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3672" r:id="rId1"/>
  </p:sldMasterIdLst>
  <p:notesMasterIdLst>
    <p:notesMasterId r:id="rId116"/>
  </p:notesMasterIdLst>
  <p:handoutMasterIdLst>
    <p:handoutMasterId r:id="rId117"/>
  </p:handoutMasterIdLst>
  <p:sldIdLst>
    <p:sldId id="721" r:id="rId2"/>
    <p:sldId id="656" r:id="rId3"/>
    <p:sldId id="685" r:id="rId4"/>
    <p:sldId id="609" r:id="rId5"/>
    <p:sldId id="664" r:id="rId6"/>
    <p:sldId id="681" r:id="rId7"/>
    <p:sldId id="661" r:id="rId8"/>
    <p:sldId id="683" r:id="rId9"/>
    <p:sldId id="684" r:id="rId10"/>
    <p:sldId id="662" r:id="rId11"/>
    <p:sldId id="563" r:id="rId12"/>
    <p:sldId id="658" r:id="rId13"/>
    <p:sldId id="669" r:id="rId14"/>
    <p:sldId id="670" r:id="rId15"/>
    <p:sldId id="571" r:id="rId16"/>
    <p:sldId id="587" r:id="rId17"/>
    <p:sldId id="666" r:id="rId18"/>
    <p:sldId id="588" r:id="rId19"/>
    <p:sldId id="667" r:id="rId20"/>
    <p:sldId id="589" r:id="rId21"/>
    <p:sldId id="671" r:id="rId22"/>
    <p:sldId id="590" r:id="rId23"/>
    <p:sldId id="722" r:id="rId24"/>
    <p:sldId id="673" r:id="rId25"/>
    <p:sldId id="674" r:id="rId26"/>
    <p:sldId id="675" r:id="rId27"/>
    <p:sldId id="678" r:id="rId28"/>
    <p:sldId id="627" r:id="rId29"/>
    <p:sldId id="576" r:id="rId30"/>
    <p:sldId id="686" r:id="rId31"/>
    <p:sldId id="580" r:id="rId32"/>
    <p:sldId id="704" r:id="rId33"/>
    <p:sldId id="660" r:id="rId34"/>
    <p:sldId id="605" r:id="rId35"/>
    <p:sldId id="604" r:id="rId36"/>
    <p:sldId id="608" r:id="rId37"/>
    <p:sldId id="676" r:id="rId38"/>
    <p:sldId id="705" r:id="rId39"/>
    <p:sldId id="706" r:id="rId40"/>
    <p:sldId id="677" r:id="rId41"/>
    <p:sldId id="679" r:id="rId42"/>
    <p:sldId id="707" r:id="rId43"/>
    <p:sldId id="698" r:id="rId44"/>
    <p:sldId id="693" r:id="rId45"/>
    <p:sldId id="695" r:id="rId46"/>
    <p:sldId id="703" r:id="rId47"/>
    <p:sldId id="689" r:id="rId48"/>
    <p:sldId id="700" r:id="rId49"/>
    <p:sldId id="702" r:id="rId50"/>
    <p:sldId id="708" r:id="rId51"/>
    <p:sldId id="614" r:id="rId52"/>
    <p:sldId id="616" r:id="rId53"/>
    <p:sldId id="640" r:id="rId54"/>
    <p:sldId id="618" r:id="rId55"/>
    <p:sldId id="619" r:id="rId56"/>
    <p:sldId id="709" r:id="rId57"/>
    <p:sldId id="710" r:id="rId58"/>
    <p:sldId id="723" r:id="rId59"/>
    <p:sldId id="711" r:id="rId60"/>
    <p:sldId id="578" r:id="rId61"/>
    <p:sldId id="612" r:id="rId62"/>
    <p:sldId id="555" r:id="rId63"/>
    <p:sldId id="712" r:id="rId64"/>
    <p:sldId id="554" r:id="rId65"/>
    <p:sldId id="641" r:id="rId66"/>
    <p:sldId id="713" r:id="rId67"/>
    <p:sldId id="714" r:id="rId68"/>
    <p:sldId id="621" r:id="rId69"/>
    <p:sldId id="646" r:id="rId70"/>
    <p:sldId id="715" r:id="rId71"/>
    <p:sldId id="617" r:id="rId72"/>
    <p:sldId id="716" r:id="rId73"/>
    <p:sldId id="620" r:id="rId74"/>
    <p:sldId id="724" r:id="rId75"/>
    <p:sldId id="635" r:id="rId76"/>
    <p:sldId id="613" r:id="rId77"/>
    <p:sldId id="636" r:id="rId78"/>
    <p:sldId id="597" r:id="rId79"/>
    <p:sldId id="647" r:id="rId80"/>
    <p:sldId id="625" r:id="rId81"/>
    <p:sldId id="623" r:id="rId82"/>
    <p:sldId id="637" r:id="rId83"/>
    <p:sldId id="626" r:id="rId84"/>
    <p:sldId id="632" r:id="rId85"/>
    <p:sldId id="648" r:id="rId86"/>
    <p:sldId id="630" r:id="rId87"/>
    <p:sldId id="631" r:id="rId88"/>
    <p:sldId id="725" r:id="rId89"/>
    <p:sldId id="634" r:id="rId90"/>
    <p:sldId id="655" r:id="rId91"/>
    <p:sldId id="599" r:id="rId92"/>
    <p:sldId id="657" r:id="rId93"/>
    <p:sldId id="598" r:id="rId94"/>
    <p:sldId id="603" r:id="rId95"/>
    <p:sldId id="649" r:id="rId96"/>
    <p:sldId id="601" r:id="rId97"/>
    <p:sldId id="643" r:id="rId98"/>
    <p:sldId id="642" r:id="rId99"/>
    <p:sldId id="644" r:id="rId100"/>
    <p:sldId id="726" r:id="rId101"/>
    <p:sldId id="606" r:id="rId102"/>
    <p:sldId id="654" r:id="rId103"/>
    <p:sldId id="611" r:id="rId104"/>
    <p:sldId id="650" r:id="rId105"/>
    <p:sldId id="651" r:id="rId106"/>
    <p:sldId id="652" r:id="rId107"/>
    <p:sldId id="727" r:id="rId108"/>
    <p:sldId id="622" r:id="rId109"/>
    <p:sldId id="624" r:id="rId110"/>
    <p:sldId id="593" r:id="rId111"/>
    <p:sldId id="719" r:id="rId112"/>
    <p:sldId id="546" r:id="rId113"/>
    <p:sldId id="556" r:id="rId114"/>
    <p:sldId id="720" r:id="rId115"/>
  </p:sldIdLst>
  <p:sldSz cx="12192000" cy="6858000"/>
  <p:notesSz cx="6858000" cy="9144000"/>
  <p:defaultTextStyle>
    <a:defPPr>
      <a:defRPr lang="en-CH"/>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Untitled Section" id="{BAA15BF6-FE96-3445-86D7-BE737DCC358B}">
          <p14:sldIdLst>
            <p14:sldId id="721"/>
            <p14:sldId id="656"/>
            <p14:sldId id="685"/>
            <p14:sldId id="609"/>
            <p14:sldId id="664"/>
            <p14:sldId id="681"/>
            <p14:sldId id="661"/>
            <p14:sldId id="683"/>
            <p14:sldId id="684"/>
            <p14:sldId id="662"/>
            <p14:sldId id="563"/>
            <p14:sldId id="658"/>
            <p14:sldId id="669"/>
            <p14:sldId id="670"/>
            <p14:sldId id="571"/>
            <p14:sldId id="587"/>
            <p14:sldId id="666"/>
            <p14:sldId id="588"/>
            <p14:sldId id="667"/>
            <p14:sldId id="589"/>
            <p14:sldId id="671"/>
            <p14:sldId id="590"/>
            <p14:sldId id="722"/>
            <p14:sldId id="673"/>
            <p14:sldId id="674"/>
            <p14:sldId id="675"/>
            <p14:sldId id="678"/>
            <p14:sldId id="627"/>
          </p14:sldIdLst>
        </p14:section>
        <p14:section name="Untitled Section" id="{A1A91FDF-B9BC-E94A-AE1E-85C4DC8FC469}">
          <p14:sldIdLst>
            <p14:sldId id="576"/>
            <p14:sldId id="686"/>
            <p14:sldId id="580"/>
            <p14:sldId id="704"/>
            <p14:sldId id="660"/>
            <p14:sldId id="605"/>
            <p14:sldId id="604"/>
            <p14:sldId id="608"/>
            <p14:sldId id="676"/>
            <p14:sldId id="705"/>
            <p14:sldId id="706"/>
            <p14:sldId id="677"/>
            <p14:sldId id="679"/>
            <p14:sldId id="707"/>
            <p14:sldId id="698"/>
            <p14:sldId id="693"/>
            <p14:sldId id="695"/>
            <p14:sldId id="703"/>
            <p14:sldId id="689"/>
            <p14:sldId id="700"/>
            <p14:sldId id="702"/>
            <p14:sldId id="708"/>
            <p14:sldId id="614"/>
            <p14:sldId id="616"/>
            <p14:sldId id="640"/>
            <p14:sldId id="618"/>
            <p14:sldId id="619"/>
            <p14:sldId id="709"/>
            <p14:sldId id="710"/>
            <p14:sldId id="723"/>
            <p14:sldId id="711"/>
          </p14:sldIdLst>
        </p14:section>
        <p14:section name="Untitled Section" id="{C3B73DFB-6D26-B14E-8837-652B827413CB}">
          <p14:sldIdLst>
            <p14:sldId id="578"/>
            <p14:sldId id="612"/>
            <p14:sldId id="555"/>
            <p14:sldId id="712"/>
            <p14:sldId id="554"/>
            <p14:sldId id="641"/>
            <p14:sldId id="713"/>
            <p14:sldId id="714"/>
            <p14:sldId id="621"/>
            <p14:sldId id="646"/>
            <p14:sldId id="715"/>
            <p14:sldId id="617"/>
            <p14:sldId id="716"/>
            <p14:sldId id="620"/>
            <p14:sldId id="724"/>
            <p14:sldId id="635"/>
            <p14:sldId id="613"/>
            <p14:sldId id="636"/>
            <p14:sldId id="597"/>
            <p14:sldId id="647"/>
            <p14:sldId id="625"/>
            <p14:sldId id="623"/>
            <p14:sldId id="637"/>
            <p14:sldId id="626"/>
            <p14:sldId id="632"/>
            <p14:sldId id="648"/>
            <p14:sldId id="630"/>
            <p14:sldId id="631"/>
            <p14:sldId id="725"/>
            <p14:sldId id="634"/>
            <p14:sldId id="655"/>
            <p14:sldId id="599"/>
            <p14:sldId id="657"/>
            <p14:sldId id="598"/>
            <p14:sldId id="603"/>
            <p14:sldId id="649"/>
            <p14:sldId id="601"/>
            <p14:sldId id="643"/>
            <p14:sldId id="642"/>
            <p14:sldId id="644"/>
            <p14:sldId id="726"/>
            <p14:sldId id="606"/>
            <p14:sldId id="654"/>
            <p14:sldId id="611"/>
            <p14:sldId id="650"/>
            <p14:sldId id="651"/>
            <p14:sldId id="652"/>
            <p14:sldId id="727"/>
            <p14:sldId id="622"/>
            <p14:sldId id="624"/>
            <p14:sldId id="593"/>
            <p14:sldId id="719"/>
            <p14:sldId id="546"/>
            <p14:sldId id="556"/>
            <p14:sldId id="720"/>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E2F0D9"/>
    <a:srgbClr val="EDC196"/>
    <a:srgbClr val="D53DD7"/>
    <a:srgbClr val="FF8CD8"/>
    <a:srgbClr val="0295FF"/>
    <a:srgbClr val="F0D0D5"/>
    <a:srgbClr val="1E76B4"/>
    <a:srgbClr val="FF7F0E"/>
    <a:srgbClr val="FFFF00"/>
    <a:srgbClr val="2076B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201" autoAdjust="0"/>
    <p:restoredTop sz="96301" autoAdjust="0"/>
  </p:normalViewPr>
  <p:slideViewPr>
    <p:cSldViewPr>
      <p:cViewPr varScale="1">
        <p:scale>
          <a:sx n="122" d="100"/>
          <a:sy n="122" d="100"/>
        </p:scale>
        <p:origin x="832" y="200"/>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34176"/>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handoutMaster" Target="handoutMasters/handoutMaster1.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presProps" Target="pres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viewProps" Target="viewProps.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tableStyles" Target="tableStyle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0AC11AF-147E-0A48-A5B0-8DA858D84551}" type="datetimeFigureOut">
              <a:rPr lang="en-US" smtClean="0"/>
              <a:pPr/>
              <a:t>8/27/24</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E106F090-DD87-7740-9678-0E1C7887DC6D}" type="slidenum">
              <a:rPr lang="en-US" smtClean="0"/>
              <a:pPr/>
              <a:t>‹#›</a:t>
            </a:fld>
            <a:endParaRPr lang="en-US"/>
          </a:p>
        </p:txBody>
      </p:sp>
    </p:spTree>
    <p:extLst>
      <p:ext uri="{BB962C8B-B14F-4D97-AF65-F5344CB8AC3E}">
        <p14:creationId xmlns:p14="http://schemas.microsoft.com/office/powerpoint/2010/main" val="344125147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386" name="Rectangle 2"/>
          <p:cNvSpPr>
            <a:spLocks noGrp="1" noChangeArrowheads="1"/>
          </p:cNvSpPr>
          <p:nvPr>
            <p:ph type="hdr" sz="quarter"/>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defRPr sz="1200"/>
            </a:lvl1pPr>
          </a:lstStyle>
          <a:p>
            <a:endParaRPr lang="en-US"/>
          </a:p>
        </p:txBody>
      </p:sp>
      <p:sp>
        <p:nvSpPr>
          <p:cNvPr id="16387" name="Rectangle 3"/>
          <p:cNvSpPr>
            <a:spLocks noGrp="1" noChangeArrowheads="1"/>
          </p:cNvSpPr>
          <p:nvPr>
            <p:ph type="dt" idx="1"/>
          </p:nvPr>
        </p:nvSpPr>
        <p:spPr bwMode="auto">
          <a:xfrm>
            <a:off x="388620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defRPr sz="1200"/>
            </a:lvl1pPr>
          </a:lstStyle>
          <a:p>
            <a:endParaRPr lang="en-US"/>
          </a:p>
        </p:txBody>
      </p:sp>
      <p:sp>
        <p:nvSpPr>
          <p:cNvPr id="16388" name="Rectangle 4"/>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a:effectLst/>
        </p:spPr>
      </p:sp>
      <p:sp>
        <p:nvSpPr>
          <p:cNvPr id="16389"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390"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defRPr sz="1200"/>
            </a:lvl1pPr>
          </a:lstStyle>
          <a:p>
            <a:endParaRPr lang="en-US"/>
          </a:p>
        </p:txBody>
      </p:sp>
      <p:sp>
        <p:nvSpPr>
          <p:cNvPr id="16391"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defRPr sz="1200"/>
            </a:lvl1pPr>
          </a:lstStyle>
          <a:p>
            <a:fld id="{99B30722-7DAA-4E93-8206-71F83E275281}" type="slidenum">
              <a:rPr lang="en-US"/>
              <a:pPr/>
              <a:t>‹#›</a:t>
            </a:fld>
            <a:endParaRPr lang="en-US"/>
          </a:p>
        </p:txBody>
      </p:sp>
    </p:spTree>
    <p:extLst>
      <p:ext uri="{BB962C8B-B14F-4D97-AF65-F5344CB8AC3E}">
        <p14:creationId xmlns:p14="http://schemas.microsoft.com/office/powerpoint/2010/main" val="1074340422"/>
      </p:ext>
    </p:extLst>
  </p:cSld>
  <p:clrMap bg1="lt1" tx1="dk1" bg2="lt2" tx2="dk2" accent1="accent1" accent2="accent2" accent3="accent3" accent4="accent4" accent5="accent5" accent6="accent6" hlink="hlink" folHlink="folHlink"/>
  <p:hf hdr="0" ftr="0" dt="0"/>
  <p:notesStyle>
    <a:lvl1pPr algn="l" rtl="0" fontAlgn="base">
      <a:spcBef>
        <a:spcPct val="30000"/>
      </a:spcBef>
      <a:spcAft>
        <a:spcPct val="0"/>
      </a:spcAft>
      <a:defRPr sz="1200" kern="1200">
        <a:solidFill>
          <a:schemeClr val="tx1"/>
        </a:solidFill>
        <a:latin typeface="Arial" charset="0"/>
        <a:ea typeface="ＭＳ Ｐゴシック" pitchFamily="80" charset="-128"/>
        <a:cs typeface="+mn-cs"/>
      </a:defRPr>
    </a:lvl1pPr>
    <a:lvl2pPr marL="457200" algn="l" rtl="0" fontAlgn="base">
      <a:spcBef>
        <a:spcPct val="30000"/>
      </a:spcBef>
      <a:spcAft>
        <a:spcPct val="0"/>
      </a:spcAft>
      <a:defRPr sz="1200" kern="1200">
        <a:solidFill>
          <a:schemeClr val="tx1"/>
        </a:solidFill>
        <a:latin typeface="Arial" charset="0"/>
        <a:ea typeface="ＭＳ Ｐゴシック" pitchFamily="80" charset="-128"/>
        <a:cs typeface="+mn-cs"/>
      </a:defRPr>
    </a:lvl2pPr>
    <a:lvl3pPr marL="914400" algn="l" rtl="0" fontAlgn="base">
      <a:spcBef>
        <a:spcPct val="30000"/>
      </a:spcBef>
      <a:spcAft>
        <a:spcPct val="0"/>
      </a:spcAft>
      <a:defRPr sz="1200" kern="1200">
        <a:solidFill>
          <a:schemeClr val="tx1"/>
        </a:solidFill>
        <a:latin typeface="Arial" charset="0"/>
        <a:ea typeface="ＭＳ Ｐゴシック" pitchFamily="80" charset="-128"/>
        <a:cs typeface="+mn-cs"/>
      </a:defRPr>
    </a:lvl3pPr>
    <a:lvl4pPr marL="1371600" algn="l" rtl="0" fontAlgn="base">
      <a:spcBef>
        <a:spcPct val="30000"/>
      </a:spcBef>
      <a:spcAft>
        <a:spcPct val="0"/>
      </a:spcAft>
      <a:defRPr sz="1200" kern="1200">
        <a:solidFill>
          <a:schemeClr val="tx1"/>
        </a:solidFill>
        <a:latin typeface="Arial" charset="0"/>
        <a:ea typeface="ＭＳ Ｐゴシック" pitchFamily="80" charset="-128"/>
        <a:cs typeface="+mn-cs"/>
      </a:defRPr>
    </a:lvl4pPr>
    <a:lvl5pPr marL="1828800" algn="l" rtl="0" fontAlgn="base">
      <a:spcBef>
        <a:spcPct val="30000"/>
      </a:spcBef>
      <a:spcAft>
        <a:spcPct val="0"/>
      </a:spcAft>
      <a:defRPr sz="1200" kern="1200">
        <a:solidFill>
          <a:schemeClr val="tx1"/>
        </a:solidFill>
        <a:latin typeface="Arial" charset="0"/>
        <a:ea typeface="ＭＳ Ｐゴシック" pitchFamily="80"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baseline="0" dirty="0"/>
          </a:p>
        </p:txBody>
      </p:sp>
      <p:sp>
        <p:nvSpPr>
          <p:cNvPr id="4" name="Slide Number Placeholder 3"/>
          <p:cNvSpPr>
            <a:spLocks noGrp="1"/>
          </p:cNvSpPr>
          <p:nvPr>
            <p:ph type="sldNum" sz="quarter" idx="10"/>
          </p:nvPr>
        </p:nvSpPr>
        <p:spPr/>
        <p:txBody>
          <a:bodyPr/>
          <a:lstStyle/>
          <a:p>
            <a:fld id="{99B30722-7DAA-4E93-8206-71F83E275281}" type="slidenum">
              <a:rPr lang="en-US" smtClean="0"/>
              <a:pPr/>
              <a:t>1</a:t>
            </a:fld>
            <a:endParaRPr lang="en-US"/>
          </a:p>
        </p:txBody>
      </p:sp>
    </p:spTree>
    <p:extLst>
      <p:ext uri="{BB962C8B-B14F-4D97-AF65-F5344CB8AC3E}">
        <p14:creationId xmlns:p14="http://schemas.microsoft.com/office/powerpoint/2010/main" val="16133130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CH"/>
              <a:t>The same memory block can be interpreted in many ways</a:t>
            </a:r>
            <a:r>
              <a:rPr lang="en-US" dirty="0"/>
              <a:t> </a:t>
            </a:r>
            <a:r>
              <a:rPr lang="en-US" dirty="0">
                <a:sym typeface="Wingdings" pitchFamily="2" charset="2"/>
              </a:rPr>
              <a:t> that means that there are operations that cost nothing because they only change the metadata</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a:sym typeface="Wingdings" pitchFamily="2" charset="2"/>
            </a:endParaRPr>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sym typeface="Wingdings" pitchFamily="2" charset="2"/>
              </a:rPr>
              <a:t>NumPy view and operations </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a:sym typeface="Wingdings" pitchFamily="2" charset="2"/>
            </a:endParaRPr>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sym typeface="Wingdings" pitchFamily="2" charset="2"/>
              </a:rPr>
              <a:t>Operations that require no time at all because noting is changing , only the metadata</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sym typeface="Wingdings" pitchFamily="2" charset="2"/>
              </a:rPr>
              <a:t>Any operation that only needs to change the metadata. NumPy very efficient</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sym typeface="Wingdings" pitchFamily="2" charset="2"/>
              </a:rPr>
              <a:t>Every time it can, it can only change </a:t>
            </a:r>
            <a:r>
              <a:rPr lang="en-US" dirty="0" err="1">
                <a:sym typeface="Wingdings" pitchFamily="2" charset="2"/>
              </a:rPr>
              <a:t>thet</a:t>
            </a:r>
            <a:r>
              <a:rPr lang="en-US" dirty="0">
                <a:sym typeface="Wingdings" pitchFamily="2" charset="2"/>
              </a:rPr>
              <a:t> metadata</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sym typeface="Wingdings" pitchFamily="2" charset="2"/>
              </a:rPr>
              <a:t>Operations that can only change the metadata  return a view (introduce new concept)</a:t>
            </a:r>
            <a:endParaRPr lang="en-CH"/>
          </a:p>
          <a:p>
            <a:endParaRPr lang="en-US" dirty="0"/>
          </a:p>
          <a:p>
            <a:endParaRPr lang="en-US" dirty="0"/>
          </a:p>
        </p:txBody>
      </p:sp>
      <p:sp>
        <p:nvSpPr>
          <p:cNvPr id="4" name="Slide Number Placeholder 3"/>
          <p:cNvSpPr>
            <a:spLocks noGrp="1"/>
          </p:cNvSpPr>
          <p:nvPr>
            <p:ph type="sldNum" sz="quarter" idx="5"/>
          </p:nvPr>
        </p:nvSpPr>
        <p:spPr/>
        <p:txBody>
          <a:bodyPr/>
          <a:lstStyle/>
          <a:p>
            <a:fld id="{99B30722-7DAA-4E93-8206-71F83E275281}" type="slidenum">
              <a:rPr lang="en-US" smtClean="0"/>
              <a:pPr/>
              <a:t>40</a:t>
            </a:fld>
            <a:endParaRPr lang="en-US"/>
          </a:p>
        </p:txBody>
      </p:sp>
    </p:spTree>
    <p:extLst>
      <p:ext uri="{BB962C8B-B14F-4D97-AF65-F5344CB8AC3E}">
        <p14:creationId xmlns:p14="http://schemas.microsoft.com/office/powerpoint/2010/main" val="16656876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CH"/>
              <a:t>The same memory block can be interpreted in many ways</a:t>
            </a:r>
            <a:r>
              <a:rPr lang="en-US" dirty="0"/>
              <a:t> </a:t>
            </a:r>
            <a:r>
              <a:rPr lang="en-US" dirty="0">
                <a:sym typeface="Wingdings" pitchFamily="2" charset="2"/>
              </a:rPr>
              <a:t> that means that there are operations that cost nothing because they only change the metadata</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a:sym typeface="Wingdings" pitchFamily="2" charset="2"/>
            </a:endParaRPr>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sym typeface="Wingdings" pitchFamily="2" charset="2"/>
              </a:rPr>
              <a:t>NumPy view and operations </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a:sym typeface="Wingdings" pitchFamily="2" charset="2"/>
            </a:endParaRPr>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sym typeface="Wingdings" pitchFamily="2" charset="2"/>
              </a:rPr>
              <a:t>Operations that require no time at all because noting is changing , only the metadata</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sym typeface="Wingdings" pitchFamily="2" charset="2"/>
              </a:rPr>
              <a:t>Any operation that only needs to change the metadata. NumPy very efficient</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sym typeface="Wingdings" pitchFamily="2" charset="2"/>
              </a:rPr>
              <a:t>Every time it can, it can only change </a:t>
            </a:r>
            <a:r>
              <a:rPr lang="en-US" dirty="0" err="1">
                <a:sym typeface="Wingdings" pitchFamily="2" charset="2"/>
              </a:rPr>
              <a:t>thet</a:t>
            </a:r>
            <a:r>
              <a:rPr lang="en-US" dirty="0">
                <a:sym typeface="Wingdings" pitchFamily="2" charset="2"/>
              </a:rPr>
              <a:t> metadata</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sym typeface="Wingdings" pitchFamily="2" charset="2"/>
              </a:rPr>
              <a:t>Operations that can only change the metadata  return a view (introduce new concept)</a:t>
            </a:r>
            <a:endParaRPr lang="en-CH"/>
          </a:p>
          <a:p>
            <a:endParaRPr lang="en-US" dirty="0"/>
          </a:p>
          <a:p>
            <a:endParaRPr lang="en-US" dirty="0"/>
          </a:p>
        </p:txBody>
      </p:sp>
      <p:sp>
        <p:nvSpPr>
          <p:cNvPr id="4" name="Slide Number Placeholder 3"/>
          <p:cNvSpPr>
            <a:spLocks noGrp="1"/>
          </p:cNvSpPr>
          <p:nvPr>
            <p:ph type="sldNum" sz="quarter" idx="5"/>
          </p:nvPr>
        </p:nvSpPr>
        <p:spPr/>
        <p:txBody>
          <a:bodyPr/>
          <a:lstStyle/>
          <a:p>
            <a:fld id="{99B30722-7DAA-4E93-8206-71F83E275281}" type="slidenum">
              <a:rPr lang="en-US" smtClean="0"/>
              <a:pPr/>
              <a:t>41</a:t>
            </a:fld>
            <a:endParaRPr lang="en-US"/>
          </a:p>
        </p:txBody>
      </p:sp>
    </p:spTree>
    <p:extLst>
      <p:ext uri="{BB962C8B-B14F-4D97-AF65-F5344CB8AC3E}">
        <p14:creationId xmlns:p14="http://schemas.microsoft.com/office/powerpoint/2010/main" val="30934670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CH"/>
              <a:t>The same memory block can be interpreted in many ways</a:t>
            </a:r>
            <a:r>
              <a:rPr lang="en-US" dirty="0"/>
              <a:t> </a:t>
            </a:r>
            <a:r>
              <a:rPr lang="en-US" dirty="0">
                <a:sym typeface="Wingdings" pitchFamily="2" charset="2"/>
              </a:rPr>
              <a:t> that means that there are operations that cost nothing because they only change the metadata</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a:sym typeface="Wingdings" pitchFamily="2" charset="2"/>
            </a:endParaRPr>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sym typeface="Wingdings" pitchFamily="2" charset="2"/>
              </a:rPr>
              <a:t>NumPy view and operations </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a:sym typeface="Wingdings" pitchFamily="2" charset="2"/>
            </a:endParaRPr>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sym typeface="Wingdings" pitchFamily="2" charset="2"/>
              </a:rPr>
              <a:t>Operations that require no time at all because noting is changing , only the metadata</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sym typeface="Wingdings" pitchFamily="2" charset="2"/>
              </a:rPr>
              <a:t>Any operation that only needs to change the metadata. NumPy very efficient</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sym typeface="Wingdings" pitchFamily="2" charset="2"/>
              </a:rPr>
              <a:t>Every time it can, it can only change </a:t>
            </a:r>
            <a:r>
              <a:rPr lang="en-US" dirty="0" err="1">
                <a:sym typeface="Wingdings" pitchFamily="2" charset="2"/>
              </a:rPr>
              <a:t>thet</a:t>
            </a:r>
            <a:r>
              <a:rPr lang="en-US" dirty="0">
                <a:sym typeface="Wingdings" pitchFamily="2" charset="2"/>
              </a:rPr>
              <a:t> metadata</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sym typeface="Wingdings" pitchFamily="2" charset="2"/>
              </a:rPr>
              <a:t>Operations that can only change the metadata  return a view (introduce new concept)</a:t>
            </a:r>
            <a:endParaRPr lang="en-CH"/>
          </a:p>
          <a:p>
            <a:endParaRPr lang="en-US" dirty="0"/>
          </a:p>
          <a:p>
            <a:endParaRPr lang="en-US" dirty="0"/>
          </a:p>
        </p:txBody>
      </p:sp>
      <p:sp>
        <p:nvSpPr>
          <p:cNvPr id="4" name="Slide Number Placeholder 3"/>
          <p:cNvSpPr>
            <a:spLocks noGrp="1"/>
          </p:cNvSpPr>
          <p:nvPr>
            <p:ph type="sldNum" sz="quarter" idx="5"/>
          </p:nvPr>
        </p:nvSpPr>
        <p:spPr/>
        <p:txBody>
          <a:bodyPr/>
          <a:lstStyle/>
          <a:p>
            <a:fld id="{99B30722-7DAA-4E93-8206-71F83E275281}" type="slidenum">
              <a:rPr lang="en-US" smtClean="0"/>
              <a:pPr/>
              <a:t>42</a:t>
            </a:fld>
            <a:endParaRPr lang="en-US"/>
          </a:p>
        </p:txBody>
      </p:sp>
    </p:spTree>
    <p:extLst>
      <p:ext uri="{BB962C8B-B14F-4D97-AF65-F5344CB8AC3E}">
        <p14:creationId xmlns:p14="http://schemas.microsoft.com/office/powerpoint/2010/main" val="15117085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CH"/>
              <a:t>The same memory block can be interpreted in many ways</a:t>
            </a:r>
            <a:r>
              <a:rPr lang="en-US" dirty="0"/>
              <a:t> </a:t>
            </a:r>
            <a:r>
              <a:rPr lang="en-US" dirty="0">
                <a:sym typeface="Wingdings" pitchFamily="2" charset="2"/>
              </a:rPr>
              <a:t> that means that there are operations that cost nothing because they only change the metadata</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a:sym typeface="Wingdings" pitchFamily="2" charset="2"/>
            </a:endParaRPr>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sym typeface="Wingdings" pitchFamily="2" charset="2"/>
              </a:rPr>
              <a:t>NumPy view and operations </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a:sym typeface="Wingdings" pitchFamily="2" charset="2"/>
            </a:endParaRPr>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sym typeface="Wingdings" pitchFamily="2" charset="2"/>
              </a:rPr>
              <a:t>Operations that require no time at all because noting is changing , only the metadata</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sym typeface="Wingdings" pitchFamily="2" charset="2"/>
              </a:rPr>
              <a:t>Any operation that only needs to change the metadata. NumPy very efficient</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sym typeface="Wingdings" pitchFamily="2" charset="2"/>
              </a:rPr>
              <a:t>Every time it can, it can only change </a:t>
            </a:r>
            <a:r>
              <a:rPr lang="en-US" dirty="0" err="1">
                <a:sym typeface="Wingdings" pitchFamily="2" charset="2"/>
              </a:rPr>
              <a:t>thet</a:t>
            </a:r>
            <a:r>
              <a:rPr lang="en-US" dirty="0">
                <a:sym typeface="Wingdings" pitchFamily="2" charset="2"/>
              </a:rPr>
              <a:t> metadata</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sym typeface="Wingdings" pitchFamily="2" charset="2"/>
              </a:rPr>
              <a:t>Operations that can only change the metadata  return a view (introduce new concept)</a:t>
            </a:r>
            <a:endParaRPr lang="en-CH"/>
          </a:p>
          <a:p>
            <a:endParaRPr lang="en-US" dirty="0"/>
          </a:p>
          <a:p>
            <a:endParaRPr lang="en-US" dirty="0"/>
          </a:p>
        </p:txBody>
      </p:sp>
      <p:sp>
        <p:nvSpPr>
          <p:cNvPr id="4" name="Slide Number Placeholder 3"/>
          <p:cNvSpPr>
            <a:spLocks noGrp="1"/>
          </p:cNvSpPr>
          <p:nvPr>
            <p:ph type="sldNum" sz="quarter" idx="5"/>
          </p:nvPr>
        </p:nvSpPr>
        <p:spPr/>
        <p:txBody>
          <a:bodyPr/>
          <a:lstStyle/>
          <a:p>
            <a:fld id="{99B30722-7DAA-4E93-8206-71F83E275281}" type="slidenum">
              <a:rPr lang="en-US" smtClean="0"/>
              <a:pPr/>
              <a:t>43</a:t>
            </a:fld>
            <a:endParaRPr lang="en-US"/>
          </a:p>
        </p:txBody>
      </p:sp>
    </p:spTree>
    <p:extLst>
      <p:ext uri="{BB962C8B-B14F-4D97-AF65-F5344CB8AC3E}">
        <p14:creationId xmlns:p14="http://schemas.microsoft.com/office/powerpoint/2010/main" val="21975948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CH"/>
              <a:t>The same memory block can be interpreted in many ways</a:t>
            </a:r>
            <a:r>
              <a:rPr lang="en-US" dirty="0"/>
              <a:t> </a:t>
            </a:r>
            <a:r>
              <a:rPr lang="en-US" dirty="0">
                <a:sym typeface="Wingdings" pitchFamily="2" charset="2"/>
              </a:rPr>
              <a:t> that means that there are operations that cost nothing because they only change the metadata</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a:sym typeface="Wingdings" pitchFamily="2" charset="2"/>
            </a:endParaRPr>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sym typeface="Wingdings" pitchFamily="2" charset="2"/>
              </a:rPr>
              <a:t>NumPy view and operations </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a:sym typeface="Wingdings" pitchFamily="2" charset="2"/>
            </a:endParaRPr>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sym typeface="Wingdings" pitchFamily="2" charset="2"/>
              </a:rPr>
              <a:t>Operations that require no time at all because noting is changing , only the metadata</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sym typeface="Wingdings" pitchFamily="2" charset="2"/>
              </a:rPr>
              <a:t>Any operation that only needs to change the metadata. NumPy very efficient</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sym typeface="Wingdings" pitchFamily="2" charset="2"/>
              </a:rPr>
              <a:t>Every time it can, it can only change </a:t>
            </a:r>
            <a:r>
              <a:rPr lang="en-US" dirty="0" err="1">
                <a:sym typeface="Wingdings" pitchFamily="2" charset="2"/>
              </a:rPr>
              <a:t>thet</a:t>
            </a:r>
            <a:r>
              <a:rPr lang="en-US" dirty="0">
                <a:sym typeface="Wingdings" pitchFamily="2" charset="2"/>
              </a:rPr>
              <a:t> metadata</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sym typeface="Wingdings" pitchFamily="2" charset="2"/>
              </a:rPr>
              <a:t>Operations that can only change the metadata  return a view (introduce new concept)</a:t>
            </a:r>
            <a:endParaRPr lang="en-CH"/>
          </a:p>
          <a:p>
            <a:endParaRPr lang="en-US" dirty="0"/>
          </a:p>
          <a:p>
            <a:endParaRPr lang="en-US" dirty="0"/>
          </a:p>
        </p:txBody>
      </p:sp>
      <p:sp>
        <p:nvSpPr>
          <p:cNvPr id="4" name="Slide Number Placeholder 3"/>
          <p:cNvSpPr>
            <a:spLocks noGrp="1"/>
          </p:cNvSpPr>
          <p:nvPr>
            <p:ph type="sldNum" sz="quarter" idx="5"/>
          </p:nvPr>
        </p:nvSpPr>
        <p:spPr/>
        <p:txBody>
          <a:bodyPr/>
          <a:lstStyle/>
          <a:p>
            <a:fld id="{99B30722-7DAA-4E93-8206-71F83E275281}" type="slidenum">
              <a:rPr lang="en-US" smtClean="0"/>
              <a:pPr/>
              <a:t>44</a:t>
            </a:fld>
            <a:endParaRPr lang="en-US"/>
          </a:p>
        </p:txBody>
      </p:sp>
    </p:spTree>
    <p:extLst>
      <p:ext uri="{BB962C8B-B14F-4D97-AF65-F5344CB8AC3E}">
        <p14:creationId xmlns:p14="http://schemas.microsoft.com/office/powerpoint/2010/main" val="31654028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CH"/>
              <a:t>The same memory block can be interpreted in many ways</a:t>
            </a:r>
            <a:r>
              <a:rPr lang="en-US" dirty="0"/>
              <a:t> </a:t>
            </a:r>
            <a:r>
              <a:rPr lang="en-US" dirty="0">
                <a:sym typeface="Wingdings" pitchFamily="2" charset="2"/>
              </a:rPr>
              <a:t> that means that there are operations that cost nothing because they only change the metadata</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a:sym typeface="Wingdings" pitchFamily="2" charset="2"/>
            </a:endParaRPr>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sym typeface="Wingdings" pitchFamily="2" charset="2"/>
              </a:rPr>
              <a:t>NumPy view and operations </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a:sym typeface="Wingdings" pitchFamily="2" charset="2"/>
            </a:endParaRPr>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sym typeface="Wingdings" pitchFamily="2" charset="2"/>
              </a:rPr>
              <a:t>Operations that require no time at all because noting is changing , only the metadata</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sym typeface="Wingdings" pitchFamily="2" charset="2"/>
              </a:rPr>
              <a:t>Any operation that only needs to change the metadata. NumPy very efficient</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sym typeface="Wingdings" pitchFamily="2" charset="2"/>
              </a:rPr>
              <a:t>Every time it can, it can only change </a:t>
            </a:r>
            <a:r>
              <a:rPr lang="en-US" dirty="0" err="1">
                <a:sym typeface="Wingdings" pitchFamily="2" charset="2"/>
              </a:rPr>
              <a:t>thet</a:t>
            </a:r>
            <a:r>
              <a:rPr lang="en-US" dirty="0">
                <a:sym typeface="Wingdings" pitchFamily="2" charset="2"/>
              </a:rPr>
              <a:t> metadata</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sym typeface="Wingdings" pitchFamily="2" charset="2"/>
              </a:rPr>
              <a:t>Operations that can only change the metadata  return a view (introduce new concept)</a:t>
            </a:r>
            <a:endParaRPr lang="en-CH"/>
          </a:p>
          <a:p>
            <a:endParaRPr lang="en-US" dirty="0"/>
          </a:p>
          <a:p>
            <a:endParaRPr lang="en-US" dirty="0"/>
          </a:p>
        </p:txBody>
      </p:sp>
      <p:sp>
        <p:nvSpPr>
          <p:cNvPr id="4" name="Slide Number Placeholder 3"/>
          <p:cNvSpPr>
            <a:spLocks noGrp="1"/>
          </p:cNvSpPr>
          <p:nvPr>
            <p:ph type="sldNum" sz="quarter" idx="5"/>
          </p:nvPr>
        </p:nvSpPr>
        <p:spPr/>
        <p:txBody>
          <a:bodyPr/>
          <a:lstStyle/>
          <a:p>
            <a:fld id="{99B30722-7DAA-4E93-8206-71F83E275281}" type="slidenum">
              <a:rPr lang="en-US" smtClean="0"/>
              <a:pPr/>
              <a:t>45</a:t>
            </a:fld>
            <a:endParaRPr lang="en-US"/>
          </a:p>
        </p:txBody>
      </p:sp>
    </p:spTree>
    <p:extLst>
      <p:ext uri="{BB962C8B-B14F-4D97-AF65-F5344CB8AC3E}">
        <p14:creationId xmlns:p14="http://schemas.microsoft.com/office/powerpoint/2010/main" val="15143595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Two sets of operations </a:t>
            </a:r>
          </a:p>
          <a:p>
            <a:r>
              <a:rPr lang="en-US" dirty="0"/>
              <a:t>1.Only change metadata</a:t>
            </a:r>
          </a:p>
          <a:p>
            <a:r>
              <a:rPr lang="en-US" dirty="0"/>
              <a:t>2. New memory block is allocated </a:t>
            </a:r>
            <a:r>
              <a:rPr lang="en-US" dirty="0">
                <a:sym typeface="Wingdings" pitchFamily="2" charset="2"/>
              </a:rPr>
              <a:t> return a copy (we say)</a:t>
            </a:r>
            <a:endParaRPr lang="en-US" dirty="0"/>
          </a:p>
        </p:txBody>
      </p:sp>
      <p:sp>
        <p:nvSpPr>
          <p:cNvPr id="4" name="Slide Number Placeholder 3"/>
          <p:cNvSpPr>
            <a:spLocks noGrp="1"/>
          </p:cNvSpPr>
          <p:nvPr>
            <p:ph type="sldNum" sz="quarter" idx="5"/>
          </p:nvPr>
        </p:nvSpPr>
        <p:spPr/>
        <p:txBody>
          <a:bodyPr/>
          <a:lstStyle/>
          <a:p>
            <a:fld id="{99B30722-7DAA-4E93-8206-71F83E275281}" type="slidenum">
              <a:rPr lang="en-US" smtClean="0"/>
              <a:pPr/>
              <a:t>47</a:t>
            </a:fld>
            <a:endParaRPr lang="en-US"/>
          </a:p>
        </p:txBody>
      </p:sp>
    </p:spTree>
    <p:extLst>
      <p:ext uri="{BB962C8B-B14F-4D97-AF65-F5344CB8AC3E}">
        <p14:creationId xmlns:p14="http://schemas.microsoft.com/office/powerpoint/2010/main" val="59880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Special case, when one of the strides is 0 </a:t>
            </a:r>
            <a:r>
              <a:rPr lang="en-US" dirty="0">
                <a:sym typeface="Wingdings" pitchFamily="2" charset="2"/>
              </a:rPr>
              <a:t> duplicates without occupying more memory</a:t>
            </a:r>
            <a:endParaRPr lang="en-US" dirty="0"/>
          </a:p>
          <a:p>
            <a:r>
              <a:rPr lang="en-US" dirty="0"/>
              <a:t>Transition, other operations that can </a:t>
            </a:r>
          </a:p>
          <a:p>
            <a:endParaRPr lang="en-US" dirty="0"/>
          </a:p>
          <a:p>
            <a:r>
              <a:rPr lang="en-US" dirty="0" err="1"/>
              <a:t>Braodcasting</a:t>
            </a:r>
            <a:endParaRPr lang="en-US" dirty="0"/>
          </a:p>
          <a:p>
            <a:endParaRPr lang="en-US" dirty="0"/>
          </a:p>
          <a:p>
            <a:r>
              <a:rPr lang="en-US" dirty="0"/>
              <a:t>Imagine what happens if we have a stride of 0</a:t>
            </a:r>
          </a:p>
          <a:p>
            <a:r>
              <a:rPr lang="en-US" dirty="0"/>
              <a:t>It allows us to replicate the </a:t>
            </a:r>
            <a:r>
              <a:rPr lang="en-US" dirty="0" err="1"/>
              <a:t>sae</a:t>
            </a:r>
            <a:r>
              <a:rPr lang="en-US" dirty="0"/>
              <a:t> row without allocating extra memory</a:t>
            </a:r>
          </a:p>
          <a:p>
            <a:endParaRPr lang="en-US" dirty="0"/>
          </a:p>
          <a:p>
            <a:endParaRPr lang="en-US" dirty="0"/>
          </a:p>
          <a:p>
            <a:r>
              <a:rPr lang="en-US" dirty="0"/>
              <a:t>What happens when it’s a 0?</a:t>
            </a:r>
          </a:p>
        </p:txBody>
      </p:sp>
      <p:sp>
        <p:nvSpPr>
          <p:cNvPr id="4" name="Slide Number Placeholder 3"/>
          <p:cNvSpPr>
            <a:spLocks noGrp="1"/>
          </p:cNvSpPr>
          <p:nvPr>
            <p:ph type="sldNum" sz="quarter" idx="5"/>
          </p:nvPr>
        </p:nvSpPr>
        <p:spPr/>
        <p:txBody>
          <a:bodyPr/>
          <a:lstStyle/>
          <a:p>
            <a:fld id="{99B30722-7DAA-4E93-8206-71F83E275281}" type="slidenum">
              <a:rPr lang="en-US" smtClean="0"/>
              <a:pPr/>
              <a:t>50</a:t>
            </a:fld>
            <a:endParaRPr lang="en-US"/>
          </a:p>
        </p:txBody>
      </p:sp>
    </p:spTree>
    <p:extLst>
      <p:ext uri="{BB962C8B-B14F-4D97-AF65-F5344CB8AC3E}">
        <p14:creationId xmlns:p14="http://schemas.microsoft.com/office/powerpoint/2010/main" val="31236550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Stride == 0 </a:t>
            </a:r>
            <a:r>
              <a:rPr lang="en-US" dirty="0">
                <a:sym typeface="Wingdings" pitchFamily="2" charset="2"/>
              </a:rPr>
              <a:t> then we are not actually moving in memory, same memory, we are looping over the same thing</a:t>
            </a:r>
          </a:p>
          <a:p>
            <a:endParaRPr lang="en-US" dirty="0">
              <a:sym typeface="Wingdings" pitchFamily="2" charset="2"/>
            </a:endParaRPr>
          </a:p>
          <a:p>
            <a:endParaRPr lang="en-US" dirty="0">
              <a:sym typeface="Wingdings" pitchFamily="2" charset="2"/>
            </a:endParaRPr>
          </a:p>
          <a:p>
            <a:endParaRPr lang="en-US" dirty="0"/>
          </a:p>
        </p:txBody>
      </p:sp>
      <p:sp>
        <p:nvSpPr>
          <p:cNvPr id="4" name="Slide Number Placeholder 3"/>
          <p:cNvSpPr>
            <a:spLocks noGrp="1"/>
          </p:cNvSpPr>
          <p:nvPr>
            <p:ph type="sldNum" sz="quarter" idx="5"/>
          </p:nvPr>
        </p:nvSpPr>
        <p:spPr/>
        <p:txBody>
          <a:bodyPr/>
          <a:lstStyle/>
          <a:p>
            <a:fld id="{99B30722-7DAA-4E93-8206-71F83E275281}" type="slidenum">
              <a:rPr lang="en-US" smtClean="0"/>
              <a:pPr/>
              <a:t>51</a:t>
            </a:fld>
            <a:endParaRPr lang="en-US"/>
          </a:p>
        </p:txBody>
      </p:sp>
    </p:spTree>
    <p:extLst>
      <p:ext uri="{BB962C8B-B14F-4D97-AF65-F5344CB8AC3E}">
        <p14:creationId xmlns:p14="http://schemas.microsoft.com/office/powerpoint/2010/main" val="73274648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Again the kaleidoscope metaphor, it’s an </a:t>
            </a:r>
            <a:r>
              <a:rPr lang="en-US" dirty="0" err="1"/>
              <a:t>aritifical</a:t>
            </a:r>
            <a:r>
              <a:rPr lang="en-US" dirty="0"/>
              <a:t> way to replicate something</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99B30722-7DAA-4E93-8206-71F83E275281}" type="slidenum">
              <a:rPr lang="en-US" smtClean="0"/>
              <a:pPr/>
              <a:t>52</a:t>
            </a:fld>
            <a:endParaRPr lang="en-US"/>
          </a:p>
        </p:txBody>
      </p:sp>
    </p:spTree>
    <p:extLst>
      <p:ext uri="{BB962C8B-B14F-4D97-AF65-F5344CB8AC3E}">
        <p14:creationId xmlns:p14="http://schemas.microsoft.com/office/powerpoint/2010/main" val="19457597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and code are related. </a:t>
            </a:r>
          </a:p>
          <a:p>
            <a:endParaRPr lang="en-US" dirty="0"/>
          </a:p>
          <a:p>
            <a:r>
              <a:rPr lang="en-US" dirty="0"/>
              <a:t>Nice transition from the last question. In extreme case, when the relations in the graph are dynamic/ changing a lot </a:t>
            </a:r>
            <a:r>
              <a:rPr lang="en-US" dirty="0">
                <a:sym typeface="Wingdings" pitchFamily="2" charset="2"/>
              </a:rPr>
              <a:t>using a dictionary is not a good solution. Instead, when small dataset and we are mainly interested in visualizing the relations, it might be.</a:t>
            </a:r>
          </a:p>
          <a:p>
            <a:r>
              <a:rPr lang="en-US" dirty="0">
                <a:sym typeface="Wingdings" pitchFamily="2" charset="2"/>
              </a:rPr>
              <a:t>The NumPy array solutions, scales much better, in case there are hundreds of dynamically changing relations to inspect.</a:t>
            </a:r>
          </a:p>
        </p:txBody>
      </p:sp>
      <p:sp>
        <p:nvSpPr>
          <p:cNvPr id="4" name="Slide Number Placeholder 3"/>
          <p:cNvSpPr>
            <a:spLocks noGrp="1"/>
          </p:cNvSpPr>
          <p:nvPr>
            <p:ph type="sldNum" sz="quarter" idx="5"/>
          </p:nvPr>
        </p:nvSpPr>
        <p:spPr/>
        <p:txBody>
          <a:bodyPr/>
          <a:lstStyle/>
          <a:p>
            <a:fld id="{99B30722-7DAA-4E93-8206-71F83E275281}" type="slidenum">
              <a:rPr lang="en-US" smtClean="0"/>
              <a:pPr/>
              <a:t>11</a:t>
            </a:fld>
            <a:endParaRPr lang="en-US"/>
          </a:p>
        </p:txBody>
      </p:sp>
    </p:spTree>
    <p:extLst>
      <p:ext uri="{BB962C8B-B14F-4D97-AF65-F5344CB8AC3E}">
        <p14:creationId xmlns:p14="http://schemas.microsoft.com/office/powerpoint/2010/main" val="58700909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1,2 examples and the notebook with the rules/ their implementation</a:t>
            </a:r>
          </a:p>
        </p:txBody>
      </p:sp>
      <p:sp>
        <p:nvSpPr>
          <p:cNvPr id="4" name="Slide Number Placeholder 3"/>
          <p:cNvSpPr>
            <a:spLocks noGrp="1"/>
          </p:cNvSpPr>
          <p:nvPr>
            <p:ph type="sldNum" sz="quarter" idx="5"/>
          </p:nvPr>
        </p:nvSpPr>
        <p:spPr/>
        <p:txBody>
          <a:bodyPr/>
          <a:lstStyle/>
          <a:p>
            <a:fld id="{99B30722-7DAA-4E93-8206-71F83E275281}" type="slidenum">
              <a:rPr lang="en-US" smtClean="0"/>
              <a:pPr/>
              <a:t>53</a:t>
            </a:fld>
            <a:endParaRPr lang="en-US"/>
          </a:p>
        </p:txBody>
      </p:sp>
    </p:spTree>
    <p:extLst>
      <p:ext uri="{BB962C8B-B14F-4D97-AF65-F5344CB8AC3E}">
        <p14:creationId xmlns:p14="http://schemas.microsoft.com/office/powerpoint/2010/main" val="1657146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don’t only need to look at the arrays but al</a:t>
            </a:r>
          </a:p>
          <a:p>
            <a:endParaRPr lang="en-US" dirty="0"/>
          </a:p>
          <a:p>
            <a:r>
              <a:rPr lang="en-US" dirty="0"/>
              <a:t>NumPy kaleidoscope on looking at  the memory block </a:t>
            </a:r>
            <a:r>
              <a:rPr lang="en-US" dirty="0">
                <a:sym typeface="Wingdings" pitchFamily="2" charset="2"/>
              </a:rPr>
              <a:t> efficient operations</a:t>
            </a:r>
          </a:p>
          <a:p>
            <a:r>
              <a:rPr lang="en-US" dirty="0">
                <a:sym typeface="Wingdings" pitchFamily="2" charset="2"/>
              </a:rPr>
              <a:t>But we can also do stuff and not only look at the </a:t>
            </a:r>
            <a:endParaRPr lang="en-US" dirty="0"/>
          </a:p>
        </p:txBody>
      </p:sp>
      <p:sp>
        <p:nvSpPr>
          <p:cNvPr id="4" name="Slide Number Placeholder 3"/>
          <p:cNvSpPr>
            <a:spLocks noGrp="1"/>
          </p:cNvSpPr>
          <p:nvPr>
            <p:ph type="sldNum" sz="quarter" idx="5"/>
          </p:nvPr>
        </p:nvSpPr>
        <p:spPr/>
        <p:txBody>
          <a:bodyPr/>
          <a:lstStyle/>
          <a:p>
            <a:fld id="{99B30722-7DAA-4E93-8206-71F83E275281}" type="slidenum">
              <a:rPr lang="en-US" smtClean="0"/>
              <a:pPr/>
              <a:t>54</a:t>
            </a:fld>
            <a:endParaRPr lang="en-US"/>
          </a:p>
        </p:txBody>
      </p:sp>
    </p:spTree>
    <p:extLst>
      <p:ext uri="{BB962C8B-B14F-4D97-AF65-F5344CB8AC3E}">
        <p14:creationId xmlns:p14="http://schemas.microsoft.com/office/powerpoint/2010/main" val="16049094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solidFill>
                  <a:srgbClr val="FFFFFF"/>
                </a:solidFill>
                <a:effectLst/>
                <a:latin typeface="Helvetica Neue" panose="02000503000000020004" pitchFamily="2" charset="0"/>
              </a:rPr>
              <a:t>From memory block too </a:t>
            </a:r>
            <a:endParaRPr lang="bg-BG" dirty="0">
              <a:solidFill>
                <a:srgbClr val="FFFFFF"/>
              </a:solidFill>
              <a:effectLst/>
              <a:latin typeface="Helvetica Neue" panose="02000503000000020004" pitchFamily="2" charset="0"/>
            </a:endParaRPr>
          </a:p>
          <a:p>
            <a:endParaRPr lang="bg-BG" dirty="0">
              <a:solidFill>
                <a:srgbClr val="FFFFFF"/>
              </a:solidFill>
              <a:effectLst/>
              <a:latin typeface="Helvetica Neue" panose="02000503000000020004" pitchFamily="2" charset="0"/>
            </a:endParaRPr>
          </a:p>
          <a:p>
            <a:r>
              <a:rPr lang="bg-BG" dirty="0" err="1">
                <a:solidFill>
                  <a:srgbClr val="FFFFFF"/>
                </a:solidFill>
                <a:effectLst/>
                <a:latin typeface="Helvetica Neue" panose="02000503000000020004" pitchFamily="2" charset="0"/>
              </a:rPr>
              <a:t>Режжелагин</a:t>
            </a:r>
            <a:r>
              <a:rPr lang="bg-BG" dirty="0">
                <a:solidFill>
                  <a:srgbClr val="FFFFFF"/>
                </a:solidFill>
                <a:effectLst/>
                <a:latin typeface="Helvetica Neue" panose="02000503000000020004" pitchFamily="2" charset="0"/>
              </a:rPr>
              <a:t> </a:t>
            </a:r>
            <a:r>
              <a:rPr lang="bg-BG" dirty="0" err="1">
                <a:solidFill>
                  <a:srgbClr val="FFFFFF"/>
                </a:solidFill>
                <a:effectLst/>
                <a:latin typeface="Helvetica Neue" panose="02000503000000020004" pitchFamily="2" charset="0"/>
              </a:rPr>
              <a:t>тхе</a:t>
            </a:r>
            <a:r>
              <a:rPr lang="bg-BG" dirty="0">
                <a:solidFill>
                  <a:srgbClr val="FFFFFF"/>
                </a:solidFill>
                <a:effectLst/>
                <a:latin typeface="Helvetica Neue" panose="02000503000000020004" pitchFamily="2" charset="0"/>
              </a:rPr>
              <a:t> </a:t>
            </a:r>
            <a:r>
              <a:rPr lang="bg-BG" dirty="0" err="1">
                <a:solidFill>
                  <a:srgbClr val="FFFFFF"/>
                </a:solidFill>
                <a:effectLst/>
                <a:latin typeface="Helvetica Neue" panose="02000503000000020004" pitchFamily="2" charset="0"/>
              </a:rPr>
              <a:t>отхер</a:t>
            </a:r>
            <a:r>
              <a:rPr lang="bg-BG" dirty="0">
                <a:solidFill>
                  <a:srgbClr val="FFFFFF"/>
                </a:solidFill>
                <a:effectLst/>
                <a:latin typeface="Helvetica Neue" panose="02000503000000020004" pitchFamily="2" charset="0"/>
              </a:rPr>
              <a:t> </a:t>
            </a:r>
            <a:r>
              <a:rPr lang="bg-BG" dirty="0" err="1">
                <a:solidFill>
                  <a:srgbClr val="FFFFFF"/>
                </a:solidFill>
                <a:effectLst/>
                <a:latin typeface="Helvetica Neue" panose="02000503000000020004" pitchFamily="2" charset="0"/>
              </a:rPr>
              <a:t>блаоцк</a:t>
            </a:r>
            <a:r>
              <a:rPr lang="bg-BG" dirty="0">
                <a:solidFill>
                  <a:srgbClr val="FFFFFF"/>
                </a:solidFill>
                <a:effectLst/>
                <a:latin typeface="Helvetica Neue" panose="02000503000000020004" pitchFamily="2" charset="0"/>
              </a:rPr>
              <a:t> </a:t>
            </a:r>
            <a:r>
              <a:rPr lang="bg-BG" dirty="0" err="1">
                <a:solidFill>
                  <a:srgbClr val="FFFFFF"/>
                </a:solidFill>
                <a:effectLst/>
                <a:latin typeface="Helvetica Neue" panose="02000503000000020004" pitchFamily="2" charset="0"/>
              </a:rPr>
              <a:t>боь</a:t>
            </a:r>
            <a:r>
              <a:rPr lang="bg-BG" dirty="0">
                <a:solidFill>
                  <a:srgbClr val="FFFFFF"/>
                </a:solidFill>
                <a:effectLst/>
                <a:latin typeface="Helvetica Neue" panose="02000503000000020004" pitchFamily="2" charset="0"/>
              </a:rPr>
              <a:t> </a:t>
            </a:r>
            <a:endParaRPr lang="en-GB" dirty="0">
              <a:solidFill>
                <a:srgbClr val="FFFFFF"/>
              </a:solidFill>
              <a:effectLst/>
              <a:latin typeface="Helvetica Neue" panose="02000503000000020004" pitchFamily="2" charset="0"/>
            </a:endParaRPr>
          </a:p>
          <a:p>
            <a:r>
              <a:rPr lang="en-GB" dirty="0">
                <a:solidFill>
                  <a:srgbClr val="FFFFFF"/>
                </a:solidFill>
                <a:effectLst/>
                <a:latin typeface="Helvetica Neue" panose="02000503000000020004" pitchFamily="2" charset="0"/>
              </a:rPr>
              <a:t>`</a:t>
            </a:r>
          </a:p>
          <a:p>
            <a:endParaRPr lang="en-GB" dirty="0">
              <a:solidFill>
                <a:srgbClr val="FFFFFF"/>
              </a:solidFill>
              <a:effectLst/>
              <a:latin typeface="Helvetica Neue" panose="02000503000000020004" pitchFamily="2" charset="0"/>
            </a:endParaRPr>
          </a:p>
          <a:p>
            <a:endParaRPr lang="en-GB" dirty="0">
              <a:solidFill>
                <a:srgbClr val="FFFFFF"/>
              </a:solidFill>
              <a:effectLst/>
              <a:latin typeface="Helvetica Neue" panose="02000503000000020004" pitchFamily="2" charset="0"/>
            </a:endParaRPr>
          </a:p>
          <a:p>
            <a:endParaRPr lang="en-GB" dirty="0">
              <a:solidFill>
                <a:srgbClr val="FFFFFF"/>
              </a:solidFill>
              <a:effectLst/>
              <a:latin typeface="Helvetica Neue" panose="02000503000000020004" pitchFamily="2" charset="0"/>
            </a:endParaRPr>
          </a:p>
          <a:p>
            <a:endParaRPr lang="en-GB" dirty="0">
              <a:solidFill>
                <a:srgbClr val="FFFFFF"/>
              </a:solidFill>
              <a:effectLst/>
              <a:latin typeface="Helvetica Neue" panose="02000503000000020004" pitchFamily="2" charset="0"/>
            </a:endParaRPr>
          </a:p>
          <a:p>
            <a:r>
              <a:rPr lang="en-GB" dirty="0">
                <a:solidFill>
                  <a:srgbClr val="FFFFFF"/>
                </a:solidFill>
                <a:effectLst/>
                <a:latin typeface="Helvetica Neue" panose="02000503000000020004" pitchFamily="2" charset="0"/>
              </a:rPr>
              <a:t>a = x[::2, 3]</a:t>
            </a:r>
          </a:p>
          <a:p>
            <a:r>
              <a:rPr lang="en-GB" dirty="0" err="1">
                <a:solidFill>
                  <a:srgbClr val="FFFFFF"/>
                </a:solidFill>
                <a:effectLst/>
                <a:latin typeface="Helvetica Neue" panose="02000503000000020004" pitchFamily="2" charset="0"/>
              </a:rPr>
              <a:t>a.sum</a:t>
            </a:r>
            <a:r>
              <a:rPr lang="en-GB" dirty="0">
                <a:solidFill>
                  <a:srgbClr val="FFFFFF"/>
                </a:solidFill>
                <a:effectLst/>
                <a:latin typeface="Helvetica Neue" panose="02000503000000020004" pitchFamily="2" charset="0"/>
              </a:rPr>
              <a:t>()</a:t>
            </a:r>
          </a:p>
          <a:p>
            <a:endParaRPr lang="en-GB" dirty="0">
              <a:effectLst/>
              <a:latin typeface="Helvetica Neue" panose="02000503000000020004" pitchFamily="2" charset="0"/>
            </a:endParaRPr>
          </a:p>
          <a:p>
            <a:r>
              <a:rPr lang="en-GB" dirty="0" err="1">
                <a:solidFill>
                  <a:srgbClr val="FFFFFF"/>
                </a:solidFill>
                <a:effectLst/>
                <a:latin typeface="Helvetica Neue" panose="02000503000000020004" pitchFamily="2" charset="0"/>
              </a:rPr>
              <a:t>start_memory_pos</a:t>
            </a:r>
            <a:r>
              <a:rPr lang="en-GB" dirty="0">
                <a:solidFill>
                  <a:srgbClr val="FFFFFF"/>
                </a:solidFill>
                <a:effectLst/>
                <a:latin typeface="Helvetica Neue" panose="02000503000000020004" pitchFamily="2" charset="0"/>
              </a:rPr>
              <a:t> = </a:t>
            </a:r>
            <a:r>
              <a:rPr lang="en-GB" dirty="0" err="1">
                <a:solidFill>
                  <a:srgbClr val="2892FF"/>
                </a:solidFill>
                <a:effectLst/>
                <a:latin typeface="Helvetica Neue" panose="02000503000000020004" pitchFamily="2" charset="0"/>
              </a:rPr>
              <a:t>a.data</a:t>
            </a:r>
            <a:endParaRPr lang="en-GB" dirty="0">
              <a:solidFill>
                <a:srgbClr val="FFFFFF"/>
              </a:solidFill>
              <a:effectLst/>
              <a:latin typeface="Helvetica Neue" panose="02000503000000020004" pitchFamily="2" charset="0"/>
            </a:endParaRPr>
          </a:p>
          <a:p>
            <a:r>
              <a:rPr lang="en-GB" dirty="0" err="1">
                <a:solidFill>
                  <a:srgbClr val="FFFFFF"/>
                </a:solidFill>
                <a:effectLst/>
                <a:latin typeface="Helvetica Neue" panose="02000503000000020004" pitchFamily="2" charset="0"/>
              </a:rPr>
              <a:t>a.dtype</a:t>
            </a:r>
            <a:r>
              <a:rPr lang="en-GB" dirty="0">
                <a:solidFill>
                  <a:srgbClr val="FFFFFF"/>
                </a:solidFill>
                <a:effectLst/>
                <a:latin typeface="Helvetica Neue" panose="02000503000000020004" pitchFamily="2" charset="0"/>
              </a:rPr>
              <a:t> sum = 0</a:t>
            </a:r>
          </a:p>
          <a:p>
            <a:r>
              <a:rPr lang="en-GB" dirty="0">
                <a:solidFill>
                  <a:srgbClr val="FFFFFF"/>
                </a:solidFill>
                <a:effectLst/>
                <a:latin typeface="Helvetica Neue" panose="02000503000000020004" pitchFamily="2" charset="0"/>
              </a:rPr>
              <a:t>for </a:t>
            </a:r>
            <a:r>
              <a:rPr lang="en-GB" dirty="0" err="1">
                <a:solidFill>
                  <a:srgbClr val="FFFFFF"/>
                </a:solidFill>
                <a:effectLst/>
                <a:latin typeface="Helvetica Neue" panose="02000503000000020004" pitchFamily="2" charset="0"/>
              </a:rPr>
              <a:t>i</a:t>
            </a:r>
            <a:r>
              <a:rPr lang="en-GB" dirty="0">
                <a:solidFill>
                  <a:srgbClr val="FFFFFF"/>
                </a:solidFill>
                <a:effectLst/>
                <a:latin typeface="Helvetica Neue" panose="02000503000000020004" pitchFamily="2" charset="0"/>
              </a:rPr>
              <a:t> in </a:t>
            </a:r>
            <a:r>
              <a:rPr lang="en-GB" dirty="0" err="1">
                <a:solidFill>
                  <a:srgbClr val="FFFFFF"/>
                </a:solidFill>
                <a:effectLst/>
                <a:latin typeface="Helvetica Neue" panose="02000503000000020004" pitchFamily="2" charset="0"/>
              </a:rPr>
              <a:t>a.shape</a:t>
            </a:r>
            <a:r>
              <a:rPr lang="en-GB" dirty="0">
                <a:solidFill>
                  <a:srgbClr val="FFFFFF"/>
                </a:solidFill>
                <a:effectLst/>
                <a:latin typeface="Helvetica Neue" panose="02000503000000020004" pitchFamily="2" charset="0"/>
              </a:rPr>
              <a:t>[0]:</a:t>
            </a:r>
          </a:p>
          <a:p>
            <a:r>
              <a:rPr lang="en-GB" dirty="0">
                <a:solidFill>
                  <a:srgbClr val="FFFFFF"/>
                </a:solidFill>
                <a:effectLst/>
                <a:latin typeface="Helvetica Neue" panose="02000503000000020004" pitchFamily="2" charset="0"/>
              </a:rPr>
              <a:t>   for j in </a:t>
            </a:r>
            <a:r>
              <a:rPr lang="en-GB" dirty="0" err="1">
                <a:solidFill>
                  <a:srgbClr val="FFFFFF"/>
                </a:solidFill>
                <a:effectLst/>
                <a:latin typeface="Helvetica Neue" panose="02000503000000020004" pitchFamily="2" charset="0"/>
              </a:rPr>
              <a:t>a.shape</a:t>
            </a:r>
            <a:r>
              <a:rPr lang="en-GB" dirty="0">
                <a:solidFill>
                  <a:srgbClr val="FFFFFF"/>
                </a:solidFill>
                <a:effectLst/>
                <a:latin typeface="Helvetica Neue" panose="02000503000000020004" pitchFamily="2" charset="0"/>
              </a:rPr>
              <a:t>[1]:</a:t>
            </a:r>
          </a:p>
          <a:p>
            <a:r>
              <a:rPr lang="en-GB" dirty="0">
                <a:solidFill>
                  <a:srgbClr val="FFFFFF"/>
                </a:solidFill>
                <a:effectLst/>
                <a:latin typeface="Helvetica Neue" panose="02000503000000020004" pitchFamily="2" charset="0"/>
              </a:rPr>
              <a:t>      </a:t>
            </a:r>
            <a:r>
              <a:rPr lang="en-GB" dirty="0" err="1">
                <a:solidFill>
                  <a:srgbClr val="FFFFFF"/>
                </a:solidFill>
                <a:effectLst/>
                <a:latin typeface="Helvetica Neue" panose="02000503000000020004" pitchFamily="2" charset="0"/>
              </a:rPr>
              <a:t>memory_pos</a:t>
            </a:r>
            <a:r>
              <a:rPr lang="en-GB" dirty="0">
                <a:solidFill>
                  <a:srgbClr val="FFFFFF"/>
                </a:solidFill>
                <a:effectLst/>
                <a:latin typeface="Helvetica Neue" panose="02000503000000020004" pitchFamily="2" charset="0"/>
              </a:rPr>
              <a:t> = </a:t>
            </a:r>
            <a:r>
              <a:rPr lang="en-GB" dirty="0" err="1">
                <a:solidFill>
                  <a:srgbClr val="FFFFFF"/>
                </a:solidFill>
                <a:effectLst/>
                <a:latin typeface="Helvetica Neue" panose="02000503000000020004" pitchFamily="2" charset="0"/>
              </a:rPr>
              <a:t>start_memory_pos</a:t>
            </a:r>
            <a:r>
              <a:rPr lang="en-GB" dirty="0">
                <a:solidFill>
                  <a:srgbClr val="FFFFFF"/>
                </a:solidFill>
                <a:effectLst/>
                <a:latin typeface="Helvetica Neue" panose="02000503000000020004" pitchFamily="2" charset="0"/>
              </a:rPr>
              <a:t> + </a:t>
            </a:r>
            <a:r>
              <a:rPr lang="en-GB" dirty="0" err="1">
                <a:solidFill>
                  <a:srgbClr val="FFFFFF"/>
                </a:solidFill>
                <a:effectLst/>
                <a:latin typeface="Helvetica Neue" panose="02000503000000020004" pitchFamily="2" charset="0"/>
              </a:rPr>
              <a:t>a.strides</a:t>
            </a:r>
            <a:r>
              <a:rPr lang="en-GB" dirty="0">
                <a:solidFill>
                  <a:srgbClr val="FFFFFF"/>
                </a:solidFill>
                <a:effectLst/>
                <a:latin typeface="Helvetica Neue" panose="02000503000000020004" pitchFamily="2" charset="0"/>
              </a:rPr>
              <a:t>[0] * </a:t>
            </a:r>
            <a:r>
              <a:rPr lang="en-GB" dirty="0" err="1">
                <a:solidFill>
                  <a:srgbClr val="FFFFFF"/>
                </a:solidFill>
                <a:effectLst/>
                <a:latin typeface="Helvetica Neue" panose="02000503000000020004" pitchFamily="2" charset="0"/>
              </a:rPr>
              <a:t>i</a:t>
            </a:r>
            <a:r>
              <a:rPr lang="en-GB" dirty="0">
                <a:solidFill>
                  <a:srgbClr val="FFFFFF"/>
                </a:solidFill>
                <a:effectLst/>
                <a:latin typeface="Helvetica Neue" panose="02000503000000020004" pitchFamily="2" charset="0"/>
              </a:rPr>
              <a:t> + </a:t>
            </a:r>
            <a:r>
              <a:rPr lang="en-GB" dirty="0" err="1">
                <a:solidFill>
                  <a:srgbClr val="FFFFFF"/>
                </a:solidFill>
                <a:effectLst/>
                <a:latin typeface="Helvetica Neue" panose="02000503000000020004" pitchFamily="2" charset="0"/>
              </a:rPr>
              <a:t>a.strides</a:t>
            </a:r>
            <a:r>
              <a:rPr lang="en-GB" dirty="0">
                <a:solidFill>
                  <a:srgbClr val="FFFFFF"/>
                </a:solidFill>
                <a:effectLst/>
                <a:latin typeface="Helvetica Neue" panose="02000503000000020004" pitchFamily="2" charset="0"/>
              </a:rPr>
              <a:t>[1] * j</a:t>
            </a:r>
          </a:p>
          <a:p>
            <a:r>
              <a:rPr lang="en-GB" dirty="0">
                <a:solidFill>
                  <a:srgbClr val="FFFFFF"/>
                </a:solidFill>
                <a:effectLst/>
                <a:latin typeface="Helvetica Neue" panose="02000503000000020004" pitchFamily="2" charset="0"/>
              </a:rPr>
              <a:t>      sum += </a:t>
            </a:r>
            <a:r>
              <a:rPr lang="en-GB" dirty="0" err="1">
                <a:solidFill>
                  <a:srgbClr val="FFFFFF"/>
                </a:solidFill>
                <a:effectLst/>
                <a:latin typeface="Helvetica Neue" panose="02000503000000020004" pitchFamily="2" charset="0"/>
              </a:rPr>
              <a:t>cast_to</a:t>
            </a:r>
            <a:r>
              <a:rPr lang="en-GB" dirty="0">
                <a:solidFill>
                  <a:srgbClr val="FFFFFF"/>
                </a:solidFill>
                <a:effectLst/>
                <a:latin typeface="Helvetica Neue" panose="02000503000000020004" pitchFamily="2" charset="0"/>
              </a:rPr>
              <a:t>(</a:t>
            </a:r>
            <a:r>
              <a:rPr lang="en-GB" dirty="0" err="1">
                <a:solidFill>
                  <a:srgbClr val="FFFFFF"/>
                </a:solidFill>
                <a:effectLst/>
                <a:latin typeface="Helvetica Neue" panose="02000503000000020004" pitchFamily="2" charset="0"/>
              </a:rPr>
              <a:t>memory_pos</a:t>
            </a:r>
            <a:r>
              <a:rPr lang="en-GB" dirty="0">
                <a:solidFill>
                  <a:srgbClr val="FFFFFF"/>
                </a:solidFill>
                <a:effectLst/>
                <a:latin typeface="Helvetica Neue" panose="02000503000000020004" pitchFamily="2" charset="0"/>
              </a:rPr>
              <a:t>, </a:t>
            </a:r>
            <a:r>
              <a:rPr lang="en-GB" dirty="0" err="1">
                <a:solidFill>
                  <a:srgbClr val="FFFFFF"/>
                </a:solidFill>
                <a:effectLst/>
                <a:latin typeface="Helvetica Neue" panose="02000503000000020004" pitchFamily="2" charset="0"/>
              </a:rPr>
              <a:t>a.dtype</a:t>
            </a:r>
            <a:r>
              <a:rPr lang="en-GB" dirty="0">
                <a:solidFill>
                  <a:srgbClr val="FFFFFF"/>
                </a:solidFill>
                <a:effectLst/>
                <a:latin typeface="Helvetica Neue" panose="02000503000000020004" pitchFamily="2" charset="0"/>
              </a:rPr>
              <a:t>)</a:t>
            </a:r>
          </a:p>
          <a:p>
            <a:endParaRPr lang="en-US" dirty="0"/>
          </a:p>
        </p:txBody>
      </p:sp>
      <p:sp>
        <p:nvSpPr>
          <p:cNvPr id="4" name="Slide Number Placeholder 3"/>
          <p:cNvSpPr>
            <a:spLocks noGrp="1"/>
          </p:cNvSpPr>
          <p:nvPr>
            <p:ph type="sldNum" sz="quarter" idx="5"/>
          </p:nvPr>
        </p:nvSpPr>
        <p:spPr/>
        <p:txBody>
          <a:bodyPr/>
          <a:lstStyle/>
          <a:p>
            <a:fld id="{99B30722-7DAA-4E93-8206-71F83E275281}" type="slidenum">
              <a:rPr lang="en-US" smtClean="0"/>
              <a:pPr/>
              <a:t>55</a:t>
            </a:fld>
            <a:endParaRPr lang="en-US"/>
          </a:p>
        </p:txBody>
      </p:sp>
    </p:spTree>
    <p:extLst>
      <p:ext uri="{BB962C8B-B14F-4D97-AF65-F5344CB8AC3E}">
        <p14:creationId xmlns:p14="http://schemas.microsoft.com/office/powerpoint/2010/main" val="6057997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many cases you can get away from using for loops by using those basic </a:t>
            </a:r>
            <a:r>
              <a:rPr lang="en-US" dirty="0" err="1"/>
              <a:t>operatons</a:t>
            </a:r>
            <a:r>
              <a:rPr lang="en-US" dirty="0"/>
              <a:t> or aggregation functions</a:t>
            </a:r>
          </a:p>
          <a:p>
            <a:endParaRPr lang="en-US" dirty="0"/>
          </a:p>
          <a:p>
            <a:r>
              <a:rPr lang="en-US" dirty="0"/>
              <a:t>Sometimes you’d need to be clever. E.g. use clever </a:t>
            </a:r>
            <a:r>
              <a:rPr lang="en-US" dirty="0" err="1"/>
              <a:t>broadcaintg</a:t>
            </a:r>
            <a:r>
              <a:rPr lang="en-US" dirty="0"/>
              <a:t> with </a:t>
            </a:r>
            <a:r>
              <a:rPr lang="en-US" dirty="0" err="1"/>
              <a:t>meshgrid</a:t>
            </a:r>
            <a:endParaRPr lang="en-US" dirty="0"/>
          </a:p>
        </p:txBody>
      </p:sp>
      <p:sp>
        <p:nvSpPr>
          <p:cNvPr id="4" name="Slide Number Placeholder 3"/>
          <p:cNvSpPr>
            <a:spLocks noGrp="1"/>
          </p:cNvSpPr>
          <p:nvPr>
            <p:ph type="sldNum" sz="quarter" idx="5"/>
          </p:nvPr>
        </p:nvSpPr>
        <p:spPr/>
        <p:txBody>
          <a:bodyPr/>
          <a:lstStyle/>
          <a:p>
            <a:fld id="{99B30722-7DAA-4E93-8206-71F83E275281}" type="slidenum">
              <a:rPr lang="en-US" smtClean="0"/>
              <a:pPr/>
              <a:t>56</a:t>
            </a:fld>
            <a:endParaRPr lang="en-US"/>
          </a:p>
        </p:txBody>
      </p:sp>
    </p:spTree>
    <p:extLst>
      <p:ext uri="{BB962C8B-B14F-4D97-AF65-F5344CB8AC3E}">
        <p14:creationId xmlns:p14="http://schemas.microsoft.com/office/powerpoint/2010/main" val="382467373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many cases you can get away from using for loops by using those basic </a:t>
            </a:r>
            <a:r>
              <a:rPr lang="en-US" dirty="0" err="1"/>
              <a:t>operatons</a:t>
            </a:r>
            <a:r>
              <a:rPr lang="en-US" dirty="0"/>
              <a:t> or aggregation functions</a:t>
            </a:r>
          </a:p>
          <a:p>
            <a:endParaRPr lang="en-US" dirty="0"/>
          </a:p>
          <a:p>
            <a:r>
              <a:rPr lang="en-US" dirty="0"/>
              <a:t>Sometimes you’d need to be clever. E.g. use clever </a:t>
            </a:r>
            <a:r>
              <a:rPr lang="en-US" dirty="0" err="1"/>
              <a:t>broadcaintg</a:t>
            </a:r>
            <a:r>
              <a:rPr lang="en-US" dirty="0"/>
              <a:t> with </a:t>
            </a:r>
            <a:r>
              <a:rPr lang="en-US" dirty="0" err="1"/>
              <a:t>meshgrid</a:t>
            </a:r>
            <a:endParaRPr lang="en-US" dirty="0"/>
          </a:p>
        </p:txBody>
      </p:sp>
      <p:sp>
        <p:nvSpPr>
          <p:cNvPr id="4" name="Slide Number Placeholder 3"/>
          <p:cNvSpPr>
            <a:spLocks noGrp="1"/>
          </p:cNvSpPr>
          <p:nvPr>
            <p:ph type="sldNum" sz="quarter" idx="5"/>
          </p:nvPr>
        </p:nvSpPr>
        <p:spPr/>
        <p:txBody>
          <a:bodyPr/>
          <a:lstStyle/>
          <a:p>
            <a:fld id="{99B30722-7DAA-4E93-8206-71F83E275281}" type="slidenum">
              <a:rPr lang="en-US" smtClean="0"/>
              <a:pPr/>
              <a:t>57</a:t>
            </a:fld>
            <a:endParaRPr lang="en-US"/>
          </a:p>
        </p:txBody>
      </p:sp>
    </p:spTree>
    <p:extLst>
      <p:ext uri="{BB962C8B-B14F-4D97-AF65-F5344CB8AC3E}">
        <p14:creationId xmlns:p14="http://schemas.microsoft.com/office/powerpoint/2010/main" val="9090433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solidFill>
                  <a:srgbClr val="FFFFFF"/>
                </a:solidFill>
                <a:effectLst/>
                <a:latin typeface="Helvetica Neue" panose="02000503000000020004" pitchFamily="2" charset="0"/>
              </a:rPr>
              <a:t>From memory block too </a:t>
            </a:r>
            <a:endParaRPr lang="bg-BG" dirty="0">
              <a:solidFill>
                <a:srgbClr val="FFFFFF"/>
              </a:solidFill>
              <a:effectLst/>
              <a:latin typeface="Helvetica Neue" panose="02000503000000020004" pitchFamily="2" charset="0"/>
            </a:endParaRPr>
          </a:p>
          <a:p>
            <a:endParaRPr lang="bg-BG" dirty="0">
              <a:solidFill>
                <a:srgbClr val="FFFFFF"/>
              </a:solidFill>
              <a:effectLst/>
              <a:latin typeface="Helvetica Neue" panose="02000503000000020004" pitchFamily="2" charset="0"/>
            </a:endParaRPr>
          </a:p>
          <a:p>
            <a:r>
              <a:rPr lang="bg-BG" dirty="0" err="1">
                <a:solidFill>
                  <a:srgbClr val="FFFFFF"/>
                </a:solidFill>
                <a:effectLst/>
                <a:latin typeface="Helvetica Neue" panose="02000503000000020004" pitchFamily="2" charset="0"/>
              </a:rPr>
              <a:t>Режжелагин</a:t>
            </a:r>
            <a:r>
              <a:rPr lang="bg-BG" dirty="0">
                <a:solidFill>
                  <a:srgbClr val="FFFFFF"/>
                </a:solidFill>
                <a:effectLst/>
                <a:latin typeface="Helvetica Neue" panose="02000503000000020004" pitchFamily="2" charset="0"/>
              </a:rPr>
              <a:t> </a:t>
            </a:r>
            <a:r>
              <a:rPr lang="bg-BG" dirty="0" err="1">
                <a:solidFill>
                  <a:srgbClr val="FFFFFF"/>
                </a:solidFill>
                <a:effectLst/>
                <a:latin typeface="Helvetica Neue" panose="02000503000000020004" pitchFamily="2" charset="0"/>
              </a:rPr>
              <a:t>тхе</a:t>
            </a:r>
            <a:r>
              <a:rPr lang="bg-BG" dirty="0">
                <a:solidFill>
                  <a:srgbClr val="FFFFFF"/>
                </a:solidFill>
                <a:effectLst/>
                <a:latin typeface="Helvetica Neue" panose="02000503000000020004" pitchFamily="2" charset="0"/>
              </a:rPr>
              <a:t> </a:t>
            </a:r>
            <a:r>
              <a:rPr lang="bg-BG" dirty="0" err="1">
                <a:solidFill>
                  <a:srgbClr val="FFFFFF"/>
                </a:solidFill>
                <a:effectLst/>
                <a:latin typeface="Helvetica Neue" panose="02000503000000020004" pitchFamily="2" charset="0"/>
              </a:rPr>
              <a:t>отхер</a:t>
            </a:r>
            <a:r>
              <a:rPr lang="bg-BG" dirty="0">
                <a:solidFill>
                  <a:srgbClr val="FFFFFF"/>
                </a:solidFill>
                <a:effectLst/>
                <a:latin typeface="Helvetica Neue" panose="02000503000000020004" pitchFamily="2" charset="0"/>
              </a:rPr>
              <a:t> </a:t>
            </a:r>
            <a:r>
              <a:rPr lang="bg-BG" dirty="0" err="1">
                <a:solidFill>
                  <a:srgbClr val="FFFFFF"/>
                </a:solidFill>
                <a:effectLst/>
                <a:latin typeface="Helvetica Neue" panose="02000503000000020004" pitchFamily="2" charset="0"/>
              </a:rPr>
              <a:t>блаоцк</a:t>
            </a:r>
            <a:r>
              <a:rPr lang="bg-BG" dirty="0">
                <a:solidFill>
                  <a:srgbClr val="FFFFFF"/>
                </a:solidFill>
                <a:effectLst/>
                <a:latin typeface="Helvetica Neue" panose="02000503000000020004" pitchFamily="2" charset="0"/>
              </a:rPr>
              <a:t> </a:t>
            </a:r>
            <a:r>
              <a:rPr lang="bg-BG" dirty="0" err="1">
                <a:solidFill>
                  <a:srgbClr val="FFFFFF"/>
                </a:solidFill>
                <a:effectLst/>
                <a:latin typeface="Helvetica Neue" panose="02000503000000020004" pitchFamily="2" charset="0"/>
              </a:rPr>
              <a:t>боь</a:t>
            </a:r>
            <a:r>
              <a:rPr lang="bg-BG" dirty="0">
                <a:solidFill>
                  <a:srgbClr val="FFFFFF"/>
                </a:solidFill>
                <a:effectLst/>
                <a:latin typeface="Helvetica Neue" panose="02000503000000020004" pitchFamily="2" charset="0"/>
              </a:rPr>
              <a:t> </a:t>
            </a:r>
            <a:endParaRPr lang="en-US" dirty="0">
              <a:solidFill>
                <a:srgbClr val="FFFFFF"/>
              </a:solidFill>
              <a:effectLst/>
              <a:latin typeface="Helvetica Neue" panose="02000503000000020004" pitchFamily="2" charset="0"/>
            </a:endParaRPr>
          </a:p>
          <a:p>
            <a:endParaRPr lang="en-US" dirty="0">
              <a:solidFill>
                <a:srgbClr val="FFFFFF"/>
              </a:solidFill>
              <a:effectLst/>
              <a:latin typeface="Helvetica Neue" panose="02000503000000020004" pitchFamily="2" charset="0"/>
            </a:endParaRPr>
          </a:p>
          <a:p>
            <a:r>
              <a:rPr lang="en-US" dirty="0">
                <a:solidFill>
                  <a:srgbClr val="FFFFFF"/>
                </a:solidFill>
                <a:effectLst/>
                <a:latin typeface="Helvetica Neue" panose="02000503000000020004" pitchFamily="2" charset="0"/>
              </a:rPr>
              <a:t>Inefficient algorithms stay inefficient</a:t>
            </a:r>
          </a:p>
          <a:p>
            <a:endParaRPr lang="en-US" dirty="0">
              <a:solidFill>
                <a:srgbClr val="FFFFFF"/>
              </a:solidFill>
              <a:effectLst/>
              <a:latin typeface="Helvetica Neue" panose="02000503000000020004" pitchFamily="2" charset="0"/>
            </a:endParaRPr>
          </a:p>
          <a:p>
            <a:endParaRPr lang="en-GB" dirty="0">
              <a:solidFill>
                <a:srgbClr val="FFFFFF"/>
              </a:solidFill>
              <a:effectLst/>
              <a:latin typeface="Helvetica Neue" panose="02000503000000020004" pitchFamily="2" charset="0"/>
            </a:endParaRPr>
          </a:p>
          <a:p>
            <a:endParaRPr lang="en-GB" dirty="0">
              <a:solidFill>
                <a:srgbClr val="FFFFFF"/>
              </a:solidFill>
              <a:effectLst/>
              <a:latin typeface="Helvetica Neue" panose="02000503000000020004" pitchFamily="2" charset="0"/>
            </a:endParaRPr>
          </a:p>
          <a:p>
            <a:endParaRPr lang="en-GB" dirty="0">
              <a:solidFill>
                <a:srgbClr val="FFFFFF"/>
              </a:solidFill>
              <a:effectLst/>
              <a:latin typeface="Helvetica Neue" panose="02000503000000020004" pitchFamily="2" charset="0"/>
            </a:endParaRPr>
          </a:p>
          <a:p>
            <a:endParaRPr lang="en-GB" dirty="0">
              <a:solidFill>
                <a:srgbClr val="FFFFFF"/>
              </a:solidFill>
              <a:effectLst/>
              <a:latin typeface="Helvetica Neue" panose="02000503000000020004" pitchFamily="2" charset="0"/>
            </a:endParaRPr>
          </a:p>
          <a:p>
            <a:endParaRPr lang="en-GB" dirty="0">
              <a:solidFill>
                <a:srgbClr val="FFFFFF"/>
              </a:solidFill>
              <a:effectLst/>
              <a:latin typeface="Helvetica Neue" panose="02000503000000020004" pitchFamily="2" charset="0"/>
            </a:endParaRPr>
          </a:p>
          <a:p>
            <a:endParaRPr lang="en-GB" dirty="0">
              <a:solidFill>
                <a:srgbClr val="FFFFFF"/>
              </a:solidFill>
              <a:effectLst/>
              <a:latin typeface="Helvetica Neue" panose="02000503000000020004" pitchFamily="2" charset="0"/>
            </a:endParaRPr>
          </a:p>
          <a:p>
            <a:endParaRPr lang="en-GB" dirty="0">
              <a:solidFill>
                <a:srgbClr val="FFFFFF"/>
              </a:solidFill>
              <a:effectLst/>
              <a:latin typeface="Helvetica Neue" panose="02000503000000020004" pitchFamily="2" charset="0"/>
            </a:endParaRPr>
          </a:p>
          <a:p>
            <a:r>
              <a:rPr lang="en-GB" dirty="0">
                <a:solidFill>
                  <a:srgbClr val="FFFFFF"/>
                </a:solidFill>
                <a:effectLst/>
                <a:latin typeface="Helvetica Neue" panose="02000503000000020004" pitchFamily="2" charset="0"/>
              </a:rPr>
              <a:t>a = x[::2, 3]</a:t>
            </a:r>
          </a:p>
          <a:p>
            <a:r>
              <a:rPr lang="en-GB" dirty="0" err="1">
                <a:solidFill>
                  <a:srgbClr val="FFFFFF"/>
                </a:solidFill>
                <a:effectLst/>
                <a:latin typeface="Helvetica Neue" panose="02000503000000020004" pitchFamily="2" charset="0"/>
              </a:rPr>
              <a:t>a.sum</a:t>
            </a:r>
            <a:r>
              <a:rPr lang="en-GB" dirty="0">
                <a:solidFill>
                  <a:srgbClr val="FFFFFF"/>
                </a:solidFill>
                <a:effectLst/>
                <a:latin typeface="Helvetica Neue" panose="02000503000000020004" pitchFamily="2" charset="0"/>
              </a:rPr>
              <a:t>()</a:t>
            </a:r>
          </a:p>
          <a:p>
            <a:endParaRPr lang="en-GB" dirty="0">
              <a:effectLst/>
              <a:latin typeface="Helvetica Neue" panose="02000503000000020004" pitchFamily="2" charset="0"/>
            </a:endParaRPr>
          </a:p>
          <a:p>
            <a:r>
              <a:rPr lang="en-GB" dirty="0" err="1">
                <a:solidFill>
                  <a:srgbClr val="FFFFFF"/>
                </a:solidFill>
                <a:effectLst/>
                <a:latin typeface="Helvetica Neue" panose="02000503000000020004" pitchFamily="2" charset="0"/>
              </a:rPr>
              <a:t>start_memory_pos</a:t>
            </a:r>
            <a:r>
              <a:rPr lang="en-GB" dirty="0">
                <a:solidFill>
                  <a:srgbClr val="FFFFFF"/>
                </a:solidFill>
                <a:effectLst/>
                <a:latin typeface="Helvetica Neue" panose="02000503000000020004" pitchFamily="2" charset="0"/>
              </a:rPr>
              <a:t> = </a:t>
            </a:r>
            <a:r>
              <a:rPr lang="en-GB" dirty="0" err="1">
                <a:solidFill>
                  <a:srgbClr val="2892FF"/>
                </a:solidFill>
                <a:effectLst/>
                <a:latin typeface="Helvetica Neue" panose="02000503000000020004" pitchFamily="2" charset="0"/>
              </a:rPr>
              <a:t>a.data</a:t>
            </a:r>
            <a:endParaRPr lang="en-GB" dirty="0">
              <a:solidFill>
                <a:srgbClr val="FFFFFF"/>
              </a:solidFill>
              <a:effectLst/>
              <a:latin typeface="Helvetica Neue" panose="02000503000000020004" pitchFamily="2" charset="0"/>
            </a:endParaRPr>
          </a:p>
          <a:p>
            <a:r>
              <a:rPr lang="en-GB" dirty="0" err="1">
                <a:solidFill>
                  <a:srgbClr val="FFFFFF"/>
                </a:solidFill>
                <a:effectLst/>
                <a:latin typeface="Helvetica Neue" panose="02000503000000020004" pitchFamily="2" charset="0"/>
              </a:rPr>
              <a:t>a.dtype</a:t>
            </a:r>
            <a:r>
              <a:rPr lang="en-GB" dirty="0">
                <a:solidFill>
                  <a:srgbClr val="FFFFFF"/>
                </a:solidFill>
                <a:effectLst/>
                <a:latin typeface="Helvetica Neue" panose="02000503000000020004" pitchFamily="2" charset="0"/>
              </a:rPr>
              <a:t> sum = 0</a:t>
            </a:r>
          </a:p>
          <a:p>
            <a:r>
              <a:rPr lang="en-GB" dirty="0">
                <a:solidFill>
                  <a:srgbClr val="FFFFFF"/>
                </a:solidFill>
                <a:effectLst/>
                <a:latin typeface="Helvetica Neue" panose="02000503000000020004" pitchFamily="2" charset="0"/>
              </a:rPr>
              <a:t>for </a:t>
            </a:r>
            <a:r>
              <a:rPr lang="en-GB" dirty="0" err="1">
                <a:solidFill>
                  <a:srgbClr val="FFFFFF"/>
                </a:solidFill>
                <a:effectLst/>
                <a:latin typeface="Helvetica Neue" panose="02000503000000020004" pitchFamily="2" charset="0"/>
              </a:rPr>
              <a:t>i</a:t>
            </a:r>
            <a:r>
              <a:rPr lang="en-GB" dirty="0">
                <a:solidFill>
                  <a:srgbClr val="FFFFFF"/>
                </a:solidFill>
                <a:effectLst/>
                <a:latin typeface="Helvetica Neue" panose="02000503000000020004" pitchFamily="2" charset="0"/>
              </a:rPr>
              <a:t> in </a:t>
            </a:r>
            <a:r>
              <a:rPr lang="en-GB" dirty="0" err="1">
                <a:solidFill>
                  <a:srgbClr val="FFFFFF"/>
                </a:solidFill>
                <a:effectLst/>
                <a:latin typeface="Helvetica Neue" panose="02000503000000020004" pitchFamily="2" charset="0"/>
              </a:rPr>
              <a:t>a.shape</a:t>
            </a:r>
            <a:r>
              <a:rPr lang="en-GB" dirty="0">
                <a:solidFill>
                  <a:srgbClr val="FFFFFF"/>
                </a:solidFill>
                <a:effectLst/>
                <a:latin typeface="Helvetica Neue" panose="02000503000000020004" pitchFamily="2" charset="0"/>
              </a:rPr>
              <a:t>[0]:</a:t>
            </a:r>
          </a:p>
          <a:p>
            <a:r>
              <a:rPr lang="en-GB" dirty="0">
                <a:solidFill>
                  <a:srgbClr val="FFFFFF"/>
                </a:solidFill>
                <a:effectLst/>
                <a:latin typeface="Helvetica Neue" panose="02000503000000020004" pitchFamily="2" charset="0"/>
              </a:rPr>
              <a:t>   for j in </a:t>
            </a:r>
            <a:r>
              <a:rPr lang="en-GB" dirty="0" err="1">
                <a:solidFill>
                  <a:srgbClr val="FFFFFF"/>
                </a:solidFill>
                <a:effectLst/>
                <a:latin typeface="Helvetica Neue" panose="02000503000000020004" pitchFamily="2" charset="0"/>
              </a:rPr>
              <a:t>a.shape</a:t>
            </a:r>
            <a:r>
              <a:rPr lang="en-GB" dirty="0">
                <a:solidFill>
                  <a:srgbClr val="FFFFFF"/>
                </a:solidFill>
                <a:effectLst/>
                <a:latin typeface="Helvetica Neue" panose="02000503000000020004" pitchFamily="2" charset="0"/>
              </a:rPr>
              <a:t>[1]:</a:t>
            </a:r>
          </a:p>
          <a:p>
            <a:r>
              <a:rPr lang="en-GB" dirty="0">
                <a:solidFill>
                  <a:srgbClr val="FFFFFF"/>
                </a:solidFill>
                <a:effectLst/>
                <a:latin typeface="Helvetica Neue" panose="02000503000000020004" pitchFamily="2" charset="0"/>
              </a:rPr>
              <a:t>      </a:t>
            </a:r>
            <a:r>
              <a:rPr lang="en-GB" dirty="0" err="1">
                <a:solidFill>
                  <a:srgbClr val="FFFFFF"/>
                </a:solidFill>
                <a:effectLst/>
                <a:latin typeface="Helvetica Neue" panose="02000503000000020004" pitchFamily="2" charset="0"/>
              </a:rPr>
              <a:t>memory_pos</a:t>
            </a:r>
            <a:r>
              <a:rPr lang="en-GB" dirty="0">
                <a:solidFill>
                  <a:srgbClr val="FFFFFF"/>
                </a:solidFill>
                <a:effectLst/>
                <a:latin typeface="Helvetica Neue" panose="02000503000000020004" pitchFamily="2" charset="0"/>
              </a:rPr>
              <a:t> = </a:t>
            </a:r>
            <a:r>
              <a:rPr lang="en-GB" dirty="0" err="1">
                <a:solidFill>
                  <a:srgbClr val="FFFFFF"/>
                </a:solidFill>
                <a:effectLst/>
                <a:latin typeface="Helvetica Neue" panose="02000503000000020004" pitchFamily="2" charset="0"/>
              </a:rPr>
              <a:t>start_memory_pos</a:t>
            </a:r>
            <a:r>
              <a:rPr lang="en-GB" dirty="0">
                <a:solidFill>
                  <a:srgbClr val="FFFFFF"/>
                </a:solidFill>
                <a:effectLst/>
                <a:latin typeface="Helvetica Neue" panose="02000503000000020004" pitchFamily="2" charset="0"/>
              </a:rPr>
              <a:t> + </a:t>
            </a:r>
            <a:r>
              <a:rPr lang="en-GB" dirty="0" err="1">
                <a:solidFill>
                  <a:srgbClr val="FFFFFF"/>
                </a:solidFill>
                <a:effectLst/>
                <a:latin typeface="Helvetica Neue" panose="02000503000000020004" pitchFamily="2" charset="0"/>
              </a:rPr>
              <a:t>a.strides</a:t>
            </a:r>
            <a:r>
              <a:rPr lang="en-GB" dirty="0">
                <a:solidFill>
                  <a:srgbClr val="FFFFFF"/>
                </a:solidFill>
                <a:effectLst/>
                <a:latin typeface="Helvetica Neue" panose="02000503000000020004" pitchFamily="2" charset="0"/>
              </a:rPr>
              <a:t>[0] * </a:t>
            </a:r>
            <a:r>
              <a:rPr lang="en-GB" dirty="0" err="1">
                <a:solidFill>
                  <a:srgbClr val="FFFFFF"/>
                </a:solidFill>
                <a:effectLst/>
                <a:latin typeface="Helvetica Neue" panose="02000503000000020004" pitchFamily="2" charset="0"/>
              </a:rPr>
              <a:t>i</a:t>
            </a:r>
            <a:r>
              <a:rPr lang="en-GB" dirty="0">
                <a:solidFill>
                  <a:srgbClr val="FFFFFF"/>
                </a:solidFill>
                <a:effectLst/>
                <a:latin typeface="Helvetica Neue" panose="02000503000000020004" pitchFamily="2" charset="0"/>
              </a:rPr>
              <a:t> + </a:t>
            </a:r>
            <a:r>
              <a:rPr lang="en-GB" dirty="0" err="1">
                <a:solidFill>
                  <a:srgbClr val="FFFFFF"/>
                </a:solidFill>
                <a:effectLst/>
                <a:latin typeface="Helvetica Neue" panose="02000503000000020004" pitchFamily="2" charset="0"/>
              </a:rPr>
              <a:t>a.strides</a:t>
            </a:r>
            <a:r>
              <a:rPr lang="en-GB" dirty="0">
                <a:solidFill>
                  <a:srgbClr val="FFFFFF"/>
                </a:solidFill>
                <a:effectLst/>
                <a:latin typeface="Helvetica Neue" panose="02000503000000020004" pitchFamily="2" charset="0"/>
              </a:rPr>
              <a:t>[1] * j</a:t>
            </a:r>
          </a:p>
          <a:p>
            <a:r>
              <a:rPr lang="en-GB" dirty="0">
                <a:solidFill>
                  <a:srgbClr val="FFFFFF"/>
                </a:solidFill>
                <a:effectLst/>
                <a:latin typeface="Helvetica Neue" panose="02000503000000020004" pitchFamily="2" charset="0"/>
              </a:rPr>
              <a:t>      sum += </a:t>
            </a:r>
            <a:r>
              <a:rPr lang="en-GB" dirty="0" err="1">
                <a:solidFill>
                  <a:srgbClr val="FFFFFF"/>
                </a:solidFill>
                <a:effectLst/>
                <a:latin typeface="Helvetica Neue" panose="02000503000000020004" pitchFamily="2" charset="0"/>
              </a:rPr>
              <a:t>cast_to</a:t>
            </a:r>
            <a:r>
              <a:rPr lang="en-GB" dirty="0">
                <a:solidFill>
                  <a:srgbClr val="FFFFFF"/>
                </a:solidFill>
                <a:effectLst/>
                <a:latin typeface="Helvetica Neue" panose="02000503000000020004" pitchFamily="2" charset="0"/>
              </a:rPr>
              <a:t>(</a:t>
            </a:r>
            <a:r>
              <a:rPr lang="en-GB" dirty="0" err="1">
                <a:solidFill>
                  <a:srgbClr val="FFFFFF"/>
                </a:solidFill>
                <a:effectLst/>
                <a:latin typeface="Helvetica Neue" panose="02000503000000020004" pitchFamily="2" charset="0"/>
              </a:rPr>
              <a:t>memory_pos</a:t>
            </a:r>
            <a:r>
              <a:rPr lang="en-GB" dirty="0">
                <a:solidFill>
                  <a:srgbClr val="FFFFFF"/>
                </a:solidFill>
                <a:effectLst/>
                <a:latin typeface="Helvetica Neue" panose="02000503000000020004" pitchFamily="2" charset="0"/>
              </a:rPr>
              <a:t>, </a:t>
            </a:r>
            <a:r>
              <a:rPr lang="en-GB" dirty="0" err="1">
                <a:solidFill>
                  <a:srgbClr val="FFFFFF"/>
                </a:solidFill>
                <a:effectLst/>
                <a:latin typeface="Helvetica Neue" panose="02000503000000020004" pitchFamily="2" charset="0"/>
              </a:rPr>
              <a:t>a.dtype</a:t>
            </a:r>
            <a:r>
              <a:rPr lang="en-GB" dirty="0">
                <a:solidFill>
                  <a:srgbClr val="FFFFFF"/>
                </a:solidFill>
                <a:effectLst/>
                <a:latin typeface="Helvetica Neue" panose="02000503000000020004" pitchFamily="2" charset="0"/>
              </a:rPr>
              <a:t>)</a:t>
            </a:r>
          </a:p>
          <a:p>
            <a:endParaRPr lang="en-US" dirty="0"/>
          </a:p>
        </p:txBody>
      </p:sp>
      <p:sp>
        <p:nvSpPr>
          <p:cNvPr id="4" name="Slide Number Placeholder 3"/>
          <p:cNvSpPr>
            <a:spLocks noGrp="1"/>
          </p:cNvSpPr>
          <p:nvPr>
            <p:ph type="sldNum" sz="quarter" idx="5"/>
          </p:nvPr>
        </p:nvSpPr>
        <p:spPr/>
        <p:txBody>
          <a:bodyPr/>
          <a:lstStyle/>
          <a:p>
            <a:fld id="{99B30722-7DAA-4E93-8206-71F83E275281}" type="slidenum">
              <a:rPr lang="en-US" smtClean="0"/>
              <a:pPr/>
              <a:t>59</a:t>
            </a:fld>
            <a:endParaRPr lang="en-US"/>
          </a:p>
        </p:txBody>
      </p:sp>
    </p:spTree>
    <p:extLst>
      <p:ext uri="{BB962C8B-B14F-4D97-AF65-F5344CB8AC3E}">
        <p14:creationId xmlns:p14="http://schemas.microsoft.com/office/powerpoint/2010/main" val="2379994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H" dirty="0"/>
              <a:t>Note that there may be different implementations of these data structures with different complexities, these are for the Python implementation.</a:t>
            </a:r>
          </a:p>
          <a:p>
            <a:endParaRPr lang="en-CH" dirty="0"/>
          </a:p>
          <a:p>
            <a:r>
              <a:rPr lang="en-CH" dirty="0"/>
              <a:t>E.g., if finding an element in a list is important, one could implement it as two dictionaries, one mapping indices to data, one mapping data to indices. Finding out the complexities of all the operations with this implementation is left as a homework.</a:t>
            </a:r>
          </a:p>
          <a:p>
            <a:endParaRPr lang="en-CH" dirty="0"/>
          </a:p>
        </p:txBody>
      </p:sp>
      <p:sp>
        <p:nvSpPr>
          <p:cNvPr id="4" name="Slide Number Placeholder 3"/>
          <p:cNvSpPr>
            <a:spLocks noGrp="1"/>
          </p:cNvSpPr>
          <p:nvPr>
            <p:ph type="sldNum" sz="quarter" idx="5"/>
          </p:nvPr>
        </p:nvSpPr>
        <p:spPr/>
        <p:txBody>
          <a:bodyPr/>
          <a:lstStyle/>
          <a:p>
            <a:fld id="{99B30722-7DAA-4E93-8206-71F83E275281}" type="slidenum">
              <a:rPr lang="en-US" smtClean="0"/>
              <a:pPr/>
              <a:t>22</a:t>
            </a:fld>
            <a:endParaRPr lang="en-US"/>
          </a:p>
        </p:txBody>
      </p:sp>
    </p:spTree>
    <p:extLst>
      <p:ext uri="{BB962C8B-B14F-4D97-AF65-F5344CB8AC3E}">
        <p14:creationId xmlns:p14="http://schemas.microsoft.com/office/powerpoint/2010/main" val="3882962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Parallelization lowers the curves. </a:t>
            </a:r>
          </a:p>
          <a:p>
            <a:r>
              <a:rPr lang="en-US" dirty="0"/>
              <a:t>For a fixed code, linear code is no necessarily faster. </a:t>
            </a:r>
          </a:p>
          <a:p>
            <a:r>
              <a:rPr lang="en-US" dirty="0"/>
              <a:t>Important when n is growing</a:t>
            </a:r>
          </a:p>
          <a:p>
            <a:r>
              <a:rPr lang="en-US" dirty="0"/>
              <a:t>Parallelization/ optimization </a:t>
            </a:r>
            <a:r>
              <a:rPr lang="en-US" dirty="0">
                <a:sym typeface="Wingdings" pitchFamily="2" charset="2"/>
              </a:rPr>
              <a:t> you can make the code faster for any fixed N, but the shape (of growth) can never change</a:t>
            </a:r>
            <a:endParaRPr lang="en-US" dirty="0"/>
          </a:p>
        </p:txBody>
      </p:sp>
      <p:sp>
        <p:nvSpPr>
          <p:cNvPr id="4" name="Slide Number Placeholder 3"/>
          <p:cNvSpPr>
            <a:spLocks noGrp="1"/>
          </p:cNvSpPr>
          <p:nvPr>
            <p:ph type="sldNum" sz="quarter" idx="5"/>
          </p:nvPr>
        </p:nvSpPr>
        <p:spPr/>
        <p:txBody>
          <a:bodyPr/>
          <a:lstStyle/>
          <a:p>
            <a:fld id="{99B30722-7DAA-4E93-8206-71F83E275281}" type="slidenum">
              <a:rPr lang="en-US" smtClean="0"/>
              <a:pPr/>
              <a:t>24</a:t>
            </a:fld>
            <a:endParaRPr lang="en-US"/>
          </a:p>
        </p:txBody>
      </p:sp>
    </p:spTree>
    <p:extLst>
      <p:ext uri="{BB962C8B-B14F-4D97-AF65-F5344CB8AC3E}">
        <p14:creationId xmlns:p14="http://schemas.microsoft.com/office/powerpoint/2010/main" val="14859588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Parallelization lowers the curves. </a:t>
            </a:r>
          </a:p>
          <a:p>
            <a:r>
              <a:rPr lang="en-US" dirty="0"/>
              <a:t>For a fixed code, linear code is no necessarily faster. </a:t>
            </a:r>
          </a:p>
          <a:p>
            <a:r>
              <a:rPr lang="en-US" dirty="0"/>
              <a:t>Important when n is growing</a:t>
            </a:r>
          </a:p>
          <a:p>
            <a:r>
              <a:rPr lang="en-US" dirty="0"/>
              <a:t>Parallelization/ optimization </a:t>
            </a:r>
            <a:r>
              <a:rPr lang="en-US" dirty="0">
                <a:sym typeface="Wingdings" pitchFamily="2" charset="2"/>
              </a:rPr>
              <a:t> you can make the code faster for any fixed N, but the shape (of growth) can never change</a:t>
            </a:r>
            <a:endParaRPr lang="en-US" dirty="0"/>
          </a:p>
        </p:txBody>
      </p:sp>
      <p:sp>
        <p:nvSpPr>
          <p:cNvPr id="4" name="Slide Number Placeholder 3"/>
          <p:cNvSpPr>
            <a:spLocks noGrp="1"/>
          </p:cNvSpPr>
          <p:nvPr>
            <p:ph type="sldNum" sz="quarter" idx="5"/>
          </p:nvPr>
        </p:nvSpPr>
        <p:spPr/>
        <p:txBody>
          <a:bodyPr/>
          <a:lstStyle/>
          <a:p>
            <a:fld id="{99B30722-7DAA-4E93-8206-71F83E275281}" type="slidenum">
              <a:rPr lang="en-US" smtClean="0"/>
              <a:pPr/>
              <a:t>25</a:t>
            </a:fld>
            <a:endParaRPr lang="en-US"/>
          </a:p>
        </p:txBody>
      </p:sp>
    </p:spTree>
    <p:extLst>
      <p:ext uri="{BB962C8B-B14F-4D97-AF65-F5344CB8AC3E}">
        <p14:creationId xmlns:p14="http://schemas.microsoft.com/office/powerpoint/2010/main" val="35551923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Parallelization lowers the curves. </a:t>
            </a:r>
          </a:p>
          <a:p>
            <a:r>
              <a:rPr lang="en-US" dirty="0"/>
              <a:t>For a fixed code, linear code is no necessarily faster. </a:t>
            </a:r>
          </a:p>
          <a:p>
            <a:r>
              <a:rPr lang="en-US" dirty="0"/>
              <a:t>Important when n is growing</a:t>
            </a:r>
          </a:p>
          <a:p>
            <a:r>
              <a:rPr lang="en-US" dirty="0"/>
              <a:t>Parallelization/ optimization </a:t>
            </a:r>
            <a:r>
              <a:rPr lang="en-US" dirty="0">
                <a:sym typeface="Wingdings" pitchFamily="2" charset="2"/>
              </a:rPr>
              <a:t> you can make the code faster for any fixed N, but the shape (of growth) can never change</a:t>
            </a:r>
            <a:endParaRPr lang="en-US" dirty="0"/>
          </a:p>
        </p:txBody>
      </p:sp>
      <p:sp>
        <p:nvSpPr>
          <p:cNvPr id="4" name="Slide Number Placeholder 3"/>
          <p:cNvSpPr>
            <a:spLocks noGrp="1"/>
          </p:cNvSpPr>
          <p:nvPr>
            <p:ph type="sldNum" sz="quarter" idx="5"/>
          </p:nvPr>
        </p:nvSpPr>
        <p:spPr/>
        <p:txBody>
          <a:bodyPr/>
          <a:lstStyle/>
          <a:p>
            <a:fld id="{99B30722-7DAA-4E93-8206-71F83E275281}" type="slidenum">
              <a:rPr lang="en-US" smtClean="0"/>
              <a:pPr/>
              <a:t>26</a:t>
            </a:fld>
            <a:endParaRPr lang="en-US"/>
          </a:p>
        </p:txBody>
      </p:sp>
    </p:spTree>
    <p:extLst>
      <p:ext uri="{BB962C8B-B14F-4D97-AF65-F5344CB8AC3E}">
        <p14:creationId xmlns:p14="http://schemas.microsoft.com/office/powerpoint/2010/main" val="18672648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Parallelization lowers the curves. </a:t>
            </a:r>
          </a:p>
          <a:p>
            <a:r>
              <a:rPr lang="en-US" dirty="0"/>
              <a:t>For a fixed code, linear code is no necessarily faster. </a:t>
            </a:r>
          </a:p>
          <a:p>
            <a:r>
              <a:rPr lang="en-US" dirty="0"/>
              <a:t>Important when n is growing</a:t>
            </a:r>
          </a:p>
          <a:p>
            <a:r>
              <a:rPr lang="en-US" dirty="0"/>
              <a:t>Parallelization/ optimization </a:t>
            </a:r>
            <a:r>
              <a:rPr lang="en-US" dirty="0">
                <a:sym typeface="Wingdings" pitchFamily="2" charset="2"/>
              </a:rPr>
              <a:t> you can make the code faster for any fixed N, but the shape (of growth) can never change</a:t>
            </a:r>
            <a:endParaRPr lang="en-US" dirty="0"/>
          </a:p>
        </p:txBody>
      </p:sp>
      <p:sp>
        <p:nvSpPr>
          <p:cNvPr id="4" name="Slide Number Placeholder 3"/>
          <p:cNvSpPr>
            <a:spLocks noGrp="1"/>
          </p:cNvSpPr>
          <p:nvPr>
            <p:ph type="sldNum" sz="quarter" idx="5"/>
          </p:nvPr>
        </p:nvSpPr>
        <p:spPr/>
        <p:txBody>
          <a:bodyPr/>
          <a:lstStyle/>
          <a:p>
            <a:fld id="{99B30722-7DAA-4E93-8206-71F83E275281}" type="slidenum">
              <a:rPr lang="en-US" smtClean="0"/>
              <a:pPr/>
              <a:t>27</a:t>
            </a:fld>
            <a:endParaRPr lang="en-US"/>
          </a:p>
        </p:txBody>
      </p:sp>
    </p:spTree>
    <p:extLst>
      <p:ext uri="{BB962C8B-B14F-4D97-AF65-F5344CB8AC3E}">
        <p14:creationId xmlns:p14="http://schemas.microsoft.com/office/powerpoint/2010/main" val="25928359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GB" b="0" i="0" dirty="0">
                <a:solidFill>
                  <a:srgbClr val="000000"/>
                </a:solidFill>
                <a:effectLst/>
                <a:highlight>
                  <a:srgbClr val="FFFFFF"/>
                </a:highlight>
                <a:latin typeface="Source Sans Pro" panose="020B0503030403020204" pitchFamily="34" charset="0"/>
              </a:rPr>
              <a:t>The standard Python implementation is written in C. This means that every Python object is simply a cleverly-disguised C structure, which contains not only its value, but metadata as well</a:t>
            </a:r>
          </a:p>
          <a:p>
            <a:pPr marL="171450" indent="-171450">
              <a:buFontTx/>
              <a:buChar char="-"/>
            </a:pPr>
            <a:r>
              <a:rPr lang="en-GB" b="0" i="0" dirty="0">
                <a:solidFill>
                  <a:srgbClr val="000000"/>
                </a:solidFill>
                <a:effectLst/>
                <a:highlight>
                  <a:srgbClr val="FFFFFF"/>
                </a:highlight>
                <a:latin typeface="Source Sans Pro" panose="020B0503030403020204" pitchFamily="34" charset="0"/>
              </a:rPr>
              <a:t>a C integer is essentially a label for a position in memory whose bytes encode an integer value. A Python integer is a pointer to a position in memory containing all the Python object information, including the bytes that contain the integer value</a:t>
            </a:r>
            <a:endParaRPr lang="en-GB" b="0" i="0" dirty="0">
              <a:solidFill>
                <a:srgbClr val="222222"/>
              </a:solidFill>
              <a:effectLst/>
              <a:highlight>
                <a:srgbClr val="FFFFFF"/>
              </a:highlight>
              <a:latin typeface="Harding"/>
            </a:endParaRPr>
          </a:p>
          <a:p>
            <a:pPr marL="171450" indent="-171450">
              <a:buFontTx/>
              <a:buChar char="-"/>
            </a:pPr>
            <a:r>
              <a:rPr lang="en-GB" b="0" i="0" dirty="0">
                <a:solidFill>
                  <a:srgbClr val="222222"/>
                </a:solidFill>
                <a:effectLst/>
                <a:highlight>
                  <a:srgbClr val="FFFFFF"/>
                </a:highlight>
                <a:latin typeface="Harding"/>
              </a:rPr>
              <a:t>NumPy handles looping over array elements near-optimally—for example, taking strides into consideration to best utilize the computer’s fast cache memory</a:t>
            </a:r>
          </a:p>
          <a:p>
            <a:pPr marL="171450" indent="-171450">
              <a:buFontTx/>
              <a:buChar char="-"/>
            </a:pPr>
            <a:r>
              <a:rPr lang="en-US" dirty="0"/>
              <a:t>NumPy array - </a:t>
            </a:r>
            <a:r>
              <a:rPr lang="en-GB" b="0" i="0" dirty="0">
                <a:solidFill>
                  <a:srgbClr val="000000"/>
                </a:solidFill>
                <a:effectLst/>
                <a:highlight>
                  <a:srgbClr val="FFFFFF"/>
                </a:highlight>
                <a:latin typeface="Source Sans Pro" panose="020B0503030403020204" pitchFamily="34" charset="0"/>
              </a:rPr>
              <a:t>single pointer to one contiguous block of data</a:t>
            </a:r>
          </a:p>
          <a:p>
            <a:pPr marL="171450" indent="-171450">
              <a:buFontTx/>
              <a:buChar char="-"/>
            </a:pPr>
            <a:r>
              <a:rPr lang="en-GB" b="0" i="0" dirty="0">
                <a:solidFill>
                  <a:srgbClr val="000000"/>
                </a:solidFill>
                <a:effectLst/>
                <a:highlight>
                  <a:srgbClr val="FFFFFF"/>
                </a:highlight>
                <a:latin typeface="Source Sans Pro" panose="020B0503030403020204" pitchFamily="34" charset="0"/>
              </a:rPr>
              <a:t>The Python list, on the other hand, contains a pointer to a block of pointers, each of which in turn points to a full Python object</a:t>
            </a:r>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99B30722-7DAA-4E93-8206-71F83E275281}" type="slidenum">
              <a:rPr lang="en-US" smtClean="0"/>
              <a:pPr/>
              <a:t>32</a:t>
            </a:fld>
            <a:endParaRPr lang="en-US"/>
          </a:p>
        </p:txBody>
      </p:sp>
    </p:spTree>
    <p:extLst>
      <p:ext uri="{BB962C8B-B14F-4D97-AF65-F5344CB8AC3E}">
        <p14:creationId xmlns:p14="http://schemas.microsoft.com/office/powerpoint/2010/main" val="29171358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Speed</a:t>
            </a:r>
          </a:p>
          <a:p>
            <a:pPr marL="628650" lvl="1" indent="-171450">
              <a:buFontTx/>
              <a:buChar char="-"/>
            </a:pPr>
            <a:r>
              <a:rPr lang="en-US" dirty="0"/>
              <a:t>Not only efficient storage of data but also</a:t>
            </a:r>
          </a:p>
          <a:p>
            <a:pPr marL="628650" lvl="1" indent="-171450">
              <a:buFontTx/>
              <a:buChar char="-"/>
            </a:pPr>
            <a:r>
              <a:rPr lang="en-US" dirty="0"/>
              <a:t>NumPy package comes with a efficient operations on the data done efficiently in C</a:t>
            </a:r>
          </a:p>
          <a:p>
            <a:pPr marL="628650" lvl="1" indent="-171450">
              <a:buFontTx/>
              <a:buChar char="-"/>
            </a:pPr>
            <a:r>
              <a:rPr lang="en-US" dirty="0"/>
              <a:t>Option (usually forced, when using NumPy) to operate on entire arrays rather than on their individual elements</a:t>
            </a:r>
          </a:p>
          <a:p>
            <a:pPr marL="628650" lvl="1" indent="-171450">
              <a:buFontTx/>
              <a:buChar char="-"/>
            </a:pPr>
            <a:endParaRPr lang="en-US" dirty="0"/>
          </a:p>
          <a:p>
            <a:pPr marL="628650" lvl="1" indent="-171450">
              <a:buFontTx/>
              <a:buChar char="-"/>
            </a:pPr>
            <a:endParaRPr lang="en-US" dirty="0"/>
          </a:p>
        </p:txBody>
      </p:sp>
      <p:sp>
        <p:nvSpPr>
          <p:cNvPr id="4" name="Slide Number Placeholder 3"/>
          <p:cNvSpPr>
            <a:spLocks noGrp="1"/>
          </p:cNvSpPr>
          <p:nvPr>
            <p:ph type="sldNum" sz="quarter" idx="5"/>
          </p:nvPr>
        </p:nvSpPr>
        <p:spPr/>
        <p:txBody>
          <a:bodyPr/>
          <a:lstStyle/>
          <a:p>
            <a:fld id="{99B30722-7DAA-4E93-8206-71F83E275281}" type="slidenum">
              <a:rPr lang="en-US" smtClean="0"/>
              <a:pPr/>
              <a:t>33</a:t>
            </a:fld>
            <a:endParaRPr lang="en-US"/>
          </a:p>
        </p:txBody>
      </p:sp>
    </p:spTree>
    <p:extLst>
      <p:ext uri="{BB962C8B-B14F-4D97-AF65-F5344CB8AC3E}">
        <p14:creationId xmlns:p14="http://schemas.microsoft.com/office/powerpoint/2010/main" val="25886213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B8E0D4-3906-5E84-9A66-DB37BEBD61A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H"/>
          </a:p>
        </p:txBody>
      </p:sp>
      <p:sp>
        <p:nvSpPr>
          <p:cNvPr id="3" name="Subtitle 2">
            <a:extLst>
              <a:ext uri="{FF2B5EF4-FFF2-40B4-BE49-F238E27FC236}">
                <a16:creationId xmlns:a16="http://schemas.microsoft.com/office/drawing/2014/main" id="{C777B22A-8A05-AD52-8CD6-5F2450701FE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H"/>
          </a:p>
        </p:txBody>
      </p:sp>
      <p:sp>
        <p:nvSpPr>
          <p:cNvPr id="4" name="Date Placeholder 3">
            <a:extLst>
              <a:ext uri="{FF2B5EF4-FFF2-40B4-BE49-F238E27FC236}">
                <a16:creationId xmlns:a16="http://schemas.microsoft.com/office/drawing/2014/main" id="{694885C7-A8EA-280C-CFBA-89A4A205E2F5}"/>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647C72EE-FDE1-C1F3-4957-207508BA3B3E}"/>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67DDE409-FF3D-5A1F-DCB8-2A1521C622F8}"/>
              </a:ext>
            </a:extLst>
          </p:cNvPr>
          <p:cNvSpPr>
            <a:spLocks noGrp="1"/>
          </p:cNvSpPr>
          <p:nvPr>
            <p:ph type="sldNum" sz="quarter" idx="12"/>
          </p:nvPr>
        </p:nvSpPr>
        <p:spPr/>
        <p:txBody>
          <a:bodyPr/>
          <a:lstStyle/>
          <a:p>
            <a:fld id="{EF79ADEA-B933-47CC-A4E9-04E6298B917C}" type="slidenum">
              <a:rPr lang="en-US" smtClean="0"/>
              <a:pPr/>
              <a:t>‹#›</a:t>
            </a:fld>
            <a:endParaRPr lang="en-US"/>
          </a:p>
        </p:txBody>
      </p:sp>
    </p:spTree>
    <p:extLst>
      <p:ext uri="{BB962C8B-B14F-4D97-AF65-F5344CB8AC3E}">
        <p14:creationId xmlns:p14="http://schemas.microsoft.com/office/powerpoint/2010/main" val="28742638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A37998-4DFB-949C-9946-44ABA06DA356}"/>
              </a:ext>
            </a:extLst>
          </p:cNvPr>
          <p:cNvSpPr>
            <a:spLocks noGrp="1"/>
          </p:cNvSpPr>
          <p:nvPr>
            <p:ph type="title"/>
          </p:nvPr>
        </p:nvSpPr>
        <p:spPr/>
        <p:txBody>
          <a:bodyPr/>
          <a:lstStyle/>
          <a:p>
            <a:r>
              <a:rPr lang="en-US"/>
              <a:t>Click to edit Master title style</a:t>
            </a:r>
            <a:endParaRPr lang="en-CH"/>
          </a:p>
        </p:txBody>
      </p:sp>
      <p:sp>
        <p:nvSpPr>
          <p:cNvPr id="3" name="Vertical Text Placeholder 2">
            <a:extLst>
              <a:ext uri="{FF2B5EF4-FFF2-40B4-BE49-F238E27FC236}">
                <a16:creationId xmlns:a16="http://schemas.microsoft.com/office/drawing/2014/main" id="{90AF8318-8086-2300-EBA3-6BD9655BE5C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H"/>
          </a:p>
        </p:txBody>
      </p:sp>
      <p:sp>
        <p:nvSpPr>
          <p:cNvPr id="4" name="Date Placeholder 3">
            <a:extLst>
              <a:ext uri="{FF2B5EF4-FFF2-40B4-BE49-F238E27FC236}">
                <a16:creationId xmlns:a16="http://schemas.microsoft.com/office/drawing/2014/main" id="{61543218-1C1C-8ECD-A72E-EED3A3D75E02}"/>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B6338D7D-503F-65D1-2659-739E6A188D81}"/>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77739E4B-F73D-F0A8-9E9B-E60A9F31EDDB}"/>
              </a:ext>
            </a:extLst>
          </p:cNvPr>
          <p:cNvSpPr>
            <a:spLocks noGrp="1"/>
          </p:cNvSpPr>
          <p:nvPr>
            <p:ph type="sldNum" sz="quarter" idx="12"/>
          </p:nvPr>
        </p:nvSpPr>
        <p:spPr/>
        <p:txBody>
          <a:bodyPr/>
          <a:lstStyle/>
          <a:p>
            <a:fld id="{FF05A131-7E6B-4BFA-A2D4-3B708019D05F}" type="slidenum">
              <a:rPr lang="en-US" smtClean="0"/>
              <a:pPr/>
              <a:t>‹#›</a:t>
            </a:fld>
            <a:endParaRPr lang="en-US"/>
          </a:p>
        </p:txBody>
      </p:sp>
    </p:spTree>
    <p:extLst>
      <p:ext uri="{BB962C8B-B14F-4D97-AF65-F5344CB8AC3E}">
        <p14:creationId xmlns:p14="http://schemas.microsoft.com/office/powerpoint/2010/main" val="4653200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6320345-524B-8751-BCE7-58AFCFD2B7E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H"/>
          </a:p>
        </p:txBody>
      </p:sp>
      <p:sp>
        <p:nvSpPr>
          <p:cNvPr id="3" name="Vertical Text Placeholder 2">
            <a:extLst>
              <a:ext uri="{FF2B5EF4-FFF2-40B4-BE49-F238E27FC236}">
                <a16:creationId xmlns:a16="http://schemas.microsoft.com/office/drawing/2014/main" id="{1847C1A7-E700-E428-197C-BDCDADD7C3B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H"/>
          </a:p>
        </p:txBody>
      </p:sp>
      <p:sp>
        <p:nvSpPr>
          <p:cNvPr id="4" name="Date Placeholder 3">
            <a:extLst>
              <a:ext uri="{FF2B5EF4-FFF2-40B4-BE49-F238E27FC236}">
                <a16:creationId xmlns:a16="http://schemas.microsoft.com/office/drawing/2014/main" id="{E40B8320-916C-734C-F2BE-F0C29D855489}"/>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9D6AD22D-995A-2177-AEFB-2B97C7188C40}"/>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EA7E489E-1D46-1DD9-1A3C-47EC27CC7221}"/>
              </a:ext>
            </a:extLst>
          </p:cNvPr>
          <p:cNvSpPr>
            <a:spLocks noGrp="1"/>
          </p:cNvSpPr>
          <p:nvPr>
            <p:ph type="sldNum" sz="quarter" idx="12"/>
          </p:nvPr>
        </p:nvSpPr>
        <p:spPr/>
        <p:txBody>
          <a:bodyPr/>
          <a:lstStyle/>
          <a:p>
            <a:fld id="{EF79ADEA-B933-47CC-A4E9-04E6298B917C}" type="slidenum">
              <a:rPr lang="en-US" smtClean="0"/>
              <a:pPr/>
              <a:t>‹#›</a:t>
            </a:fld>
            <a:endParaRPr lang="en-US"/>
          </a:p>
        </p:txBody>
      </p:sp>
    </p:spTree>
    <p:extLst>
      <p:ext uri="{BB962C8B-B14F-4D97-AF65-F5344CB8AC3E}">
        <p14:creationId xmlns:p14="http://schemas.microsoft.com/office/powerpoint/2010/main" val="23270803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3B289-AB40-9846-F843-B96332043E98}"/>
              </a:ext>
            </a:extLst>
          </p:cNvPr>
          <p:cNvSpPr>
            <a:spLocks noGrp="1"/>
          </p:cNvSpPr>
          <p:nvPr>
            <p:ph type="title"/>
          </p:nvPr>
        </p:nvSpPr>
        <p:spPr>
          <a:xfrm>
            <a:off x="407368" y="229219"/>
            <a:ext cx="11377264" cy="903635"/>
          </a:xfrm>
        </p:spPr>
        <p:txBody>
          <a:bodyPr/>
          <a:lstStyle/>
          <a:p>
            <a:r>
              <a:rPr lang="en-US"/>
              <a:t>Click to edit Master title style</a:t>
            </a:r>
            <a:endParaRPr lang="en-CH"/>
          </a:p>
        </p:txBody>
      </p:sp>
      <p:sp>
        <p:nvSpPr>
          <p:cNvPr id="3" name="Content Placeholder 2">
            <a:extLst>
              <a:ext uri="{FF2B5EF4-FFF2-40B4-BE49-F238E27FC236}">
                <a16:creationId xmlns:a16="http://schemas.microsoft.com/office/drawing/2014/main" id="{7A32DB23-192C-438B-D8F3-D8A1D25927A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H"/>
          </a:p>
        </p:txBody>
      </p:sp>
      <p:sp>
        <p:nvSpPr>
          <p:cNvPr id="4" name="Date Placeholder 3">
            <a:extLst>
              <a:ext uri="{FF2B5EF4-FFF2-40B4-BE49-F238E27FC236}">
                <a16:creationId xmlns:a16="http://schemas.microsoft.com/office/drawing/2014/main" id="{86B6A9C4-05FD-10D3-FE4B-76DC2AFFDAC6}"/>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6606A97E-49EC-5507-F31A-8468F501929B}"/>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A6260223-066B-A525-B45F-4A4427D4F4C1}"/>
              </a:ext>
            </a:extLst>
          </p:cNvPr>
          <p:cNvSpPr>
            <a:spLocks noGrp="1"/>
          </p:cNvSpPr>
          <p:nvPr>
            <p:ph type="sldNum" sz="quarter" idx="12"/>
          </p:nvPr>
        </p:nvSpPr>
        <p:spPr/>
        <p:txBody>
          <a:bodyPr/>
          <a:lstStyle/>
          <a:p>
            <a:fld id="{EF79ADEA-B933-47CC-A4E9-04E6298B917C}" type="slidenum">
              <a:rPr lang="en-US" smtClean="0"/>
              <a:pPr/>
              <a:t>‹#›</a:t>
            </a:fld>
            <a:endParaRPr lang="en-US"/>
          </a:p>
        </p:txBody>
      </p:sp>
    </p:spTree>
    <p:extLst>
      <p:ext uri="{BB962C8B-B14F-4D97-AF65-F5344CB8AC3E}">
        <p14:creationId xmlns:p14="http://schemas.microsoft.com/office/powerpoint/2010/main" val="14732538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1291EF-8D9D-352A-F2A6-BD2861237B4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H"/>
          </a:p>
        </p:txBody>
      </p:sp>
      <p:sp>
        <p:nvSpPr>
          <p:cNvPr id="3" name="Text Placeholder 2">
            <a:extLst>
              <a:ext uri="{FF2B5EF4-FFF2-40B4-BE49-F238E27FC236}">
                <a16:creationId xmlns:a16="http://schemas.microsoft.com/office/drawing/2014/main" id="{D4076055-D9A9-9CE9-1AA6-7B4562B1A7B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1D27972-6FA4-CF11-473A-DD997E31BDCD}"/>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78A8CE54-DDB9-AF26-27D0-3987F176487A}"/>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987F0F92-78DB-2A78-9A43-9F2F501A3448}"/>
              </a:ext>
            </a:extLst>
          </p:cNvPr>
          <p:cNvSpPr>
            <a:spLocks noGrp="1"/>
          </p:cNvSpPr>
          <p:nvPr>
            <p:ph type="sldNum" sz="quarter" idx="12"/>
          </p:nvPr>
        </p:nvSpPr>
        <p:spPr/>
        <p:txBody>
          <a:bodyPr/>
          <a:lstStyle/>
          <a:p>
            <a:fld id="{EF79ADEA-B933-47CC-A4E9-04E6298B917C}" type="slidenum">
              <a:rPr lang="en-US" smtClean="0"/>
              <a:pPr/>
              <a:t>‹#›</a:t>
            </a:fld>
            <a:endParaRPr lang="en-US"/>
          </a:p>
        </p:txBody>
      </p:sp>
    </p:spTree>
    <p:extLst>
      <p:ext uri="{BB962C8B-B14F-4D97-AF65-F5344CB8AC3E}">
        <p14:creationId xmlns:p14="http://schemas.microsoft.com/office/powerpoint/2010/main" val="19906296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86131E-9D33-D5F2-A451-A9FAA49A46A2}"/>
              </a:ext>
            </a:extLst>
          </p:cNvPr>
          <p:cNvSpPr>
            <a:spLocks noGrp="1"/>
          </p:cNvSpPr>
          <p:nvPr>
            <p:ph type="title"/>
          </p:nvPr>
        </p:nvSpPr>
        <p:spPr/>
        <p:txBody>
          <a:bodyPr/>
          <a:lstStyle/>
          <a:p>
            <a:r>
              <a:rPr lang="en-US"/>
              <a:t>Click to edit Master title style</a:t>
            </a:r>
            <a:endParaRPr lang="en-CH"/>
          </a:p>
        </p:txBody>
      </p:sp>
      <p:sp>
        <p:nvSpPr>
          <p:cNvPr id="3" name="Content Placeholder 2">
            <a:extLst>
              <a:ext uri="{FF2B5EF4-FFF2-40B4-BE49-F238E27FC236}">
                <a16:creationId xmlns:a16="http://schemas.microsoft.com/office/drawing/2014/main" id="{E0D2941E-A496-3834-EA97-689CF208647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H"/>
          </a:p>
        </p:txBody>
      </p:sp>
      <p:sp>
        <p:nvSpPr>
          <p:cNvPr id="4" name="Content Placeholder 3">
            <a:extLst>
              <a:ext uri="{FF2B5EF4-FFF2-40B4-BE49-F238E27FC236}">
                <a16:creationId xmlns:a16="http://schemas.microsoft.com/office/drawing/2014/main" id="{B30604C0-AB24-E0A9-4DDF-255BC4244A5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H"/>
          </a:p>
        </p:txBody>
      </p:sp>
      <p:sp>
        <p:nvSpPr>
          <p:cNvPr id="5" name="Date Placeholder 4">
            <a:extLst>
              <a:ext uri="{FF2B5EF4-FFF2-40B4-BE49-F238E27FC236}">
                <a16:creationId xmlns:a16="http://schemas.microsoft.com/office/drawing/2014/main" id="{59A237F5-1F8D-43F2-27CB-3E0D305071FF}"/>
              </a:ext>
            </a:extLst>
          </p:cNvPr>
          <p:cNvSpPr>
            <a:spLocks noGrp="1"/>
          </p:cNvSpPr>
          <p:nvPr>
            <p:ph type="dt" sz="half" idx="10"/>
          </p:nvPr>
        </p:nvSpPr>
        <p:spPr/>
        <p:txBody>
          <a:bodyPr/>
          <a:lstStyle/>
          <a:p>
            <a:r>
              <a:rPr lang="de-CH"/>
              <a:t>July 2024, CC BY-SA 4.0</a:t>
            </a:r>
            <a:endParaRPr lang="en-US"/>
          </a:p>
        </p:txBody>
      </p:sp>
      <p:sp>
        <p:nvSpPr>
          <p:cNvPr id="6" name="Footer Placeholder 5">
            <a:extLst>
              <a:ext uri="{FF2B5EF4-FFF2-40B4-BE49-F238E27FC236}">
                <a16:creationId xmlns:a16="http://schemas.microsoft.com/office/drawing/2014/main" id="{84262D06-9CA1-5B96-505F-4EC2B7478141}"/>
              </a:ext>
            </a:extLst>
          </p:cNvPr>
          <p:cNvSpPr>
            <a:spLocks noGrp="1"/>
          </p:cNvSpPr>
          <p:nvPr>
            <p:ph type="ftr" sz="quarter" idx="11"/>
          </p:nvPr>
        </p:nvSpPr>
        <p:spPr/>
        <p:txBody>
          <a:bodyPr/>
          <a:lstStyle/>
          <a:p>
            <a:r>
              <a:rPr lang="en-US"/>
              <a:t>Data, v1.0</a:t>
            </a:r>
          </a:p>
        </p:txBody>
      </p:sp>
      <p:sp>
        <p:nvSpPr>
          <p:cNvPr id="7" name="Slide Number Placeholder 6">
            <a:extLst>
              <a:ext uri="{FF2B5EF4-FFF2-40B4-BE49-F238E27FC236}">
                <a16:creationId xmlns:a16="http://schemas.microsoft.com/office/drawing/2014/main" id="{B9E361F3-6C74-C343-9F66-2607C7CD6210}"/>
              </a:ext>
            </a:extLst>
          </p:cNvPr>
          <p:cNvSpPr>
            <a:spLocks noGrp="1"/>
          </p:cNvSpPr>
          <p:nvPr>
            <p:ph type="sldNum" sz="quarter" idx="12"/>
          </p:nvPr>
        </p:nvSpPr>
        <p:spPr/>
        <p:txBody>
          <a:bodyPr/>
          <a:lstStyle/>
          <a:p>
            <a:fld id="{EF79ADEA-B933-47CC-A4E9-04E6298B917C}" type="slidenum">
              <a:rPr lang="en-US" smtClean="0"/>
              <a:pPr/>
              <a:t>‹#›</a:t>
            </a:fld>
            <a:endParaRPr lang="en-US"/>
          </a:p>
        </p:txBody>
      </p:sp>
    </p:spTree>
    <p:extLst>
      <p:ext uri="{BB962C8B-B14F-4D97-AF65-F5344CB8AC3E}">
        <p14:creationId xmlns:p14="http://schemas.microsoft.com/office/powerpoint/2010/main" val="20733307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E2A5BB-68A9-92ED-B0E4-AD639F117ECF}"/>
              </a:ext>
            </a:extLst>
          </p:cNvPr>
          <p:cNvSpPr>
            <a:spLocks noGrp="1"/>
          </p:cNvSpPr>
          <p:nvPr>
            <p:ph type="title"/>
          </p:nvPr>
        </p:nvSpPr>
        <p:spPr>
          <a:xfrm>
            <a:off x="839788" y="365125"/>
            <a:ext cx="10515600" cy="1325563"/>
          </a:xfrm>
        </p:spPr>
        <p:txBody>
          <a:bodyPr/>
          <a:lstStyle/>
          <a:p>
            <a:r>
              <a:rPr lang="en-US"/>
              <a:t>Click to edit Master title style</a:t>
            </a:r>
            <a:endParaRPr lang="en-CH"/>
          </a:p>
        </p:txBody>
      </p:sp>
      <p:sp>
        <p:nvSpPr>
          <p:cNvPr id="3" name="Text Placeholder 2">
            <a:extLst>
              <a:ext uri="{FF2B5EF4-FFF2-40B4-BE49-F238E27FC236}">
                <a16:creationId xmlns:a16="http://schemas.microsoft.com/office/drawing/2014/main" id="{00859D9A-BCC6-4F00-12E7-FC7B981692E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90AE4DE-A60C-1E47-B575-073B1493F0F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H"/>
          </a:p>
        </p:txBody>
      </p:sp>
      <p:sp>
        <p:nvSpPr>
          <p:cNvPr id="5" name="Text Placeholder 4">
            <a:extLst>
              <a:ext uri="{FF2B5EF4-FFF2-40B4-BE49-F238E27FC236}">
                <a16:creationId xmlns:a16="http://schemas.microsoft.com/office/drawing/2014/main" id="{3FC32752-23D6-3CDD-042B-A0DA0A60B9B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04EF0C3-AE4A-AC37-F13D-6EA3B422D69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H"/>
          </a:p>
        </p:txBody>
      </p:sp>
      <p:sp>
        <p:nvSpPr>
          <p:cNvPr id="7" name="Date Placeholder 6">
            <a:extLst>
              <a:ext uri="{FF2B5EF4-FFF2-40B4-BE49-F238E27FC236}">
                <a16:creationId xmlns:a16="http://schemas.microsoft.com/office/drawing/2014/main" id="{904ED2CC-8C47-56B3-0219-30A82DB48EAB}"/>
              </a:ext>
            </a:extLst>
          </p:cNvPr>
          <p:cNvSpPr>
            <a:spLocks noGrp="1"/>
          </p:cNvSpPr>
          <p:nvPr>
            <p:ph type="dt" sz="half" idx="10"/>
          </p:nvPr>
        </p:nvSpPr>
        <p:spPr/>
        <p:txBody>
          <a:bodyPr/>
          <a:lstStyle/>
          <a:p>
            <a:r>
              <a:rPr lang="de-CH"/>
              <a:t>July 2024, CC BY-SA 4.0</a:t>
            </a:r>
            <a:endParaRPr lang="en-US"/>
          </a:p>
        </p:txBody>
      </p:sp>
      <p:sp>
        <p:nvSpPr>
          <p:cNvPr id="8" name="Footer Placeholder 7">
            <a:extLst>
              <a:ext uri="{FF2B5EF4-FFF2-40B4-BE49-F238E27FC236}">
                <a16:creationId xmlns:a16="http://schemas.microsoft.com/office/drawing/2014/main" id="{F6E62C63-AE32-D166-FDFA-942C7FAB4E9D}"/>
              </a:ext>
            </a:extLst>
          </p:cNvPr>
          <p:cNvSpPr>
            <a:spLocks noGrp="1"/>
          </p:cNvSpPr>
          <p:nvPr>
            <p:ph type="ftr" sz="quarter" idx="11"/>
          </p:nvPr>
        </p:nvSpPr>
        <p:spPr/>
        <p:txBody>
          <a:bodyPr/>
          <a:lstStyle/>
          <a:p>
            <a:r>
              <a:rPr lang="en-US"/>
              <a:t>Data, v1.0</a:t>
            </a:r>
          </a:p>
        </p:txBody>
      </p:sp>
      <p:sp>
        <p:nvSpPr>
          <p:cNvPr id="9" name="Slide Number Placeholder 8">
            <a:extLst>
              <a:ext uri="{FF2B5EF4-FFF2-40B4-BE49-F238E27FC236}">
                <a16:creationId xmlns:a16="http://schemas.microsoft.com/office/drawing/2014/main" id="{497C64B2-A0A4-B777-5580-EB5CAFB9084F}"/>
              </a:ext>
            </a:extLst>
          </p:cNvPr>
          <p:cNvSpPr>
            <a:spLocks noGrp="1"/>
          </p:cNvSpPr>
          <p:nvPr>
            <p:ph type="sldNum" sz="quarter" idx="12"/>
          </p:nvPr>
        </p:nvSpPr>
        <p:spPr/>
        <p:txBody>
          <a:bodyPr/>
          <a:lstStyle/>
          <a:p>
            <a:fld id="{EF79ADEA-B933-47CC-A4E9-04E6298B917C}" type="slidenum">
              <a:rPr lang="en-US" smtClean="0"/>
              <a:pPr/>
              <a:t>‹#›</a:t>
            </a:fld>
            <a:endParaRPr lang="en-US"/>
          </a:p>
        </p:txBody>
      </p:sp>
    </p:spTree>
    <p:extLst>
      <p:ext uri="{BB962C8B-B14F-4D97-AF65-F5344CB8AC3E}">
        <p14:creationId xmlns:p14="http://schemas.microsoft.com/office/powerpoint/2010/main" val="7414027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6E62AF-FB55-10D2-20BC-6ED7F2F39626}"/>
              </a:ext>
            </a:extLst>
          </p:cNvPr>
          <p:cNvSpPr>
            <a:spLocks noGrp="1"/>
          </p:cNvSpPr>
          <p:nvPr>
            <p:ph type="title"/>
          </p:nvPr>
        </p:nvSpPr>
        <p:spPr/>
        <p:txBody>
          <a:bodyPr/>
          <a:lstStyle/>
          <a:p>
            <a:r>
              <a:rPr lang="en-US"/>
              <a:t>Click to edit Master title style</a:t>
            </a:r>
            <a:endParaRPr lang="en-CH"/>
          </a:p>
        </p:txBody>
      </p:sp>
      <p:sp>
        <p:nvSpPr>
          <p:cNvPr id="3" name="Date Placeholder 2">
            <a:extLst>
              <a:ext uri="{FF2B5EF4-FFF2-40B4-BE49-F238E27FC236}">
                <a16:creationId xmlns:a16="http://schemas.microsoft.com/office/drawing/2014/main" id="{A2077EB3-EC84-48C9-39A4-AE836F3AA333}"/>
              </a:ext>
            </a:extLst>
          </p:cNvPr>
          <p:cNvSpPr>
            <a:spLocks noGrp="1"/>
          </p:cNvSpPr>
          <p:nvPr>
            <p:ph type="dt" sz="half" idx="10"/>
          </p:nvPr>
        </p:nvSpPr>
        <p:spPr/>
        <p:txBody>
          <a:bodyPr/>
          <a:lstStyle/>
          <a:p>
            <a:r>
              <a:rPr lang="de-CH"/>
              <a:t>July 2024, CC BY-SA 4.0</a:t>
            </a:r>
            <a:endParaRPr lang="en-US"/>
          </a:p>
        </p:txBody>
      </p:sp>
      <p:sp>
        <p:nvSpPr>
          <p:cNvPr id="4" name="Footer Placeholder 3">
            <a:extLst>
              <a:ext uri="{FF2B5EF4-FFF2-40B4-BE49-F238E27FC236}">
                <a16:creationId xmlns:a16="http://schemas.microsoft.com/office/drawing/2014/main" id="{CF7C5FB1-8638-CA18-69ED-E51801C8F020}"/>
              </a:ext>
            </a:extLst>
          </p:cNvPr>
          <p:cNvSpPr>
            <a:spLocks noGrp="1"/>
          </p:cNvSpPr>
          <p:nvPr>
            <p:ph type="ftr" sz="quarter" idx="11"/>
          </p:nvPr>
        </p:nvSpPr>
        <p:spPr/>
        <p:txBody>
          <a:bodyPr/>
          <a:lstStyle/>
          <a:p>
            <a:r>
              <a:rPr lang="en-US"/>
              <a:t>Data, v1.0</a:t>
            </a:r>
          </a:p>
        </p:txBody>
      </p:sp>
      <p:sp>
        <p:nvSpPr>
          <p:cNvPr id="5" name="Slide Number Placeholder 4">
            <a:extLst>
              <a:ext uri="{FF2B5EF4-FFF2-40B4-BE49-F238E27FC236}">
                <a16:creationId xmlns:a16="http://schemas.microsoft.com/office/drawing/2014/main" id="{B51BA662-99E8-5C9E-0EE1-72A62BD388C2}"/>
              </a:ext>
            </a:extLst>
          </p:cNvPr>
          <p:cNvSpPr>
            <a:spLocks noGrp="1"/>
          </p:cNvSpPr>
          <p:nvPr>
            <p:ph type="sldNum" sz="quarter" idx="12"/>
          </p:nvPr>
        </p:nvSpPr>
        <p:spPr/>
        <p:txBody>
          <a:bodyPr/>
          <a:lstStyle/>
          <a:p>
            <a:fld id="{EF79ADEA-B933-47CC-A4E9-04E6298B917C}" type="slidenum">
              <a:rPr lang="en-US" smtClean="0"/>
              <a:pPr/>
              <a:t>‹#›</a:t>
            </a:fld>
            <a:endParaRPr lang="en-US"/>
          </a:p>
        </p:txBody>
      </p:sp>
    </p:spTree>
    <p:extLst>
      <p:ext uri="{BB962C8B-B14F-4D97-AF65-F5344CB8AC3E}">
        <p14:creationId xmlns:p14="http://schemas.microsoft.com/office/powerpoint/2010/main" val="14400354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F3510B7-9A36-B2EE-F43B-2E6DADD6EC51}"/>
              </a:ext>
            </a:extLst>
          </p:cNvPr>
          <p:cNvSpPr>
            <a:spLocks noGrp="1"/>
          </p:cNvSpPr>
          <p:nvPr>
            <p:ph type="dt" sz="half" idx="10"/>
          </p:nvPr>
        </p:nvSpPr>
        <p:spPr/>
        <p:txBody>
          <a:bodyPr/>
          <a:lstStyle/>
          <a:p>
            <a:r>
              <a:rPr lang="de-CH"/>
              <a:t>July 2024, CC BY-SA 4.0</a:t>
            </a:r>
            <a:endParaRPr lang="en-US"/>
          </a:p>
        </p:txBody>
      </p:sp>
      <p:sp>
        <p:nvSpPr>
          <p:cNvPr id="3" name="Footer Placeholder 2">
            <a:extLst>
              <a:ext uri="{FF2B5EF4-FFF2-40B4-BE49-F238E27FC236}">
                <a16:creationId xmlns:a16="http://schemas.microsoft.com/office/drawing/2014/main" id="{DD03A99F-D0DE-3DFF-8075-E31B20756147}"/>
              </a:ext>
            </a:extLst>
          </p:cNvPr>
          <p:cNvSpPr>
            <a:spLocks noGrp="1"/>
          </p:cNvSpPr>
          <p:nvPr>
            <p:ph type="ftr" sz="quarter" idx="11"/>
          </p:nvPr>
        </p:nvSpPr>
        <p:spPr/>
        <p:txBody>
          <a:bodyPr/>
          <a:lstStyle/>
          <a:p>
            <a:r>
              <a:rPr lang="en-US"/>
              <a:t>Data, v1.0</a:t>
            </a:r>
          </a:p>
        </p:txBody>
      </p:sp>
      <p:sp>
        <p:nvSpPr>
          <p:cNvPr id="4" name="Slide Number Placeholder 3">
            <a:extLst>
              <a:ext uri="{FF2B5EF4-FFF2-40B4-BE49-F238E27FC236}">
                <a16:creationId xmlns:a16="http://schemas.microsoft.com/office/drawing/2014/main" id="{37F04033-CFD7-5273-4BFF-CFEA173C4F61}"/>
              </a:ext>
            </a:extLst>
          </p:cNvPr>
          <p:cNvSpPr>
            <a:spLocks noGrp="1"/>
          </p:cNvSpPr>
          <p:nvPr>
            <p:ph type="sldNum" sz="quarter" idx="12"/>
          </p:nvPr>
        </p:nvSpPr>
        <p:spPr/>
        <p:txBody>
          <a:bodyPr/>
          <a:lstStyle/>
          <a:p>
            <a:fld id="{EF79ADEA-B933-47CC-A4E9-04E6298B917C}" type="slidenum">
              <a:rPr lang="en-US" smtClean="0"/>
              <a:pPr/>
              <a:t>‹#›</a:t>
            </a:fld>
            <a:endParaRPr lang="en-US"/>
          </a:p>
        </p:txBody>
      </p:sp>
    </p:spTree>
    <p:extLst>
      <p:ext uri="{BB962C8B-B14F-4D97-AF65-F5344CB8AC3E}">
        <p14:creationId xmlns:p14="http://schemas.microsoft.com/office/powerpoint/2010/main" val="41784939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52616-2FB4-0349-153A-78EC93B3177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H"/>
          </a:p>
        </p:txBody>
      </p:sp>
      <p:sp>
        <p:nvSpPr>
          <p:cNvPr id="3" name="Content Placeholder 2">
            <a:extLst>
              <a:ext uri="{FF2B5EF4-FFF2-40B4-BE49-F238E27FC236}">
                <a16:creationId xmlns:a16="http://schemas.microsoft.com/office/drawing/2014/main" id="{1979301E-B075-A49D-41D1-7B2E7866DD1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H"/>
          </a:p>
        </p:txBody>
      </p:sp>
      <p:sp>
        <p:nvSpPr>
          <p:cNvPr id="4" name="Text Placeholder 3">
            <a:extLst>
              <a:ext uri="{FF2B5EF4-FFF2-40B4-BE49-F238E27FC236}">
                <a16:creationId xmlns:a16="http://schemas.microsoft.com/office/drawing/2014/main" id="{834903C4-83F2-7123-E293-EC7B61AF6A6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D93B7A2-3957-6F98-E6EB-6478DC36FE31}"/>
              </a:ext>
            </a:extLst>
          </p:cNvPr>
          <p:cNvSpPr>
            <a:spLocks noGrp="1"/>
          </p:cNvSpPr>
          <p:nvPr>
            <p:ph type="dt" sz="half" idx="10"/>
          </p:nvPr>
        </p:nvSpPr>
        <p:spPr/>
        <p:txBody>
          <a:bodyPr/>
          <a:lstStyle/>
          <a:p>
            <a:r>
              <a:rPr lang="de-CH"/>
              <a:t>July 2024, CC BY-SA 4.0</a:t>
            </a:r>
            <a:endParaRPr lang="en-US"/>
          </a:p>
        </p:txBody>
      </p:sp>
      <p:sp>
        <p:nvSpPr>
          <p:cNvPr id="6" name="Footer Placeholder 5">
            <a:extLst>
              <a:ext uri="{FF2B5EF4-FFF2-40B4-BE49-F238E27FC236}">
                <a16:creationId xmlns:a16="http://schemas.microsoft.com/office/drawing/2014/main" id="{ED9AA7F2-AE66-8BB8-9043-2077AF0F6233}"/>
              </a:ext>
            </a:extLst>
          </p:cNvPr>
          <p:cNvSpPr>
            <a:spLocks noGrp="1"/>
          </p:cNvSpPr>
          <p:nvPr>
            <p:ph type="ftr" sz="quarter" idx="11"/>
          </p:nvPr>
        </p:nvSpPr>
        <p:spPr/>
        <p:txBody>
          <a:bodyPr/>
          <a:lstStyle/>
          <a:p>
            <a:r>
              <a:rPr lang="en-US"/>
              <a:t>Data, v1.0</a:t>
            </a:r>
          </a:p>
        </p:txBody>
      </p:sp>
      <p:sp>
        <p:nvSpPr>
          <p:cNvPr id="7" name="Slide Number Placeholder 6">
            <a:extLst>
              <a:ext uri="{FF2B5EF4-FFF2-40B4-BE49-F238E27FC236}">
                <a16:creationId xmlns:a16="http://schemas.microsoft.com/office/drawing/2014/main" id="{E8142501-2BAE-5ADC-8E80-79889635B3A5}"/>
              </a:ext>
            </a:extLst>
          </p:cNvPr>
          <p:cNvSpPr>
            <a:spLocks noGrp="1"/>
          </p:cNvSpPr>
          <p:nvPr>
            <p:ph type="sldNum" sz="quarter" idx="12"/>
          </p:nvPr>
        </p:nvSpPr>
        <p:spPr/>
        <p:txBody>
          <a:bodyPr/>
          <a:lstStyle/>
          <a:p>
            <a:fld id="{EF79ADEA-B933-47CC-A4E9-04E6298B917C}" type="slidenum">
              <a:rPr lang="en-US" smtClean="0"/>
              <a:pPr/>
              <a:t>‹#›</a:t>
            </a:fld>
            <a:endParaRPr lang="en-US"/>
          </a:p>
        </p:txBody>
      </p:sp>
    </p:spTree>
    <p:extLst>
      <p:ext uri="{BB962C8B-B14F-4D97-AF65-F5344CB8AC3E}">
        <p14:creationId xmlns:p14="http://schemas.microsoft.com/office/powerpoint/2010/main" val="21967826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0E30D7-5025-56CE-7573-AB28A2D31EE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H"/>
          </a:p>
        </p:txBody>
      </p:sp>
      <p:sp>
        <p:nvSpPr>
          <p:cNvPr id="3" name="Picture Placeholder 2">
            <a:extLst>
              <a:ext uri="{FF2B5EF4-FFF2-40B4-BE49-F238E27FC236}">
                <a16:creationId xmlns:a16="http://schemas.microsoft.com/office/drawing/2014/main" id="{4375BA7C-0CB7-CD9E-9918-BBB143F0476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H"/>
          </a:p>
        </p:txBody>
      </p:sp>
      <p:sp>
        <p:nvSpPr>
          <p:cNvPr id="4" name="Text Placeholder 3">
            <a:extLst>
              <a:ext uri="{FF2B5EF4-FFF2-40B4-BE49-F238E27FC236}">
                <a16:creationId xmlns:a16="http://schemas.microsoft.com/office/drawing/2014/main" id="{FD86F301-A243-6206-7894-FDA327B67E9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8C103FE-41C2-E0C4-9695-65B1712293BF}"/>
              </a:ext>
            </a:extLst>
          </p:cNvPr>
          <p:cNvSpPr>
            <a:spLocks noGrp="1"/>
          </p:cNvSpPr>
          <p:nvPr>
            <p:ph type="dt" sz="half" idx="10"/>
          </p:nvPr>
        </p:nvSpPr>
        <p:spPr/>
        <p:txBody>
          <a:bodyPr/>
          <a:lstStyle/>
          <a:p>
            <a:r>
              <a:rPr lang="de-CH"/>
              <a:t>July 2024, CC BY-SA 4.0</a:t>
            </a:r>
            <a:endParaRPr lang="en-US"/>
          </a:p>
        </p:txBody>
      </p:sp>
      <p:sp>
        <p:nvSpPr>
          <p:cNvPr id="6" name="Footer Placeholder 5">
            <a:extLst>
              <a:ext uri="{FF2B5EF4-FFF2-40B4-BE49-F238E27FC236}">
                <a16:creationId xmlns:a16="http://schemas.microsoft.com/office/drawing/2014/main" id="{D63BF643-E0F9-EDBB-B372-4995A01384DC}"/>
              </a:ext>
            </a:extLst>
          </p:cNvPr>
          <p:cNvSpPr>
            <a:spLocks noGrp="1"/>
          </p:cNvSpPr>
          <p:nvPr>
            <p:ph type="ftr" sz="quarter" idx="11"/>
          </p:nvPr>
        </p:nvSpPr>
        <p:spPr/>
        <p:txBody>
          <a:bodyPr/>
          <a:lstStyle/>
          <a:p>
            <a:r>
              <a:rPr lang="en-US"/>
              <a:t>Data, v1.0</a:t>
            </a:r>
          </a:p>
        </p:txBody>
      </p:sp>
      <p:sp>
        <p:nvSpPr>
          <p:cNvPr id="7" name="Slide Number Placeholder 6">
            <a:extLst>
              <a:ext uri="{FF2B5EF4-FFF2-40B4-BE49-F238E27FC236}">
                <a16:creationId xmlns:a16="http://schemas.microsoft.com/office/drawing/2014/main" id="{3DB6E0D1-EBAD-C691-0DD4-170EF4A8DC33}"/>
              </a:ext>
            </a:extLst>
          </p:cNvPr>
          <p:cNvSpPr>
            <a:spLocks noGrp="1"/>
          </p:cNvSpPr>
          <p:nvPr>
            <p:ph type="sldNum" sz="quarter" idx="12"/>
          </p:nvPr>
        </p:nvSpPr>
        <p:spPr/>
        <p:txBody>
          <a:bodyPr/>
          <a:lstStyle/>
          <a:p>
            <a:fld id="{231AB8C0-1AFE-4AD2-A399-FC2954A1949B}" type="slidenum">
              <a:rPr lang="en-US" smtClean="0"/>
              <a:pPr/>
              <a:t>‹#›</a:t>
            </a:fld>
            <a:endParaRPr lang="en-US"/>
          </a:p>
        </p:txBody>
      </p:sp>
    </p:spTree>
    <p:extLst>
      <p:ext uri="{BB962C8B-B14F-4D97-AF65-F5344CB8AC3E}">
        <p14:creationId xmlns:p14="http://schemas.microsoft.com/office/powerpoint/2010/main" val="28365172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6F4ECE4-3DA8-E41F-11D2-43FCEDC7CEA5}"/>
              </a:ext>
            </a:extLst>
          </p:cNvPr>
          <p:cNvSpPr>
            <a:spLocks noGrp="1"/>
          </p:cNvSpPr>
          <p:nvPr>
            <p:ph type="title"/>
          </p:nvPr>
        </p:nvSpPr>
        <p:spPr>
          <a:xfrm>
            <a:off x="407368" y="229219"/>
            <a:ext cx="11305256" cy="903635"/>
          </a:xfrm>
          <a:prstGeom prst="rect">
            <a:avLst/>
          </a:prstGeom>
        </p:spPr>
        <p:txBody>
          <a:bodyPr vert="horz" lIns="91440" tIns="45720" rIns="91440" bIns="45720" rtlCol="0" anchor="ctr">
            <a:normAutofit/>
          </a:bodyPr>
          <a:lstStyle/>
          <a:p>
            <a:r>
              <a:rPr lang="en-US"/>
              <a:t>Click to edit Master title style</a:t>
            </a:r>
            <a:endParaRPr lang="en-CH"/>
          </a:p>
        </p:txBody>
      </p:sp>
      <p:sp>
        <p:nvSpPr>
          <p:cNvPr id="3" name="Text Placeholder 2">
            <a:extLst>
              <a:ext uri="{FF2B5EF4-FFF2-40B4-BE49-F238E27FC236}">
                <a16:creationId xmlns:a16="http://schemas.microsoft.com/office/drawing/2014/main" id="{D5A1490D-9724-58BB-AD71-515B6AB11E50}"/>
              </a:ext>
            </a:extLst>
          </p:cNvPr>
          <p:cNvSpPr>
            <a:spLocks noGrp="1"/>
          </p:cNvSpPr>
          <p:nvPr>
            <p:ph type="body" idx="1"/>
          </p:nvPr>
        </p:nvSpPr>
        <p:spPr>
          <a:xfrm>
            <a:off x="838200" y="1484784"/>
            <a:ext cx="10515600" cy="469217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H"/>
          </a:p>
        </p:txBody>
      </p:sp>
      <p:sp>
        <p:nvSpPr>
          <p:cNvPr id="4" name="Date Placeholder 3">
            <a:extLst>
              <a:ext uri="{FF2B5EF4-FFF2-40B4-BE49-F238E27FC236}">
                <a16:creationId xmlns:a16="http://schemas.microsoft.com/office/drawing/2014/main" id="{13AB7A2D-647B-C07A-70E3-1B633820BD6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de-CH"/>
              <a:t>July 2024, CC BY-SA 4.0</a:t>
            </a:r>
            <a:endParaRPr lang="en-US"/>
          </a:p>
        </p:txBody>
      </p:sp>
      <p:sp>
        <p:nvSpPr>
          <p:cNvPr id="5" name="Footer Placeholder 4">
            <a:extLst>
              <a:ext uri="{FF2B5EF4-FFF2-40B4-BE49-F238E27FC236}">
                <a16:creationId xmlns:a16="http://schemas.microsoft.com/office/drawing/2014/main" id="{505343BC-648B-7077-AF70-1F5B996DECF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Data, v1.0</a:t>
            </a:r>
          </a:p>
        </p:txBody>
      </p:sp>
      <p:sp>
        <p:nvSpPr>
          <p:cNvPr id="6" name="Slide Number Placeholder 5">
            <a:extLst>
              <a:ext uri="{FF2B5EF4-FFF2-40B4-BE49-F238E27FC236}">
                <a16:creationId xmlns:a16="http://schemas.microsoft.com/office/drawing/2014/main" id="{532DD780-2E37-97CA-6F6B-10CB932FDB0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F79ADEA-B933-47CC-A4E9-04E6298B917C}" type="slidenum">
              <a:rPr lang="en-US" smtClean="0"/>
              <a:pPr/>
              <a:t>‹#›</a:t>
            </a:fld>
            <a:endParaRPr lang="en-US"/>
          </a:p>
        </p:txBody>
      </p:sp>
    </p:spTree>
    <p:extLst>
      <p:ext uri="{BB962C8B-B14F-4D97-AF65-F5344CB8AC3E}">
        <p14:creationId xmlns:p14="http://schemas.microsoft.com/office/powerpoint/2010/main" val="366222296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CH"/>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3.svg"/><Relationship Id="rId7"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6.xml"/><Relationship Id="rId6" Type="http://schemas.openxmlformats.org/officeDocument/2006/relationships/image" Target="../media/image8.png"/><Relationship Id="rId5" Type="http://schemas.openxmlformats.org/officeDocument/2006/relationships/image" Target="../media/image14.png"/><Relationship Id="rId10" Type="http://schemas.openxmlformats.org/officeDocument/2006/relationships/image" Target="../media/image12.png"/><Relationship Id="rId4" Type="http://schemas.openxmlformats.org/officeDocument/2006/relationships/image" Target="../media/image13.png"/><Relationship Id="rId9" Type="http://schemas.openxmlformats.org/officeDocument/2006/relationships/image" Target="../media/image11.png"/></Relationships>
</file>

<file path=ppt/slides/_rels/slide10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101.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46.svg"/><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3" Type="http://schemas.openxmlformats.org/officeDocument/2006/relationships/image" Target="../media/image46.sv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6.xml"/><Relationship Id="rId5" Type="http://schemas.openxmlformats.org/officeDocument/2006/relationships/image" Target="../media/image87.png"/><Relationship Id="rId4" Type="http://schemas.openxmlformats.org/officeDocument/2006/relationships/image" Target="../media/image86.png"/></Relationships>
</file>

<file path=ppt/slides/_rels/slide10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jpeg"/><Relationship Id="rId1" Type="http://schemas.openxmlformats.org/officeDocument/2006/relationships/slideLayout" Target="../slideLayouts/slideLayout2.xml"/><Relationship Id="rId4" Type="http://schemas.openxmlformats.org/officeDocument/2006/relationships/image" Target="../media/image90.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110.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88.jpe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3.sv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3.svg"/></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8.png"/><Relationship Id="rId1" Type="http://schemas.openxmlformats.org/officeDocument/2006/relationships/slideLayout" Target="../slideLayouts/slideLayout6.xml"/><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6.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6.xml"/><Relationship Id="rId5" Type="http://schemas.openxmlformats.org/officeDocument/2006/relationships/image" Target="../media/image28.png"/><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30.png"/></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29.png"/></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29.png"/></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2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4.xml.rels><?xml version="1.0" encoding="UTF-8" standalone="yes"?>
<Relationships xmlns="http://schemas.openxmlformats.org/package/2006/relationships"><Relationship Id="rId8" Type="http://schemas.openxmlformats.org/officeDocument/2006/relationships/image" Target="../media/image41.png"/><Relationship Id="rId3" Type="http://schemas.microsoft.com/office/2007/relationships/hdphoto" Target="../media/hdphoto1.wdp"/><Relationship Id="rId7" Type="http://schemas.microsoft.com/office/2007/relationships/hdphoto" Target="../media/hdphoto3.wdp"/><Relationship Id="rId2" Type="http://schemas.openxmlformats.org/officeDocument/2006/relationships/image" Target="../media/image38.png"/><Relationship Id="rId1" Type="http://schemas.openxmlformats.org/officeDocument/2006/relationships/slideLayout" Target="../slideLayouts/slideLayout6.xml"/><Relationship Id="rId6" Type="http://schemas.openxmlformats.org/officeDocument/2006/relationships/image" Target="../media/image40.png"/><Relationship Id="rId5" Type="http://schemas.microsoft.com/office/2007/relationships/hdphoto" Target="../media/hdphoto2.wdp"/><Relationship Id="rId4" Type="http://schemas.openxmlformats.org/officeDocument/2006/relationships/image" Target="../media/image39.png"/><Relationship Id="rId9" Type="http://schemas.microsoft.com/office/2007/relationships/hdphoto" Target="../media/hdphoto4.wdp"/></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42.png"/><Relationship Id="rId1" Type="http://schemas.openxmlformats.org/officeDocument/2006/relationships/slideLayout" Target="../slideLayouts/slideLayout7.xml"/><Relationship Id="rId4" Type="http://schemas.openxmlformats.org/officeDocument/2006/relationships/image" Target="../media/image43.jpeg"/></Relationships>
</file>

<file path=ppt/slides/_rels/slide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microsoft.com/office/2007/relationships/hdphoto" Target="../media/hdphoto5.wdp"/></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47.jpeg"/><Relationship Id="rId4" Type="http://schemas.openxmlformats.org/officeDocument/2006/relationships/image" Target="../media/image46.svg"/></Relationships>
</file>

<file path=ppt/slides/_rels/slide48.xml.rels><?xml version="1.0" encoding="UTF-8" standalone="yes"?>
<Relationships xmlns="http://schemas.openxmlformats.org/package/2006/relationships"><Relationship Id="rId3" Type="http://schemas.openxmlformats.org/officeDocument/2006/relationships/image" Target="../media/image46.sv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6.xml"/><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48.png"/></Relationships>
</file>

<file path=ppt/slides/_rels/slide5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46.svg"/></Relationships>
</file>

<file path=ppt/slides/_rels/slide54.xml.rels><?xml version="1.0" encoding="UTF-8" standalone="yes"?>
<Relationships xmlns="http://schemas.openxmlformats.org/package/2006/relationships"><Relationship Id="rId8" Type="http://schemas.microsoft.com/office/2007/relationships/hdphoto" Target="../media/hdphoto8.wdp"/><Relationship Id="rId3" Type="http://schemas.openxmlformats.org/officeDocument/2006/relationships/image" Target="../media/image50.png"/><Relationship Id="rId7" Type="http://schemas.openxmlformats.org/officeDocument/2006/relationships/image" Target="../media/image52.png"/><Relationship Id="rId2" Type="http://schemas.openxmlformats.org/officeDocument/2006/relationships/notesSlide" Target="../notesSlides/notesSlide21.xml"/><Relationship Id="rId1" Type="http://schemas.openxmlformats.org/officeDocument/2006/relationships/slideLayout" Target="../slideLayouts/slideLayout6.xml"/><Relationship Id="rId6" Type="http://schemas.microsoft.com/office/2007/relationships/hdphoto" Target="../media/hdphoto7.wdp"/><Relationship Id="rId5" Type="http://schemas.openxmlformats.org/officeDocument/2006/relationships/image" Target="../media/image51.png"/><Relationship Id="rId4" Type="http://schemas.microsoft.com/office/2007/relationships/hdphoto" Target="../media/hdphoto6.wdp"/></Relationships>
</file>

<file path=ppt/slides/_rels/slide5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microsoft.com/office/2007/relationships/hdphoto" Target="../media/hdphoto6.wdp"/></Relationships>
</file>

<file path=ppt/slides/_rels/slide5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microsoft.com/office/2007/relationships/hdphoto" Target="../media/hdphoto6.wdp"/><Relationship Id="rId5" Type="http://schemas.openxmlformats.org/officeDocument/2006/relationships/image" Target="../media/image50.png"/><Relationship Id="rId4" Type="http://schemas.openxmlformats.org/officeDocument/2006/relationships/image" Target="../media/image55.png"/></Relationships>
</file>

<file path=ppt/slides/_rels/slide5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3.jpeg"/><Relationship Id="rId1" Type="http://schemas.openxmlformats.org/officeDocument/2006/relationships/slideLayout" Target="../slideLayouts/slideLayout2.xml"/><Relationship Id="rId6" Type="http://schemas.microsoft.com/office/2007/relationships/hdphoto" Target="../media/hdphoto6.wdp"/><Relationship Id="rId5" Type="http://schemas.openxmlformats.org/officeDocument/2006/relationships/image" Target="../media/image50.png"/><Relationship Id="rId4" Type="http://schemas.openxmlformats.org/officeDocument/2006/relationships/image" Target="../media/image3.svg"/></Relationships>
</file>

<file path=ppt/slides/_rels/slide5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6.xml"/><Relationship Id="rId5" Type="http://schemas.openxmlformats.org/officeDocument/2006/relationships/image" Target="../media/image5.png"/><Relationship Id="rId4" Type="http://schemas.openxmlformats.org/officeDocument/2006/relationships/image" Target="../media/image4.png"/></Relationships>
</file>

<file path=ppt/slides/_rels/slide6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3" Type="http://schemas.openxmlformats.org/officeDocument/2006/relationships/image" Target="../media/image46.sv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46.sv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6.xml"/><Relationship Id="rId4" Type="http://schemas.openxmlformats.org/officeDocument/2006/relationships/image" Target="../media/image6.jpeg"/></Relationships>
</file>

<file path=ppt/slides/_rels/slide7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7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7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3" Type="http://schemas.openxmlformats.org/officeDocument/2006/relationships/image" Target="../media/image46.svg"/><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6.xml"/><Relationship Id="rId5" Type="http://schemas.openxmlformats.org/officeDocument/2006/relationships/image" Target="../media/image7.png"/><Relationship Id="rId4" Type="http://schemas.openxmlformats.org/officeDocument/2006/relationships/image" Target="../media/image6.jpeg"/></Relationships>
</file>

<file path=ppt/slides/_rels/slide80.xml.rels><?xml version="1.0" encoding="UTF-8" standalone="yes"?>
<Relationships xmlns="http://schemas.openxmlformats.org/package/2006/relationships"><Relationship Id="rId3" Type="http://schemas.openxmlformats.org/officeDocument/2006/relationships/image" Target="../media/image46.sv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6.xml"/><Relationship Id="rId5" Type="http://schemas.openxmlformats.org/officeDocument/2006/relationships/image" Target="../media/image67.png"/><Relationship Id="rId4" Type="http://schemas.openxmlformats.org/officeDocument/2006/relationships/image" Target="../media/image66.png"/></Relationships>
</file>

<file path=ppt/slides/_rels/slide84.xml.rels><?xml version="1.0" encoding="UTF-8" standalone="yes"?>
<Relationships xmlns="http://schemas.openxmlformats.org/package/2006/relationships"><Relationship Id="rId3" Type="http://schemas.openxmlformats.org/officeDocument/2006/relationships/image" Target="../media/image46.svg"/><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3" Type="http://schemas.openxmlformats.org/officeDocument/2006/relationships/image" Target="../media/image46.sv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6.xml"/><Relationship Id="rId5" Type="http://schemas.openxmlformats.org/officeDocument/2006/relationships/image" Target="../media/image67.png"/><Relationship Id="rId4" Type="http://schemas.openxmlformats.org/officeDocument/2006/relationships/image" Target="../media/image66.png"/></Relationships>
</file>

<file path=ppt/slides/_rels/slide8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9.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3.svg"/><Relationship Id="rId7"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Layout" Target="../slideLayouts/slideLayout6.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6.xml"/><Relationship Id="rId4" Type="http://schemas.openxmlformats.org/officeDocument/2006/relationships/image" Target="../media/image72.png"/></Relationships>
</file>

<file path=ppt/slides/_rels/slide9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6.xml"/><Relationship Id="rId4" Type="http://schemas.openxmlformats.org/officeDocument/2006/relationships/image" Target="../media/image72.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6.xml"/><Relationship Id="rId4" Type="http://schemas.openxmlformats.org/officeDocument/2006/relationships/image" Target="../media/image73.png"/></Relationships>
</file>

<file path=ppt/slides/_rels/slide9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6.xml"/><Relationship Id="rId5" Type="http://schemas.openxmlformats.org/officeDocument/2006/relationships/image" Target="../media/image3.svg"/><Relationship Id="rId4" Type="http://schemas.openxmlformats.org/officeDocument/2006/relationships/image" Target="../media/image2.png"/></Relationships>
</file>

<file path=ppt/slides/_rels/slide9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6.xml"/><Relationship Id="rId4" Type="http://schemas.openxmlformats.org/officeDocument/2006/relationships/image" Target="../media/image77.png"/></Relationships>
</file>

<file path=ppt/slides/_rels/slide9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8.png"/><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9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80.png"/><Relationship Id="rId1" Type="http://schemas.openxmlformats.org/officeDocument/2006/relationships/slideLayout" Target="../slideLayouts/slideLayout2.xml"/><Relationship Id="rId4" Type="http://schemas.openxmlformats.org/officeDocument/2006/relationships/image" Target="../media/image81.png"/></Relationships>
</file>

<file path=ppt/slides/_rels/slide99.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4" name="Picture 10" descr="Image">
            <a:extLst>
              <a:ext uri="{FF2B5EF4-FFF2-40B4-BE49-F238E27FC236}">
                <a16:creationId xmlns:a16="http://schemas.microsoft.com/office/drawing/2014/main" id="{F6E42A27-D61A-A59C-CFE4-ECE6CA77B1E5}"/>
              </a:ext>
            </a:extLst>
          </p:cNvPr>
          <p:cNvPicPr>
            <a:picLocks noChangeAspect="1" noChangeArrowheads="1"/>
          </p:cNvPicPr>
          <p:nvPr/>
        </p:nvPicPr>
        <p:blipFill rotWithShape="1">
          <a:blip r:embed="rId3">
            <a:clrChange>
              <a:clrFrom>
                <a:srgbClr val="FEFFFF"/>
              </a:clrFrom>
              <a:clrTo>
                <a:srgbClr val="FEFFFF">
                  <a:alpha val="0"/>
                </a:srgbClr>
              </a:clrTo>
            </a:clrChange>
            <a:extLst>
              <a:ext uri="{28A0092B-C50C-407E-A947-70E740481C1C}">
                <a14:useLocalDpi xmlns:a14="http://schemas.microsoft.com/office/drawing/2010/main" val="0"/>
              </a:ext>
            </a:extLst>
          </a:blip>
          <a:srcRect l="459" r="-1" b="4762"/>
          <a:stretch/>
        </p:blipFill>
        <p:spPr bwMode="auto">
          <a:xfrm>
            <a:off x="1176772" y="1484784"/>
            <a:ext cx="9838455" cy="5275307"/>
          </a:xfrm>
          <a:prstGeom prst="rect">
            <a:avLst/>
          </a:prstGeom>
          <a:noFill/>
          <a:extLst>
            <a:ext uri="{909E8E84-426E-40DD-AFC4-6F175D3DCCD1}">
              <a14:hiddenFill xmlns:a14="http://schemas.microsoft.com/office/drawing/2010/main">
                <a:solidFill>
                  <a:srgbClr val="FFFFFF"/>
                </a:solidFill>
              </a14:hiddenFill>
            </a:ext>
          </a:extLst>
        </p:spPr>
      </p:pic>
      <p:sp>
        <p:nvSpPr>
          <p:cNvPr id="8" name="Title 1">
            <a:extLst>
              <a:ext uri="{FF2B5EF4-FFF2-40B4-BE49-F238E27FC236}">
                <a16:creationId xmlns:a16="http://schemas.microsoft.com/office/drawing/2014/main" id="{79B30C8B-B7EA-E43D-12A0-28FE49F4C559}"/>
              </a:ext>
            </a:extLst>
          </p:cNvPr>
          <p:cNvSpPr txBox="1">
            <a:spLocks/>
          </p:cNvSpPr>
          <p:nvPr/>
        </p:nvSpPr>
        <p:spPr>
          <a:xfrm>
            <a:off x="263352" y="0"/>
            <a:ext cx="6696744" cy="1484784"/>
          </a:xfrm>
          <a:prstGeom prst="rect">
            <a:avLst/>
          </a:prstGeom>
          <a:noFill/>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8000" b="1" dirty="0"/>
              <a:t>The data class</a:t>
            </a:r>
            <a:endParaRPr lang="en-GB" sz="4000" dirty="0"/>
          </a:p>
        </p:txBody>
      </p:sp>
      <p:sp>
        <p:nvSpPr>
          <p:cNvPr id="10" name="Subtitle 2">
            <a:extLst>
              <a:ext uri="{FF2B5EF4-FFF2-40B4-BE49-F238E27FC236}">
                <a16:creationId xmlns:a16="http://schemas.microsoft.com/office/drawing/2014/main" id="{1B3065C6-8368-ADA9-51D1-56948C3C7FCC}"/>
              </a:ext>
            </a:extLst>
          </p:cNvPr>
          <p:cNvSpPr txBox="1">
            <a:spLocks/>
          </p:cNvSpPr>
          <p:nvPr/>
        </p:nvSpPr>
        <p:spPr>
          <a:xfrm>
            <a:off x="335360" y="1308550"/>
            <a:ext cx="5921896" cy="548285"/>
          </a:xfrm>
          <a:prstGeom prst="rect">
            <a:avLst/>
          </a:prstGeom>
          <a:noFill/>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GB" sz="2800" noProof="1"/>
              <a:t>Pietro Berkes &amp; Verjinia Metodieva</a:t>
            </a:r>
          </a:p>
        </p:txBody>
      </p:sp>
      <p:sp>
        <p:nvSpPr>
          <p:cNvPr id="2" name="TextBox 1">
            <a:extLst>
              <a:ext uri="{FF2B5EF4-FFF2-40B4-BE49-F238E27FC236}">
                <a16:creationId xmlns:a16="http://schemas.microsoft.com/office/drawing/2014/main" id="{C5770D2C-CE72-8C97-3885-7C4B621C5DDA}"/>
              </a:ext>
            </a:extLst>
          </p:cNvPr>
          <p:cNvSpPr txBox="1"/>
          <p:nvPr/>
        </p:nvSpPr>
        <p:spPr>
          <a:xfrm>
            <a:off x="8040216" y="196338"/>
            <a:ext cx="3946765" cy="1200329"/>
          </a:xfrm>
          <a:prstGeom prst="rect">
            <a:avLst/>
          </a:prstGeom>
          <a:solidFill>
            <a:srgbClr val="F0D0D5"/>
          </a:solidFill>
        </p:spPr>
        <p:txBody>
          <a:bodyPr wrap="square" rtlCol="0">
            <a:spAutoFit/>
          </a:bodyPr>
          <a:lstStyle/>
          <a:p>
            <a:r>
              <a:rPr lang="en-US" sz="2400" dirty="0"/>
              <a:t>Fork and clone repository</a:t>
            </a:r>
          </a:p>
          <a:p>
            <a:r>
              <a:rPr lang="en-US" sz="2400" dirty="0"/>
              <a:t>https://</a:t>
            </a:r>
            <a:r>
              <a:rPr lang="en-US" sz="2400" dirty="0" err="1"/>
              <a:t>git.aspp.school</a:t>
            </a:r>
            <a:r>
              <a:rPr lang="en-US" sz="2400" dirty="0"/>
              <a:t>/ASPP/2024-heraklion-data.git</a:t>
            </a:r>
          </a:p>
        </p:txBody>
      </p:sp>
    </p:spTree>
    <p:extLst>
      <p:ext uri="{BB962C8B-B14F-4D97-AF65-F5344CB8AC3E}">
        <p14:creationId xmlns:p14="http://schemas.microsoft.com/office/powerpoint/2010/main" val="10498377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8DFBD88-A407-BCCE-86D5-035B157D4265}"/>
              </a:ext>
            </a:extLst>
          </p:cNvPr>
          <p:cNvSpPr/>
          <p:nvPr/>
        </p:nvSpPr>
        <p:spPr>
          <a:xfrm>
            <a:off x="11052383" y="205950"/>
            <a:ext cx="827981" cy="702769"/>
          </a:xfrm>
          <a:prstGeom prst="rect">
            <a:avLst/>
          </a:prstGeom>
          <a:solidFill>
            <a:schemeClr val="accent6">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latin typeface="Courier New" panose="02070309020205020404" pitchFamily="49" charset="0"/>
              <a:cs typeface="Courier New" panose="02070309020205020404" pitchFamily="49" charset="0"/>
            </a:endParaRPr>
          </a:p>
        </p:txBody>
      </p:sp>
      <p:sp>
        <p:nvSpPr>
          <p:cNvPr id="17" name="Title 3">
            <a:extLst>
              <a:ext uri="{FF2B5EF4-FFF2-40B4-BE49-F238E27FC236}">
                <a16:creationId xmlns:a16="http://schemas.microsoft.com/office/drawing/2014/main" id="{0082FB03-B5BF-D4F7-5592-04D6D43828A1}"/>
              </a:ext>
            </a:extLst>
          </p:cNvPr>
          <p:cNvSpPr>
            <a:spLocks noGrp="1"/>
          </p:cNvSpPr>
          <p:nvPr>
            <p:ph type="title"/>
          </p:nvPr>
        </p:nvSpPr>
        <p:spPr/>
        <p:txBody>
          <a:bodyPr>
            <a:normAutofit fontScale="90000"/>
          </a:bodyPr>
          <a:lstStyle/>
          <a:p>
            <a:r>
              <a:rPr lang="en-US" b="1" dirty="0"/>
              <a:t>Hands-on</a:t>
            </a:r>
            <a:br>
              <a:rPr lang="en-US" b="1" dirty="0"/>
            </a:br>
            <a:r>
              <a:rPr lang="en-US" sz="3600" dirty="0"/>
              <a:t>What data structure would you use to represent…</a:t>
            </a:r>
            <a:endParaRPr lang="en-CH" sz="3600" dirty="0"/>
          </a:p>
        </p:txBody>
      </p:sp>
      <p:sp>
        <p:nvSpPr>
          <p:cNvPr id="4" name="Date Placeholder 3">
            <a:extLst>
              <a:ext uri="{FF2B5EF4-FFF2-40B4-BE49-F238E27FC236}">
                <a16:creationId xmlns:a16="http://schemas.microsoft.com/office/drawing/2014/main" id="{E8C84DEF-DCEF-7DAB-2DDF-ACBFCD4688DC}"/>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2C3C5D9D-450C-CD41-DC4B-A75684895E79}"/>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9F61D35E-DD39-AE70-A8D5-44192757D511}"/>
              </a:ext>
            </a:extLst>
          </p:cNvPr>
          <p:cNvSpPr>
            <a:spLocks noGrp="1"/>
          </p:cNvSpPr>
          <p:nvPr>
            <p:ph type="sldNum" sz="quarter" idx="12"/>
          </p:nvPr>
        </p:nvSpPr>
        <p:spPr/>
        <p:txBody>
          <a:bodyPr/>
          <a:lstStyle/>
          <a:p>
            <a:fld id="{EF79ADEA-B933-47CC-A4E9-04E6298B917C}" type="slidenum">
              <a:rPr lang="en-US" smtClean="0"/>
              <a:pPr/>
              <a:t>10</a:t>
            </a:fld>
            <a:endParaRPr lang="en-US"/>
          </a:p>
        </p:txBody>
      </p:sp>
      <p:pic>
        <p:nvPicPr>
          <p:cNvPr id="11" name="Graphic 10">
            <a:extLst>
              <a:ext uri="{FF2B5EF4-FFF2-40B4-BE49-F238E27FC236}">
                <a16:creationId xmlns:a16="http://schemas.microsoft.com/office/drawing/2014/main" id="{4100A633-F8F2-E59B-7BE8-C5F21118AEF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119144" y="279550"/>
            <a:ext cx="694459" cy="555568"/>
          </a:xfrm>
          <a:prstGeom prst="rect">
            <a:avLst/>
          </a:prstGeom>
        </p:spPr>
      </p:pic>
      <p:grpSp>
        <p:nvGrpSpPr>
          <p:cNvPr id="10" name="Group 9">
            <a:extLst>
              <a:ext uri="{FF2B5EF4-FFF2-40B4-BE49-F238E27FC236}">
                <a16:creationId xmlns:a16="http://schemas.microsoft.com/office/drawing/2014/main" id="{1A709E09-F4F0-1EA7-3D17-131521DB0BEC}"/>
              </a:ext>
            </a:extLst>
          </p:cNvPr>
          <p:cNvGrpSpPr/>
          <p:nvPr/>
        </p:nvGrpSpPr>
        <p:grpSpPr>
          <a:xfrm>
            <a:off x="8841002" y="1646570"/>
            <a:ext cx="2263552" cy="2445133"/>
            <a:chOff x="3125712" y="1331713"/>
            <a:chExt cx="2263552" cy="2445133"/>
          </a:xfrm>
        </p:grpSpPr>
        <p:pic>
          <p:nvPicPr>
            <p:cNvPr id="15" name="Picture 4" descr="Graphs and Trees">
              <a:extLst>
                <a:ext uri="{FF2B5EF4-FFF2-40B4-BE49-F238E27FC236}">
                  <a16:creationId xmlns:a16="http://schemas.microsoft.com/office/drawing/2014/main" id="{21E050BE-4CE8-CBD1-A7DC-DB3C719D137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2883" t="13312" r="3650" b="9432"/>
            <a:stretch/>
          </p:blipFill>
          <p:spPr bwMode="auto">
            <a:xfrm>
              <a:off x="3213372" y="1331713"/>
              <a:ext cx="2088232" cy="1774546"/>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DD54E6D7-5DFE-FBC8-C286-DFB5BA358B0F}"/>
                </a:ext>
              </a:extLst>
            </p:cNvPr>
            <p:cNvSpPr txBox="1"/>
            <p:nvPr/>
          </p:nvSpPr>
          <p:spPr>
            <a:xfrm>
              <a:off x="3125712" y="3068960"/>
              <a:ext cx="2263552" cy="707886"/>
            </a:xfrm>
            <a:prstGeom prst="rect">
              <a:avLst/>
            </a:prstGeom>
            <a:solidFill>
              <a:schemeClr val="accent4">
                <a:lumMod val="40000"/>
                <a:lumOff val="60000"/>
              </a:schemeClr>
            </a:solidFill>
          </p:spPr>
          <p:txBody>
            <a:bodyPr wrap="square">
              <a:spAutoFit/>
            </a:bodyPr>
            <a:lstStyle/>
            <a:p>
              <a:pPr algn="ctr"/>
              <a:r>
                <a:rPr lang="en-US" sz="2000" dirty="0"/>
                <a:t>Adjacency matrix (array)</a:t>
              </a:r>
              <a:endParaRPr lang="en-CH" sz="1400" dirty="0"/>
            </a:p>
          </p:txBody>
        </p:sp>
      </p:grpSp>
      <p:grpSp>
        <p:nvGrpSpPr>
          <p:cNvPr id="18" name="Group 17">
            <a:extLst>
              <a:ext uri="{FF2B5EF4-FFF2-40B4-BE49-F238E27FC236}">
                <a16:creationId xmlns:a16="http://schemas.microsoft.com/office/drawing/2014/main" id="{282FCE45-920A-A901-73BA-AB588EDA95CF}"/>
              </a:ext>
            </a:extLst>
          </p:cNvPr>
          <p:cNvGrpSpPr/>
          <p:nvPr/>
        </p:nvGrpSpPr>
        <p:grpSpPr>
          <a:xfrm>
            <a:off x="9293895" y="4329948"/>
            <a:ext cx="1334346" cy="2009511"/>
            <a:chOff x="8153400" y="1322067"/>
            <a:chExt cx="1334346" cy="2009511"/>
          </a:xfrm>
        </p:grpSpPr>
        <p:pic>
          <p:nvPicPr>
            <p:cNvPr id="19" name="Picture 18">
              <a:extLst>
                <a:ext uri="{FF2B5EF4-FFF2-40B4-BE49-F238E27FC236}">
                  <a16:creationId xmlns:a16="http://schemas.microsoft.com/office/drawing/2014/main" id="{46004093-E567-5794-6169-B0A869476794}"/>
                </a:ext>
              </a:extLst>
            </p:cNvPr>
            <p:cNvPicPr>
              <a:picLocks noChangeAspect="1"/>
            </p:cNvPicPr>
            <p:nvPr/>
          </p:nvPicPr>
          <p:blipFill>
            <a:blip r:embed="rId5"/>
            <a:stretch>
              <a:fillRect/>
            </a:stretch>
          </p:blipFill>
          <p:spPr>
            <a:xfrm>
              <a:off x="8153400" y="1322067"/>
              <a:ext cx="1334346" cy="1509918"/>
            </a:xfrm>
            <a:prstGeom prst="rect">
              <a:avLst/>
            </a:prstGeom>
          </p:spPr>
        </p:pic>
        <p:sp>
          <p:nvSpPr>
            <p:cNvPr id="20" name="TextBox 19">
              <a:extLst>
                <a:ext uri="{FF2B5EF4-FFF2-40B4-BE49-F238E27FC236}">
                  <a16:creationId xmlns:a16="http://schemas.microsoft.com/office/drawing/2014/main" id="{9AA187DE-3E67-222A-5AE7-A9FCDBA1B7E8}"/>
                </a:ext>
              </a:extLst>
            </p:cNvPr>
            <p:cNvSpPr txBox="1"/>
            <p:nvPr/>
          </p:nvSpPr>
          <p:spPr>
            <a:xfrm>
              <a:off x="8153400" y="2931468"/>
              <a:ext cx="1334346" cy="400110"/>
            </a:xfrm>
            <a:prstGeom prst="rect">
              <a:avLst/>
            </a:prstGeom>
            <a:solidFill>
              <a:schemeClr val="accent4">
                <a:lumMod val="40000"/>
                <a:lumOff val="60000"/>
              </a:schemeClr>
            </a:solidFill>
          </p:spPr>
          <p:txBody>
            <a:bodyPr wrap="square">
              <a:spAutoFit/>
            </a:bodyPr>
            <a:lstStyle/>
            <a:p>
              <a:pPr algn="ctr"/>
              <a:r>
                <a:rPr lang="en-US" sz="2000" dirty="0"/>
                <a:t>Dictionary</a:t>
              </a:r>
              <a:endParaRPr lang="en-CH" sz="1400" dirty="0"/>
            </a:p>
          </p:txBody>
        </p:sp>
      </p:grpSp>
      <p:sp>
        <p:nvSpPr>
          <p:cNvPr id="21" name="TextBox 20">
            <a:extLst>
              <a:ext uri="{FF2B5EF4-FFF2-40B4-BE49-F238E27FC236}">
                <a16:creationId xmlns:a16="http://schemas.microsoft.com/office/drawing/2014/main" id="{51F4795F-0E46-712F-0C93-84CFFAE65A2A}"/>
              </a:ext>
            </a:extLst>
          </p:cNvPr>
          <p:cNvSpPr txBox="1"/>
          <p:nvPr/>
        </p:nvSpPr>
        <p:spPr>
          <a:xfrm>
            <a:off x="9025715" y="1238015"/>
            <a:ext cx="1870705" cy="400110"/>
          </a:xfrm>
          <a:prstGeom prst="rect">
            <a:avLst/>
          </a:prstGeom>
          <a:noFill/>
        </p:spPr>
        <p:txBody>
          <a:bodyPr wrap="none" rtlCol="0">
            <a:spAutoFit/>
          </a:bodyPr>
          <a:lstStyle/>
          <a:p>
            <a:pPr algn="ctr"/>
            <a:r>
              <a:rPr lang="en-US" sz="2000" dirty="0"/>
              <a:t>Implemented as</a:t>
            </a:r>
          </a:p>
        </p:txBody>
      </p:sp>
      <p:pic>
        <p:nvPicPr>
          <p:cNvPr id="45" name="Picture 4" descr="Graphs and Trees">
            <a:extLst>
              <a:ext uri="{FF2B5EF4-FFF2-40B4-BE49-F238E27FC236}">
                <a16:creationId xmlns:a16="http://schemas.microsoft.com/office/drawing/2014/main" id="{9D7D42CD-F690-B9D9-DBF1-17DD44EF9E2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117"/>
          <a:stretch/>
        </p:blipFill>
        <p:spPr bwMode="auto">
          <a:xfrm>
            <a:off x="5303912" y="2530851"/>
            <a:ext cx="2268016" cy="2050554"/>
          </a:xfrm>
          <a:prstGeom prst="rect">
            <a:avLst/>
          </a:prstGeom>
          <a:noFill/>
          <a:extLst>
            <a:ext uri="{909E8E84-426E-40DD-AFC4-6F175D3DCCD1}">
              <a14:hiddenFill xmlns:a14="http://schemas.microsoft.com/office/drawing/2010/main">
                <a:solidFill>
                  <a:srgbClr val="FFFFFF"/>
                </a:solidFill>
              </a14:hiddenFill>
            </a:ext>
          </a:extLst>
        </p:spPr>
      </p:pic>
      <p:grpSp>
        <p:nvGrpSpPr>
          <p:cNvPr id="63" name="Group 62">
            <a:extLst>
              <a:ext uri="{FF2B5EF4-FFF2-40B4-BE49-F238E27FC236}">
                <a16:creationId xmlns:a16="http://schemas.microsoft.com/office/drawing/2014/main" id="{F5D280C4-15D0-1A23-0BE8-78C174B75831}"/>
              </a:ext>
            </a:extLst>
          </p:cNvPr>
          <p:cNvGrpSpPr/>
          <p:nvPr/>
        </p:nvGrpSpPr>
        <p:grpSpPr>
          <a:xfrm>
            <a:off x="1538289" y="2737705"/>
            <a:ext cx="2322314" cy="1843700"/>
            <a:chOff x="896055" y="1934422"/>
            <a:chExt cx="2322314" cy="1843700"/>
          </a:xfrm>
        </p:grpSpPr>
        <p:pic>
          <p:nvPicPr>
            <p:cNvPr id="22" name="Picture 21">
              <a:extLst>
                <a:ext uri="{FF2B5EF4-FFF2-40B4-BE49-F238E27FC236}">
                  <a16:creationId xmlns:a16="http://schemas.microsoft.com/office/drawing/2014/main" id="{40EABA42-504D-040F-2F4D-EAFCE2233D0E}"/>
                </a:ext>
              </a:extLst>
            </p:cNvPr>
            <p:cNvPicPr>
              <a:picLocks noChangeAspect="1"/>
            </p:cNvPicPr>
            <p:nvPr/>
          </p:nvPicPr>
          <p:blipFill>
            <a:blip r:embed="rId6"/>
            <a:stretch>
              <a:fillRect/>
            </a:stretch>
          </p:blipFill>
          <p:spPr>
            <a:xfrm>
              <a:off x="896055" y="2584517"/>
              <a:ext cx="557316" cy="569301"/>
            </a:xfrm>
            <a:prstGeom prst="rect">
              <a:avLst/>
            </a:prstGeom>
          </p:spPr>
        </p:pic>
        <p:pic>
          <p:nvPicPr>
            <p:cNvPr id="23" name="Picture 22">
              <a:extLst>
                <a:ext uri="{FF2B5EF4-FFF2-40B4-BE49-F238E27FC236}">
                  <a16:creationId xmlns:a16="http://schemas.microsoft.com/office/drawing/2014/main" id="{0065ABCE-CF01-1953-BF4E-607AF9C2B97C}"/>
                </a:ext>
              </a:extLst>
            </p:cNvPr>
            <p:cNvPicPr>
              <a:picLocks noChangeAspect="1"/>
            </p:cNvPicPr>
            <p:nvPr/>
          </p:nvPicPr>
          <p:blipFill>
            <a:blip r:embed="rId7"/>
            <a:stretch>
              <a:fillRect/>
            </a:stretch>
          </p:blipFill>
          <p:spPr>
            <a:xfrm>
              <a:off x="1703512" y="1934422"/>
              <a:ext cx="557316" cy="569432"/>
            </a:xfrm>
            <a:prstGeom prst="rect">
              <a:avLst/>
            </a:prstGeom>
          </p:spPr>
        </p:pic>
        <p:pic>
          <p:nvPicPr>
            <p:cNvPr id="24" name="Picture 23">
              <a:extLst>
                <a:ext uri="{FF2B5EF4-FFF2-40B4-BE49-F238E27FC236}">
                  <a16:creationId xmlns:a16="http://schemas.microsoft.com/office/drawing/2014/main" id="{729BB2E1-3FE2-F851-EF24-B07E9ACE5BC7}"/>
                </a:ext>
              </a:extLst>
            </p:cNvPr>
            <p:cNvPicPr>
              <a:picLocks noChangeAspect="1"/>
            </p:cNvPicPr>
            <p:nvPr/>
          </p:nvPicPr>
          <p:blipFill>
            <a:blip r:embed="rId8"/>
            <a:stretch>
              <a:fillRect/>
            </a:stretch>
          </p:blipFill>
          <p:spPr>
            <a:xfrm>
              <a:off x="1703512" y="3208690"/>
              <a:ext cx="557316" cy="569432"/>
            </a:xfrm>
            <a:prstGeom prst="rect">
              <a:avLst/>
            </a:prstGeom>
          </p:spPr>
        </p:pic>
        <p:pic>
          <p:nvPicPr>
            <p:cNvPr id="25" name="Picture 24">
              <a:extLst>
                <a:ext uri="{FF2B5EF4-FFF2-40B4-BE49-F238E27FC236}">
                  <a16:creationId xmlns:a16="http://schemas.microsoft.com/office/drawing/2014/main" id="{D16687D0-09B4-1C8B-C64E-8EB9BFE04517}"/>
                </a:ext>
              </a:extLst>
            </p:cNvPr>
            <p:cNvPicPr>
              <a:picLocks noChangeAspect="1"/>
            </p:cNvPicPr>
            <p:nvPr/>
          </p:nvPicPr>
          <p:blipFill>
            <a:blip r:embed="rId9"/>
            <a:stretch>
              <a:fillRect/>
            </a:stretch>
          </p:blipFill>
          <p:spPr>
            <a:xfrm>
              <a:off x="2653563" y="1990743"/>
              <a:ext cx="557568" cy="600458"/>
            </a:xfrm>
            <a:prstGeom prst="rect">
              <a:avLst/>
            </a:prstGeom>
          </p:spPr>
        </p:pic>
        <p:pic>
          <p:nvPicPr>
            <p:cNvPr id="27" name="Picture 26">
              <a:extLst>
                <a:ext uri="{FF2B5EF4-FFF2-40B4-BE49-F238E27FC236}">
                  <a16:creationId xmlns:a16="http://schemas.microsoft.com/office/drawing/2014/main" id="{5BA6A656-3C7C-1CB8-A483-EAEBF4A6A330}"/>
                </a:ext>
              </a:extLst>
            </p:cNvPr>
            <p:cNvPicPr>
              <a:picLocks noChangeAspect="1"/>
            </p:cNvPicPr>
            <p:nvPr/>
          </p:nvPicPr>
          <p:blipFill>
            <a:blip r:embed="rId10"/>
            <a:stretch>
              <a:fillRect/>
            </a:stretch>
          </p:blipFill>
          <p:spPr>
            <a:xfrm>
              <a:off x="2661052" y="2879977"/>
              <a:ext cx="557317" cy="613049"/>
            </a:xfrm>
            <a:prstGeom prst="rect">
              <a:avLst/>
            </a:prstGeom>
          </p:spPr>
        </p:pic>
        <p:cxnSp>
          <p:nvCxnSpPr>
            <p:cNvPr id="30" name="Straight Arrow Connector 29">
              <a:extLst>
                <a:ext uri="{FF2B5EF4-FFF2-40B4-BE49-F238E27FC236}">
                  <a16:creationId xmlns:a16="http://schemas.microsoft.com/office/drawing/2014/main" id="{ABCDD4EB-5B91-1C44-FF95-142778105BAD}"/>
                </a:ext>
              </a:extLst>
            </p:cNvPr>
            <p:cNvCxnSpPr>
              <a:cxnSpLocks/>
            </p:cNvCxnSpPr>
            <p:nvPr/>
          </p:nvCxnSpPr>
          <p:spPr>
            <a:xfrm flipV="1">
              <a:off x="1353185" y="2342543"/>
              <a:ext cx="350327" cy="33777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A89413D4-7EAC-CB5E-EBFB-541E71358E95}"/>
                </a:ext>
              </a:extLst>
            </p:cNvPr>
            <p:cNvCxnSpPr>
              <a:cxnSpLocks/>
            </p:cNvCxnSpPr>
            <p:nvPr/>
          </p:nvCxnSpPr>
          <p:spPr>
            <a:xfrm>
              <a:off x="1403278" y="3025161"/>
              <a:ext cx="372242" cy="28026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84A8E8F9-86B0-DC4A-939F-F4015001F599}"/>
                </a:ext>
              </a:extLst>
            </p:cNvPr>
            <p:cNvCxnSpPr>
              <a:cxnSpLocks/>
              <a:stCxn id="23" idx="2"/>
              <a:endCxn id="24" idx="0"/>
            </p:cNvCxnSpPr>
            <p:nvPr/>
          </p:nvCxnSpPr>
          <p:spPr>
            <a:xfrm>
              <a:off x="1982170" y="2503854"/>
              <a:ext cx="0" cy="70483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678F6202-5B2A-8CB4-BFB1-118AEE6337CE}"/>
                </a:ext>
              </a:extLst>
            </p:cNvPr>
            <p:cNvCxnSpPr>
              <a:cxnSpLocks/>
              <a:endCxn id="25" idx="1"/>
            </p:cNvCxnSpPr>
            <p:nvPr/>
          </p:nvCxnSpPr>
          <p:spPr>
            <a:xfrm>
              <a:off x="2260828" y="2219138"/>
              <a:ext cx="392735" cy="7183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F2AE2E09-644E-5139-806A-4906C5922DE4}"/>
                </a:ext>
              </a:extLst>
            </p:cNvPr>
            <p:cNvCxnSpPr>
              <a:cxnSpLocks/>
              <a:endCxn id="27" idx="1"/>
            </p:cNvCxnSpPr>
            <p:nvPr/>
          </p:nvCxnSpPr>
          <p:spPr>
            <a:xfrm flipV="1">
              <a:off x="2256095" y="3186502"/>
              <a:ext cx="404957" cy="30652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FA255DA8-EA99-1B72-FFCA-2854B161529D}"/>
                </a:ext>
              </a:extLst>
            </p:cNvPr>
            <p:cNvCxnSpPr>
              <a:cxnSpLocks/>
              <a:stCxn id="27" idx="0"/>
              <a:endCxn id="25" idx="2"/>
            </p:cNvCxnSpPr>
            <p:nvPr/>
          </p:nvCxnSpPr>
          <p:spPr>
            <a:xfrm flipH="1" flipV="1">
              <a:off x="2932347" y="2591201"/>
              <a:ext cx="7364" cy="28877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56" name="TextBox 55">
            <a:extLst>
              <a:ext uri="{FF2B5EF4-FFF2-40B4-BE49-F238E27FC236}">
                <a16:creationId xmlns:a16="http://schemas.microsoft.com/office/drawing/2014/main" id="{5DBF2BB3-DE17-A327-0B6B-0A32211A3414}"/>
              </a:ext>
            </a:extLst>
          </p:cNvPr>
          <p:cNvSpPr txBox="1"/>
          <p:nvPr/>
        </p:nvSpPr>
        <p:spPr>
          <a:xfrm>
            <a:off x="1387734" y="1907458"/>
            <a:ext cx="2473339" cy="400110"/>
          </a:xfrm>
          <a:prstGeom prst="rect">
            <a:avLst/>
          </a:prstGeom>
          <a:solidFill>
            <a:srgbClr val="F0D0D5"/>
          </a:solidFill>
        </p:spPr>
        <p:txBody>
          <a:bodyPr wrap="square" rtlCol="0">
            <a:spAutoFit/>
          </a:bodyPr>
          <a:lstStyle/>
          <a:p>
            <a:pPr algn="ctr"/>
            <a:r>
              <a:rPr lang="en-US" sz="2000" dirty="0"/>
              <a:t>Friendship relations?</a:t>
            </a:r>
            <a:endParaRPr lang="en-CH" sz="2000" dirty="0"/>
          </a:p>
        </p:txBody>
      </p:sp>
      <p:sp>
        <p:nvSpPr>
          <p:cNvPr id="4096" name="TextBox 4095">
            <a:extLst>
              <a:ext uri="{FF2B5EF4-FFF2-40B4-BE49-F238E27FC236}">
                <a16:creationId xmlns:a16="http://schemas.microsoft.com/office/drawing/2014/main" id="{4A3B416D-97FF-6574-C154-E6C622182AC5}"/>
              </a:ext>
            </a:extLst>
          </p:cNvPr>
          <p:cNvSpPr txBox="1"/>
          <p:nvPr/>
        </p:nvSpPr>
        <p:spPr>
          <a:xfrm>
            <a:off x="5303912" y="1867569"/>
            <a:ext cx="2461055" cy="400110"/>
          </a:xfrm>
          <a:prstGeom prst="rect">
            <a:avLst/>
          </a:prstGeom>
          <a:solidFill>
            <a:schemeClr val="accent6">
              <a:lumMod val="20000"/>
              <a:lumOff val="80000"/>
            </a:schemeClr>
          </a:solidFill>
        </p:spPr>
        <p:txBody>
          <a:bodyPr wrap="square">
            <a:spAutoFit/>
          </a:bodyPr>
          <a:lstStyle/>
          <a:p>
            <a:pPr algn="ctr"/>
            <a:r>
              <a:rPr lang="en-US" sz="2000" dirty="0"/>
              <a:t>Graph</a:t>
            </a:r>
            <a:endParaRPr lang="en-CH" sz="1400" dirty="0"/>
          </a:p>
        </p:txBody>
      </p:sp>
    </p:spTree>
    <p:extLst>
      <p:ext uri="{BB962C8B-B14F-4D97-AF65-F5344CB8AC3E}">
        <p14:creationId xmlns:p14="http://schemas.microsoft.com/office/powerpoint/2010/main" val="288812841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269FAD8-4BD4-875C-1555-EC75224D39A7}"/>
              </a:ext>
            </a:extLst>
          </p:cNvPr>
          <p:cNvSpPr/>
          <p:nvPr/>
        </p:nvSpPr>
        <p:spPr>
          <a:xfrm>
            <a:off x="7428258" y="205950"/>
            <a:ext cx="4539047" cy="990187"/>
          </a:xfrm>
          <a:prstGeom prst="rect">
            <a:avLst/>
          </a:prstGeom>
          <a:solidFill>
            <a:schemeClr val="accent6">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latin typeface="Courier New" panose="02070309020205020404" pitchFamily="49" charset="0"/>
              <a:cs typeface="Courier New" panose="02070309020205020404" pitchFamily="49" charset="0"/>
            </a:endParaRPr>
          </a:p>
        </p:txBody>
      </p:sp>
      <p:sp>
        <p:nvSpPr>
          <p:cNvPr id="7" name="Title 6">
            <a:extLst>
              <a:ext uri="{FF2B5EF4-FFF2-40B4-BE49-F238E27FC236}">
                <a16:creationId xmlns:a16="http://schemas.microsoft.com/office/drawing/2014/main" id="{4786A421-EF51-5658-2A8B-E7D8999A4CDC}"/>
              </a:ext>
            </a:extLst>
          </p:cNvPr>
          <p:cNvSpPr>
            <a:spLocks noGrp="1"/>
          </p:cNvSpPr>
          <p:nvPr>
            <p:ph type="title"/>
          </p:nvPr>
        </p:nvSpPr>
        <p:spPr/>
        <p:txBody>
          <a:bodyPr>
            <a:normAutofit/>
          </a:bodyPr>
          <a:lstStyle/>
          <a:p>
            <a:r>
              <a:rPr lang="en-CH" dirty="0"/>
              <a:t>Hands-on</a:t>
            </a:r>
          </a:p>
        </p:txBody>
      </p:sp>
      <p:sp>
        <p:nvSpPr>
          <p:cNvPr id="15" name="Content Placeholder 14">
            <a:extLst>
              <a:ext uri="{FF2B5EF4-FFF2-40B4-BE49-F238E27FC236}">
                <a16:creationId xmlns:a16="http://schemas.microsoft.com/office/drawing/2014/main" id="{C8A774EF-0714-A58C-C90C-33C0B9FF0210}"/>
              </a:ext>
            </a:extLst>
          </p:cNvPr>
          <p:cNvSpPr>
            <a:spLocks noGrp="1"/>
          </p:cNvSpPr>
          <p:nvPr>
            <p:ph idx="1"/>
          </p:nvPr>
        </p:nvSpPr>
        <p:spPr/>
        <p:txBody>
          <a:bodyPr/>
          <a:lstStyle/>
          <a:p>
            <a:r>
              <a:rPr lang="en-CH" sz="2800" dirty="0"/>
              <a:t>Tidy up the data set in the tuberculosis exercise</a:t>
            </a:r>
            <a:br>
              <a:rPr lang="en-CH" sz="2800" dirty="0"/>
            </a:br>
            <a:r>
              <a:rPr lang="en-CH" sz="2800" dirty="0"/>
              <a:t>and compute the summary stats</a:t>
            </a:r>
          </a:p>
          <a:p>
            <a:r>
              <a:rPr lang="en-US" dirty="0"/>
              <a:t>Submit a PR for Issue #5 on</a:t>
            </a:r>
            <a:br>
              <a:rPr lang="en-US" dirty="0"/>
            </a:br>
            <a:r>
              <a:rPr lang="en-US" noProof="1">
                <a:latin typeface="Consolas" panose="020B0609020204030204" pitchFamily="49" charset="0"/>
                <a:cs typeface="Consolas" panose="020B0609020204030204" pitchFamily="49" charset="0"/>
              </a:rPr>
              <a:t>git.aspp.school</a:t>
            </a:r>
            <a:r>
              <a:rPr lang="en-US" dirty="0">
                <a:latin typeface="Consolas" panose="020B0609020204030204" pitchFamily="49" charset="0"/>
                <a:cs typeface="Consolas" panose="020B0609020204030204" pitchFamily="49" charset="0"/>
              </a:rPr>
              <a:t>/ASPP/</a:t>
            </a:r>
            <a:br>
              <a:rPr lang="en-US" dirty="0">
                <a:latin typeface="Consolas" panose="020B0609020204030204" pitchFamily="49" charset="0"/>
                <a:cs typeface="Consolas" panose="020B0609020204030204" pitchFamily="49" charset="0"/>
              </a:rPr>
            </a:br>
            <a:r>
              <a:rPr lang="en-US" dirty="0">
                <a:latin typeface="Consolas" panose="020B0609020204030204" pitchFamily="49" charset="0"/>
                <a:cs typeface="Consolas" panose="020B0609020204030204" pitchFamily="49" charset="0"/>
              </a:rPr>
              <a:t>2024-heraklion-data</a:t>
            </a:r>
            <a:endParaRPr lang="en-US" dirty="0"/>
          </a:p>
          <a:p>
            <a:endParaRPr lang="en-CH" dirty="0"/>
          </a:p>
        </p:txBody>
      </p:sp>
      <p:sp>
        <p:nvSpPr>
          <p:cNvPr id="4" name="Date Placeholder 3">
            <a:extLst>
              <a:ext uri="{FF2B5EF4-FFF2-40B4-BE49-F238E27FC236}">
                <a16:creationId xmlns:a16="http://schemas.microsoft.com/office/drawing/2014/main" id="{79F409F3-5ABC-7329-1204-77785F9E92DB}"/>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4FE26C25-ACDA-6490-E40A-64DB279D82E4}"/>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B24E8E31-AC5A-E43D-EAAF-C5511C91F511}"/>
              </a:ext>
            </a:extLst>
          </p:cNvPr>
          <p:cNvSpPr>
            <a:spLocks noGrp="1"/>
          </p:cNvSpPr>
          <p:nvPr>
            <p:ph type="sldNum" sz="quarter" idx="12"/>
          </p:nvPr>
        </p:nvSpPr>
        <p:spPr/>
        <p:txBody>
          <a:bodyPr/>
          <a:lstStyle/>
          <a:p>
            <a:fld id="{EF79ADEA-B933-47CC-A4E9-04E6298B917C}" type="slidenum">
              <a:rPr lang="en-US" smtClean="0"/>
              <a:pPr/>
              <a:t>100</a:t>
            </a:fld>
            <a:endParaRPr lang="en-US"/>
          </a:p>
        </p:txBody>
      </p:sp>
      <p:sp>
        <p:nvSpPr>
          <p:cNvPr id="10" name="TextBox 9">
            <a:extLst>
              <a:ext uri="{FF2B5EF4-FFF2-40B4-BE49-F238E27FC236}">
                <a16:creationId xmlns:a16="http://schemas.microsoft.com/office/drawing/2014/main" id="{846B63D7-2C0E-2AC3-0DE7-00E6B17EFF6F}"/>
              </a:ext>
            </a:extLst>
          </p:cNvPr>
          <p:cNvSpPr txBox="1"/>
          <p:nvPr/>
        </p:nvSpPr>
        <p:spPr>
          <a:xfrm>
            <a:off x="7930760" y="224587"/>
            <a:ext cx="1779374" cy="369332"/>
          </a:xfrm>
          <a:prstGeom prst="rect">
            <a:avLst/>
          </a:prstGeom>
          <a:noFill/>
        </p:spPr>
        <p:txBody>
          <a:bodyPr wrap="square">
            <a:spAutoFit/>
          </a:bodyPr>
          <a:lstStyle/>
          <a:p>
            <a:pPr algn="ctr"/>
            <a:r>
              <a:rPr lang="en-DE" b="1">
                <a:solidFill>
                  <a:schemeClr val="tx1"/>
                </a:solidFill>
                <a:latin typeface="Courier New" panose="02070309020205020404" pitchFamily="49" charset="0"/>
                <a:cs typeface="Courier New" panose="02070309020205020404" pitchFamily="49" charset="0"/>
              </a:rPr>
              <a:t>Exercise</a:t>
            </a:r>
          </a:p>
        </p:txBody>
      </p:sp>
      <p:pic>
        <p:nvPicPr>
          <p:cNvPr id="11" name="Graphic 10">
            <a:extLst>
              <a:ext uri="{FF2B5EF4-FFF2-40B4-BE49-F238E27FC236}">
                <a16:creationId xmlns:a16="http://schemas.microsoft.com/office/drawing/2014/main" id="{904DB9D8-D4BB-6B0D-F0F5-339C4FF161D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474831" y="274016"/>
            <a:ext cx="694459" cy="555568"/>
          </a:xfrm>
          <a:prstGeom prst="rect">
            <a:avLst/>
          </a:prstGeom>
        </p:spPr>
      </p:pic>
      <p:pic>
        <p:nvPicPr>
          <p:cNvPr id="2" name="Picture 1">
            <a:extLst>
              <a:ext uri="{FF2B5EF4-FFF2-40B4-BE49-F238E27FC236}">
                <a16:creationId xmlns:a16="http://schemas.microsoft.com/office/drawing/2014/main" id="{5E86D1D9-2D2F-A9A7-203F-3461AC27E989}"/>
              </a:ext>
            </a:extLst>
          </p:cNvPr>
          <p:cNvPicPr>
            <a:picLocks noChangeAspect="1"/>
          </p:cNvPicPr>
          <p:nvPr/>
        </p:nvPicPr>
        <p:blipFill>
          <a:blip r:embed="rId4"/>
          <a:stretch>
            <a:fillRect/>
          </a:stretch>
        </p:blipFill>
        <p:spPr>
          <a:xfrm>
            <a:off x="7505950" y="3140968"/>
            <a:ext cx="2990099" cy="2909286"/>
          </a:xfrm>
          <a:prstGeom prst="rect">
            <a:avLst/>
          </a:prstGeom>
        </p:spPr>
      </p:pic>
      <p:sp>
        <p:nvSpPr>
          <p:cNvPr id="12" name="TextBox 11">
            <a:extLst>
              <a:ext uri="{FF2B5EF4-FFF2-40B4-BE49-F238E27FC236}">
                <a16:creationId xmlns:a16="http://schemas.microsoft.com/office/drawing/2014/main" id="{2E866097-A747-2D0D-C7A2-D839522976FB}"/>
              </a:ext>
            </a:extLst>
          </p:cNvPr>
          <p:cNvSpPr txBox="1"/>
          <p:nvPr/>
        </p:nvSpPr>
        <p:spPr>
          <a:xfrm>
            <a:off x="7528022" y="2102934"/>
            <a:ext cx="1917092" cy="923330"/>
          </a:xfrm>
          <a:prstGeom prst="rect">
            <a:avLst/>
          </a:prstGeom>
          <a:noFill/>
        </p:spPr>
        <p:txBody>
          <a:bodyPr wrap="square" rtlCol="0">
            <a:spAutoFit/>
          </a:bodyPr>
          <a:lstStyle/>
          <a:p>
            <a:r>
              <a:rPr lang="en-CH" dirty="0"/>
              <a:t>Multiple variables are stored in one column</a:t>
            </a:r>
          </a:p>
        </p:txBody>
      </p:sp>
      <p:sp>
        <p:nvSpPr>
          <p:cNvPr id="9" name="TextBox 8">
            <a:extLst>
              <a:ext uri="{FF2B5EF4-FFF2-40B4-BE49-F238E27FC236}">
                <a16:creationId xmlns:a16="http://schemas.microsoft.com/office/drawing/2014/main" id="{6612E29B-EA57-FAB2-1602-D197CCA92741}"/>
              </a:ext>
            </a:extLst>
          </p:cNvPr>
          <p:cNvSpPr txBox="1"/>
          <p:nvPr/>
        </p:nvSpPr>
        <p:spPr>
          <a:xfrm>
            <a:off x="8302028" y="542883"/>
            <a:ext cx="3482604" cy="307777"/>
          </a:xfrm>
          <a:prstGeom prst="rect">
            <a:avLst/>
          </a:prstGeom>
          <a:noFill/>
        </p:spPr>
        <p:txBody>
          <a:bodyPr wrap="square">
            <a:spAutoFit/>
          </a:bodyPr>
          <a:lstStyle/>
          <a:p>
            <a:r>
              <a:rPr lang="en-GB" sz="1400" dirty="0">
                <a:solidFill>
                  <a:schemeClr val="tx1"/>
                </a:solidFill>
                <a:latin typeface="Courier New" panose="02070309020205020404" pitchFamily="49" charset="0"/>
                <a:cs typeface="Courier New" panose="02070309020205020404" pitchFamily="49" charset="0"/>
              </a:rPr>
              <a:t>exercises/</a:t>
            </a:r>
            <a:r>
              <a:rPr lang="en-GB" sz="1400" noProof="1">
                <a:solidFill>
                  <a:schemeClr val="tx1"/>
                </a:solidFill>
                <a:latin typeface="Courier New" panose="02070309020205020404" pitchFamily="49" charset="0"/>
                <a:cs typeface="Courier New" panose="02070309020205020404" pitchFamily="49" charset="0"/>
              </a:rPr>
              <a:t>tabular_tidy_data</a:t>
            </a:r>
          </a:p>
        </p:txBody>
      </p:sp>
      <p:sp>
        <p:nvSpPr>
          <p:cNvPr id="8" name="TextBox 7">
            <a:extLst>
              <a:ext uri="{FF2B5EF4-FFF2-40B4-BE49-F238E27FC236}">
                <a16:creationId xmlns:a16="http://schemas.microsoft.com/office/drawing/2014/main" id="{6E4DEBE1-777D-F432-19AD-CD86E5141C06}"/>
              </a:ext>
            </a:extLst>
          </p:cNvPr>
          <p:cNvSpPr txBox="1"/>
          <p:nvPr/>
        </p:nvSpPr>
        <p:spPr>
          <a:xfrm>
            <a:off x="9595116" y="2244000"/>
            <a:ext cx="929930" cy="707886"/>
          </a:xfrm>
          <a:prstGeom prst="rect">
            <a:avLst/>
          </a:prstGeom>
          <a:noFill/>
        </p:spPr>
        <p:txBody>
          <a:bodyPr wrap="square" rtlCol="0">
            <a:spAutoFit/>
          </a:bodyPr>
          <a:lstStyle/>
          <a:p>
            <a:r>
              <a:rPr lang="en-CH" sz="4000" b="0" i="0" dirty="0">
                <a:solidFill>
                  <a:srgbClr val="1F1F1F"/>
                </a:solidFill>
                <a:effectLst/>
                <a:highlight>
                  <a:srgbClr val="FFFFFF"/>
                </a:highlight>
                <a:latin typeface="Google Sans"/>
              </a:rPr>
              <a:t>😱 </a:t>
            </a:r>
            <a:endParaRPr lang="en-CH" sz="4000" dirty="0"/>
          </a:p>
        </p:txBody>
      </p:sp>
    </p:spTree>
    <p:extLst>
      <p:ext uri="{BB962C8B-B14F-4D97-AF65-F5344CB8AC3E}">
        <p14:creationId xmlns:p14="http://schemas.microsoft.com/office/powerpoint/2010/main" val="376239359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51B378A-CC7C-2A78-9F68-E2F1EC0B0E43}"/>
              </a:ext>
            </a:extLst>
          </p:cNvPr>
          <p:cNvSpPr/>
          <p:nvPr/>
        </p:nvSpPr>
        <p:spPr>
          <a:xfrm>
            <a:off x="7838264" y="1054173"/>
            <a:ext cx="3888433" cy="5409383"/>
          </a:xfrm>
          <a:prstGeom prst="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 name="Title 1">
            <a:extLst>
              <a:ext uri="{FF2B5EF4-FFF2-40B4-BE49-F238E27FC236}">
                <a16:creationId xmlns:a16="http://schemas.microsoft.com/office/drawing/2014/main" id="{9E404434-0538-1D81-B9DE-7D5D9D8CC14B}"/>
              </a:ext>
            </a:extLst>
          </p:cNvPr>
          <p:cNvSpPr>
            <a:spLocks noGrp="1"/>
          </p:cNvSpPr>
          <p:nvPr>
            <p:ph type="title"/>
          </p:nvPr>
        </p:nvSpPr>
        <p:spPr/>
        <p:txBody>
          <a:bodyPr/>
          <a:lstStyle/>
          <a:p>
            <a:r>
              <a:rPr lang="en-CH" dirty="0"/>
              <a:t>Why is tidy data good?</a:t>
            </a:r>
          </a:p>
        </p:txBody>
      </p:sp>
      <p:sp>
        <p:nvSpPr>
          <p:cNvPr id="3" name="Content Placeholder 2">
            <a:extLst>
              <a:ext uri="{FF2B5EF4-FFF2-40B4-BE49-F238E27FC236}">
                <a16:creationId xmlns:a16="http://schemas.microsoft.com/office/drawing/2014/main" id="{78F89D06-1D4B-0BBB-F460-990B97809228}"/>
              </a:ext>
            </a:extLst>
          </p:cNvPr>
          <p:cNvSpPr>
            <a:spLocks noGrp="1"/>
          </p:cNvSpPr>
          <p:nvPr>
            <p:ph idx="1"/>
          </p:nvPr>
        </p:nvSpPr>
        <p:spPr>
          <a:xfrm>
            <a:off x="838200" y="1340768"/>
            <a:ext cx="6265912" cy="4836195"/>
          </a:xfrm>
        </p:spPr>
        <p:txBody>
          <a:bodyPr>
            <a:normAutofit/>
          </a:bodyPr>
          <a:lstStyle/>
          <a:p>
            <a:r>
              <a:rPr lang="en-CH" sz="2400" dirty="0"/>
              <a:t>Many analyses require a simple sequence of steps:</a:t>
            </a:r>
          </a:p>
          <a:p>
            <a:pPr lvl="1"/>
            <a:r>
              <a:rPr lang="en-CH" sz="2000" dirty="0"/>
              <a:t>Filter by individual variables to discard data that is not needed</a:t>
            </a:r>
          </a:p>
          <a:p>
            <a:pPr lvl="1"/>
            <a:r>
              <a:rPr lang="en-CH" sz="2000" dirty="0"/>
              <a:t>Group and summarize</a:t>
            </a:r>
          </a:p>
          <a:p>
            <a:pPr lvl="1"/>
            <a:r>
              <a:rPr lang="en-CH" sz="2000" dirty="0"/>
              <a:t>Re-arrange (e.g. sort)</a:t>
            </a:r>
          </a:p>
          <a:p>
            <a:pPr lvl="1"/>
            <a:r>
              <a:rPr lang="en-CH" sz="2000" dirty="0"/>
              <a:t>Visualize</a:t>
            </a:r>
          </a:p>
          <a:p>
            <a:r>
              <a:rPr lang="en-CH" sz="2400" dirty="0"/>
              <a:t>Joining tidy tables is easy! </a:t>
            </a:r>
          </a:p>
          <a:p>
            <a:r>
              <a:rPr lang="en-CH" sz="2400" dirty="0"/>
              <a:t>One can write generic code that takes tidy data as input. </a:t>
            </a:r>
            <a:br>
              <a:rPr lang="en-CH" sz="2400" dirty="0"/>
            </a:br>
            <a:r>
              <a:rPr lang="en-CH" sz="2400" dirty="0"/>
              <a:t>For example, </a:t>
            </a:r>
            <a:r>
              <a:rPr lang="en-CH" sz="2400" b="1" dirty="0"/>
              <a:t>seaborn</a:t>
            </a:r>
            <a:r>
              <a:rPr lang="en-CH" sz="2400" dirty="0"/>
              <a:t> relies on tidy data to make complex plots</a:t>
            </a:r>
          </a:p>
          <a:p>
            <a:endParaRPr lang="en-CH" sz="2400" dirty="0"/>
          </a:p>
          <a:p>
            <a:pPr marL="457200" lvl="1" indent="0">
              <a:buNone/>
            </a:pPr>
            <a:endParaRPr lang="en-CH" sz="2000" dirty="0"/>
          </a:p>
          <a:p>
            <a:pPr lvl="1"/>
            <a:endParaRPr lang="en-CH" sz="2000" dirty="0"/>
          </a:p>
        </p:txBody>
      </p:sp>
      <p:sp>
        <p:nvSpPr>
          <p:cNvPr id="4" name="Date Placeholder 3">
            <a:extLst>
              <a:ext uri="{FF2B5EF4-FFF2-40B4-BE49-F238E27FC236}">
                <a16:creationId xmlns:a16="http://schemas.microsoft.com/office/drawing/2014/main" id="{EB460EB8-885D-055B-8F3C-E63F56F24DBC}"/>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D6421D8B-4445-2BD6-2A73-E5F22C927782}"/>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97CF3948-619A-BA0B-A7B8-25C241AEA159}"/>
              </a:ext>
            </a:extLst>
          </p:cNvPr>
          <p:cNvSpPr>
            <a:spLocks noGrp="1"/>
          </p:cNvSpPr>
          <p:nvPr>
            <p:ph type="sldNum" sz="quarter" idx="12"/>
          </p:nvPr>
        </p:nvSpPr>
        <p:spPr/>
        <p:txBody>
          <a:bodyPr/>
          <a:lstStyle/>
          <a:p>
            <a:fld id="{EF79ADEA-B933-47CC-A4E9-04E6298B917C}" type="slidenum">
              <a:rPr lang="en-US" smtClean="0"/>
              <a:pPr/>
              <a:t>101</a:t>
            </a:fld>
            <a:endParaRPr lang="en-US"/>
          </a:p>
        </p:txBody>
      </p:sp>
      <p:sp>
        <p:nvSpPr>
          <p:cNvPr id="8" name="TextBox 7">
            <a:extLst>
              <a:ext uri="{FF2B5EF4-FFF2-40B4-BE49-F238E27FC236}">
                <a16:creationId xmlns:a16="http://schemas.microsoft.com/office/drawing/2014/main" id="{C7D63AB5-460C-8BBD-E09E-ADAD29A83CB3}"/>
              </a:ext>
            </a:extLst>
          </p:cNvPr>
          <p:cNvSpPr txBox="1"/>
          <p:nvPr/>
        </p:nvSpPr>
        <p:spPr>
          <a:xfrm>
            <a:off x="8449724" y="1370401"/>
            <a:ext cx="2665512" cy="1754326"/>
          </a:xfrm>
          <a:prstGeom prst="rect">
            <a:avLst/>
          </a:prstGeom>
          <a:noFill/>
        </p:spPr>
        <p:txBody>
          <a:bodyPr wrap="square">
            <a:spAutoFit/>
          </a:bodyPr>
          <a:lstStyle/>
          <a:p>
            <a:r>
              <a:rPr lang="en-US" noProof="1">
                <a:solidFill>
                  <a:srgbClr val="000000"/>
                </a:solidFill>
                <a:effectLst/>
                <a:latin typeface="Consolas" panose="020B0609020204030204" pitchFamily="49" charset="0"/>
                <a:cs typeface="Consolas" panose="020B0609020204030204" pitchFamily="49" charset="0"/>
              </a:rPr>
              <a:t>sns</a:t>
            </a:r>
            <a:r>
              <a:rPr lang="en-US" b="1" noProof="1">
                <a:solidFill>
                  <a:srgbClr val="DBA475"/>
                </a:solidFill>
                <a:effectLst/>
                <a:latin typeface="Consolas" panose="020B0609020204030204" pitchFamily="49" charset="0"/>
                <a:cs typeface="Consolas" panose="020B0609020204030204" pitchFamily="49" charset="0"/>
              </a:rPr>
              <a:t>.</a:t>
            </a:r>
            <a:r>
              <a:rPr lang="en-US" noProof="1">
                <a:solidFill>
                  <a:srgbClr val="000000"/>
                </a:solidFill>
                <a:effectLst/>
                <a:latin typeface="Consolas" panose="020B0609020204030204" pitchFamily="49" charset="0"/>
                <a:cs typeface="Consolas" panose="020B0609020204030204" pitchFamily="49" charset="0"/>
              </a:rPr>
              <a:t>swarmplot</a:t>
            </a:r>
            <a:r>
              <a:rPr lang="en-US" b="1" noProof="1">
                <a:solidFill>
                  <a:srgbClr val="000000"/>
                </a:solidFill>
                <a:effectLst/>
                <a:latin typeface="Consolas" panose="020B0609020204030204" pitchFamily="49" charset="0"/>
                <a:cs typeface="Consolas" panose="020B0609020204030204" pitchFamily="49" charset="0"/>
              </a:rPr>
              <a:t>(</a:t>
            </a:r>
          </a:p>
          <a:p>
            <a:r>
              <a:rPr lang="en-US" b="1" noProof="1">
                <a:solidFill>
                  <a:srgbClr val="000000"/>
                </a:solidFill>
                <a:latin typeface="Consolas" panose="020B0609020204030204" pitchFamily="49" charset="0"/>
                <a:cs typeface="Consolas" panose="020B0609020204030204" pitchFamily="49" charset="0"/>
              </a:rPr>
              <a:t>   </a:t>
            </a:r>
            <a:r>
              <a:rPr lang="en-US" noProof="1">
                <a:solidFill>
                  <a:srgbClr val="000000"/>
                </a:solidFill>
                <a:effectLst/>
                <a:latin typeface="Consolas" panose="020B0609020204030204" pitchFamily="49" charset="0"/>
                <a:cs typeface="Consolas" panose="020B0609020204030204" pitchFamily="49" charset="0"/>
              </a:rPr>
              <a:t>data</a:t>
            </a:r>
            <a:r>
              <a:rPr lang="en-US" b="1" noProof="1">
                <a:solidFill>
                  <a:srgbClr val="DBA475"/>
                </a:solidFill>
                <a:effectLst/>
                <a:latin typeface="Consolas" panose="020B0609020204030204" pitchFamily="49" charset="0"/>
                <a:cs typeface="Consolas" panose="020B0609020204030204" pitchFamily="49" charset="0"/>
              </a:rPr>
              <a:t>=</a:t>
            </a:r>
            <a:r>
              <a:rPr lang="en-US" noProof="1">
                <a:solidFill>
                  <a:srgbClr val="000000"/>
                </a:solidFill>
                <a:effectLst/>
                <a:latin typeface="Consolas" panose="020B0609020204030204" pitchFamily="49" charset="0"/>
                <a:cs typeface="Consolas" panose="020B0609020204030204" pitchFamily="49" charset="0"/>
              </a:rPr>
              <a:t>df</a:t>
            </a:r>
            <a:r>
              <a:rPr lang="en-US" b="1" noProof="1">
                <a:solidFill>
                  <a:srgbClr val="000000"/>
                </a:solidFill>
                <a:effectLst/>
                <a:latin typeface="Consolas" panose="020B0609020204030204" pitchFamily="49" charset="0"/>
                <a:cs typeface="Consolas" panose="020B0609020204030204" pitchFamily="49" charset="0"/>
              </a:rPr>
              <a:t>,</a:t>
            </a:r>
          </a:p>
          <a:p>
            <a:r>
              <a:rPr lang="en-US" b="1" noProof="1">
                <a:solidFill>
                  <a:srgbClr val="000000"/>
                </a:solidFill>
                <a:latin typeface="Consolas" panose="020B0609020204030204" pitchFamily="49" charset="0"/>
                <a:cs typeface="Consolas" panose="020B0609020204030204" pitchFamily="49" charset="0"/>
              </a:rPr>
              <a:t>   </a:t>
            </a:r>
            <a:r>
              <a:rPr lang="en-US" noProof="1">
                <a:solidFill>
                  <a:srgbClr val="000000"/>
                </a:solidFill>
                <a:effectLst/>
                <a:latin typeface="Consolas" panose="020B0609020204030204" pitchFamily="49" charset="0"/>
                <a:cs typeface="Consolas" panose="020B0609020204030204" pitchFamily="49" charset="0"/>
              </a:rPr>
              <a:t>x</a:t>
            </a:r>
            <a:r>
              <a:rPr lang="en-US" b="1" noProof="1">
                <a:solidFill>
                  <a:srgbClr val="DBA475"/>
                </a:solidFill>
                <a:effectLst/>
                <a:latin typeface="Consolas" panose="020B0609020204030204" pitchFamily="49" charset="0"/>
                <a:cs typeface="Consolas" panose="020B0609020204030204" pitchFamily="49" charset="0"/>
              </a:rPr>
              <a:t>=</a:t>
            </a:r>
            <a:r>
              <a:rPr lang="en-US" b="0" noProof="1">
                <a:solidFill>
                  <a:srgbClr val="4A6991"/>
                </a:solidFill>
                <a:effectLst/>
                <a:latin typeface="Consolas" panose="020B0609020204030204" pitchFamily="49" charset="0"/>
                <a:cs typeface="Consolas" panose="020B0609020204030204" pitchFamily="49" charset="0"/>
              </a:rPr>
              <a:t>"body_mass_g"</a:t>
            </a:r>
            <a:r>
              <a:rPr lang="en-US" b="1" noProof="1">
                <a:solidFill>
                  <a:srgbClr val="000000"/>
                </a:solidFill>
                <a:effectLst/>
                <a:latin typeface="Consolas" panose="020B0609020204030204" pitchFamily="49" charset="0"/>
                <a:cs typeface="Consolas" panose="020B0609020204030204" pitchFamily="49" charset="0"/>
              </a:rPr>
              <a:t>,</a:t>
            </a:r>
          </a:p>
          <a:p>
            <a:r>
              <a:rPr lang="en-US" b="1" noProof="1">
                <a:solidFill>
                  <a:srgbClr val="000000"/>
                </a:solidFill>
                <a:latin typeface="Consolas" panose="020B0609020204030204" pitchFamily="49" charset="0"/>
                <a:cs typeface="Consolas" panose="020B0609020204030204" pitchFamily="49" charset="0"/>
              </a:rPr>
              <a:t>   </a:t>
            </a:r>
            <a:r>
              <a:rPr lang="en-US" noProof="1">
                <a:solidFill>
                  <a:srgbClr val="000000"/>
                </a:solidFill>
                <a:effectLst/>
                <a:latin typeface="Consolas" panose="020B0609020204030204" pitchFamily="49" charset="0"/>
                <a:cs typeface="Consolas" panose="020B0609020204030204" pitchFamily="49" charset="0"/>
              </a:rPr>
              <a:t>y</a:t>
            </a:r>
            <a:r>
              <a:rPr lang="en-US" b="1" noProof="1">
                <a:solidFill>
                  <a:srgbClr val="DBA475"/>
                </a:solidFill>
                <a:effectLst/>
                <a:latin typeface="Consolas" panose="020B0609020204030204" pitchFamily="49" charset="0"/>
                <a:cs typeface="Consolas" panose="020B0609020204030204" pitchFamily="49" charset="0"/>
              </a:rPr>
              <a:t>=</a:t>
            </a:r>
            <a:r>
              <a:rPr lang="en-US" b="0" noProof="1">
                <a:solidFill>
                  <a:srgbClr val="4A6991"/>
                </a:solidFill>
                <a:effectLst/>
                <a:latin typeface="Consolas" panose="020B0609020204030204" pitchFamily="49" charset="0"/>
                <a:cs typeface="Consolas" panose="020B0609020204030204" pitchFamily="49" charset="0"/>
              </a:rPr>
              <a:t>"sex"</a:t>
            </a:r>
            <a:r>
              <a:rPr lang="en-US" b="1" noProof="1">
                <a:solidFill>
                  <a:srgbClr val="000000"/>
                </a:solidFill>
                <a:effectLst/>
                <a:latin typeface="Consolas" panose="020B0609020204030204" pitchFamily="49" charset="0"/>
                <a:cs typeface="Consolas" panose="020B0609020204030204" pitchFamily="49" charset="0"/>
              </a:rPr>
              <a:t>,</a:t>
            </a:r>
            <a:endParaRPr lang="en-US" b="1" noProof="1">
              <a:solidFill>
                <a:srgbClr val="000000"/>
              </a:solidFill>
              <a:latin typeface="Consolas" panose="020B0609020204030204" pitchFamily="49" charset="0"/>
              <a:cs typeface="Consolas" panose="020B0609020204030204" pitchFamily="49" charset="0"/>
            </a:endParaRPr>
          </a:p>
          <a:p>
            <a:r>
              <a:rPr lang="en-US" b="1" noProof="1">
                <a:solidFill>
                  <a:srgbClr val="000000"/>
                </a:solidFill>
                <a:effectLst/>
                <a:latin typeface="Consolas" panose="020B0609020204030204" pitchFamily="49" charset="0"/>
                <a:cs typeface="Consolas" panose="020B0609020204030204" pitchFamily="49" charset="0"/>
              </a:rPr>
              <a:t>   </a:t>
            </a:r>
            <a:r>
              <a:rPr lang="en-US" noProof="1">
                <a:solidFill>
                  <a:srgbClr val="000000"/>
                </a:solidFill>
                <a:effectLst/>
                <a:latin typeface="Consolas" panose="020B0609020204030204" pitchFamily="49" charset="0"/>
                <a:cs typeface="Consolas" panose="020B0609020204030204" pitchFamily="49" charset="0"/>
              </a:rPr>
              <a:t>hue</a:t>
            </a:r>
            <a:r>
              <a:rPr lang="en-US" b="1" noProof="1">
                <a:solidFill>
                  <a:srgbClr val="DBA475"/>
                </a:solidFill>
                <a:effectLst/>
                <a:latin typeface="Consolas" panose="020B0609020204030204" pitchFamily="49" charset="0"/>
                <a:cs typeface="Consolas" panose="020B0609020204030204" pitchFamily="49" charset="0"/>
              </a:rPr>
              <a:t>=</a:t>
            </a:r>
            <a:r>
              <a:rPr lang="en-US" b="0" noProof="1">
                <a:solidFill>
                  <a:srgbClr val="4A6991"/>
                </a:solidFill>
                <a:effectLst/>
                <a:latin typeface="Consolas" panose="020B0609020204030204" pitchFamily="49" charset="0"/>
                <a:cs typeface="Consolas" panose="020B0609020204030204" pitchFamily="49" charset="0"/>
              </a:rPr>
              <a:t>"species”,</a:t>
            </a:r>
          </a:p>
          <a:p>
            <a:r>
              <a:rPr lang="en-US" b="1" noProof="1">
                <a:solidFill>
                  <a:srgbClr val="000000"/>
                </a:solidFill>
                <a:effectLst/>
                <a:latin typeface="Consolas" panose="020B0609020204030204" pitchFamily="49" charset="0"/>
                <a:cs typeface="Consolas" panose="020B0609020204030204" pitchFamily="49" charset="0"/>
              </a:rPr>
              <a:t>)</a:t>
            </a:r>
            <a:endParaRPr lang="en-US" noProof="1">
              <a:latin typeface="Consolas" panose="020B0609020204030204" pitchFamily="49" charset="0"/>
              <a:cs typeface="Consolas" panose="020B0609020204030204" pitchFamily="49" charset="0"/>
            </a:endParaRPr>
          </a:p>
        </p:txBody>
      </p:sp>
      <p:pic>
        <p:nvPicPr>
          <p:cNvPr id="11266" name="Picture 2">
            <a:extLst>
              <a:ext uri="{FF2B5EF4-FFF2-40B4-BE49-F238E27FC236}">
                <a16:creationId xmlns:a16="http://schemas.microsoft.com/office/drawing/2014/main" id="{E9B386F8-1935-07DB-B4DE-D6C1676CE61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68207" y="3440954"/>
            <a:ext cx="3628549" cy="27360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90861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898EA9-22F5-16DF-63A1-0180EF71D553}"/>
              </a:ext>
            </a:extLst>
          </p:cNvPr>
          <p:cNvSpPr>
            <a:spLocks noGrp="1"/>
          </p:cNvSpPr>
          <p:nvPr>
            <p:ph type="title"/>
          </p:nvPr>
        </p:nvSpPr>
        <p:spPr>
          <a:xfrm>
            <a:off x="838200" y="2708920"/>
            <a:ext cx="10515600" cy="903635"/>
          </a:xfrm>
        </p:spPr>
        <p:txBody>
          <a:bodyPr>
            <a:normAutofit/>
          </a:bodyPr>
          <a:lstStyle/>
          <a:p>
            <a:pPr algn="ctr"/>
            <a:r>
              <a:rPr lang="en-CH" sz="5400" dirty="0"/>
              <a:t>Window functions</a:t>
            </a:r>
          </a:p>
        </p:txBody>
      </p:sp>
      <p:sp>
        <p:nvSpPr>
          <p:cNvPr id="3" name="Date Placeholder 2">
            <a:extLst>
              <a:ext uri="{FF2B5EF4-FFF2-40B4-BE49-F238E27FC236}">
                <a16:creationId xmlns:a16="http://schemas.microsoft.com/office/drawing/2014/main" id="{F459BBE2-A2A2-7EE1-1120-58A5181C884B}"/>
              </a:ext>
            </a:extLst>
          </p:cNvPr>
          <p:cNvSpPr>
            <a:spLocks noGrp="1"/>
          </p:cNvSpPr>
          <p:nvPr>
            <p:ph type="dt" sz="half" idx="10"/>
          </p:nvPr>
        </p:nvSpPr>
        <p:spPr/>
        <p:txBody>
          <a:bodyPr/>
          <a:lstStyle/>
          <a:p>
            <a:r>
              <a:rPr lang="de-CH"/>
              <a:t>July 2024, CC BY-SA 4.0</a:t>
            </a:r>
            <a:endParaRPr lang="en-US"/>
          </a:p>
        </p:txBody>
      </p:sp>
      <p:sp>
        <p:nvSpPr>
          <p:cNvPr id="4" name="Footer Placeholder 3">
            <a:extLst>
              <a:ext uri="{FF2B5EF4-FFF2-40B4-BE49-F238E27FC236}">
                <a16:creationId xmlns:a16="http://schemas.microsoft.com/office/drawing/2014/main" id="{3FCE048C-7643-4E0F-0055-1AF14D9F2051}"/>
              </a:ext>
            </a:extLst>
          </p:cNvPr>
          <p:cNvSpPr>
            <a:spLocks noGrp="1"/>
          </p:cNvSpPr>
          <p:nvPr>
            <p:ph type="ftr" sz="quarter" idx="11"/>
          </p:nvPr>
        </p:nvSpPr>
        <p:spPr/>
        <p:txBody>
          <a:bodyPr/>
          <a:lstStyle/>
          <a:p>
            <a:r>
              <a:rPr lang="en-US"/>
              <a:t>Data, v1.0</a:t>
            </a:r>
          </a:p>
        </p:txBody>
      </p:sp>
      <p:sp>
        <p:nvSpPr>
          <p:cNvPr id="5" name="Slide Number Placeholder 4">
            <a:extLst>
              <a:ext uri="{FF2B5EF4-FFF2-40B4-BE49-F238E27FC236}">
                <a16:creationId xmlns:a16="http://schemas.microsoft.com/office/drawing/2014/main" id="{397B6057-C196-6FBD-FEB5-531621B24D79}"/>
              </a:ext>
            </a:extLst>
          </p:cNvPr>
          <p:cNvSpPr>
            <a:spLocks noGrp="1"/>
          </p:cNvSpPr>
          <p:nvPr>
            <p:ph type="sldNum" sz="quarter" idx="12"/>
          </p:nvPr>
        </p:nvSpPr>
        <p:spPr/>
        <p:txBody>
          <a:bodyPr/>
          <a:lstStyle/>
          <a:p>
            <a:fld id="{EF79ADEA-B933-47CC-A4E9-04E6298B917C}" type="slidenum">
              <a:rPr lang="en-US" smtClean="0"/>
              <a:pPr/>
              <a:t>102</a:t>
            </a:fld>
            <a:endParaRPr lang="en-US"/>
          </a:p>
        </p:txBody>
      </p:sp>
    </p:spTree>
    <p:extLst>
      <p:ext uri="{BB962C8B-B14F-4D97-AF65-F5344CB8AC3E}">
        <p14:creationId xmlns:p14="http://schemas.microsoft.com/office/powerpoint/2010/main" val="332734703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625F25-E3E5-AC27-8C38-FE559689FFE2}"/>
              </a:ext>
            </a:extLst>
          </p:cNvPr>
          <p:cNvSpPr>
            <a:spLocks noGrp="1"/>
          </p:cNvSpPr>
          <p:nvPr>
            <p:ph type="title"/>
          </p:nvPr>
        </p:nvSpPr>
        <p:spPr/>
        <p:txBody>
          <a:bodyPr>
            <a:normAutofit fontScale="90000"/>
          </a:bodyPr>
          <a:lstStyle/>
          <a:p>
            <a:r>
              <a:rPr lang="en-CH" dirty="0"/>
              <a:t>Window functions: grouped row-by-row operations</a:t>
            </a:r>
          </a:p>
        </p:txBody>
      </p:sp>
      <p:sp>
        <p:nvSpPr>
          <p:cNvPr id="3" name="Content Placeholder 2">
            <a:extLst>
              <a:ext uri="{FF2B5EF4-FFF2-40B4-BE49-F238E27FC236}">
                <a16:creationId xmlns:a16="http://schemas.microsoft.com/office/drawing/2014/main" id="{C97AEF65-30A2-8ED4-6BCA-E2CFE2A1B20E}"/>
              </a:ext>
            </a:extLst>
          </p:cNvPr>
          <p:cNvSpPr>
            <a:spLocks noGrp="1"/>
          </p:cNvSpPr>
          <p:nvPr>
            <p:ph idx="1"/>
          </p:nvPr>
        </p:nvSpPr>
        <p:spPr/>
        <p:txBody>
          <a:bodyPr/>
          <a:lstStyle/>
          <a:p>
            <a:r>
              <a:rPr lang="en-CH" dirty="0"/>
              <a:t>“Window functions” are a kind of split-apply-combine operation, but instead of aggregating the data in a group and returning one value per group, they return one value per row</a:t>
            </a:r>
          </a:p>
          <a:p>
            <a:r>
              <a:rPr lang="en-CH" dirty="0"/>
              <a:t>Examples: ranking all entries in a group; computing the distance between timestamps per group; number the rows by group in chronological order</a:t>
            </a:r>
          </a:p>
          <a:p>
            <a:endParaRPr lang="en-CH" dirty="0"/>
          </a:p>
          <a:p>
            <a:r>
              <a:rPr lang="en-CH" dirty="0"/>
              <a:t>In Pandas, most of these operations can be performed with a combination of sorting and grouping-by</a:t>
            </a:r>
          </a:p>
        </p:txBody>
      </p:sp>
      <p:sp>
        <p:nvSpPr>
          <p:cNvPr id="4" name="Date Placeholder 3">
            <a:extLst>
              <a:ext uri="{FF2B5EF4-FFF2-40B4-BE49-F238E27FC236}">
                <a16:creationId xmlns:a16="http://schemas.microsoft.com/office/drawing/2014/main" id="{0A0FF273-85B3-0A90-CC9F-766F9349C36F}"/>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7186D166-B35C-2D52-7998-230A0EDF532A}"/>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CE3AD43B-D95D-9E62-E3EF-0ABE0DD15B9B}"/>
              </a:ext>
            </a:extLst>
          </p:cNvPr>
          <p:cNvSpPr>
            <a:spLocks noGrp="1"/>
          </p:cNvSpPr>
          <p:nvPr>
            <p:ph type="sldNum" sz="quarter" idx="12"/>
          </p:nvPr>
        </p:nvSpPr>
        <p:spPr/>
        <p:txBody>
          <a:bodyPr/>
          <a:lstStyle/>
          <a:p>
            <a:fld id="{EF79ADEA-B933-47CC-A4E9-04E6298B917C}" type="slidenum">
              <a:rPr lang="en-US" smtClean="0"/>
              <a:pPr/>
              <a:t>103</a:t>
            </a:fld>
            <a:endParaRPr lang="en-US"/>
          </a:p>
        </p:txBody>
      </p:sp>
    </p:spTree>
    <p:extLst>
      <p:ext uri="{BB962C8B-B14F-4D97-AF65-F5344CB8AC3E}">
        <p14:creationId xmlns:p14="http://schemas.microsoft.com/office/powerpoint/2010/main" val="296040445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ECCB6A-618E-37C7-C40C-C398D3EBB3A0}"/>
              </a:ext>
            </a:extLst>
          </p:cNvPr>
          <p:cNvSpPr>
            <a:spLocks noGrp="1"/>
          </p:cNvSpPr>
          <p:nvPr>
            <p:ph type="title"/>
          </p:nvPr>
        </p:nvSpPr>
        <p:spPr/>
        <p:txBody>
          <a:bodyPr/>
          <a:lstStyle/>
          <a:p>
            <a:r>
              <a:rPr lang="en-CH" dirty="0"/>
              <a:t>Window functions</a:t>
            </a:r>
          </a:p>
        </p:txBody>
      </p:sp>
      <p:sp>
        <p:nvSpPr>
          <p:cNvPr id="4" name="Date Placeholder 3">
            <a:extLst>
              <a:ext uri="{FF2B5EF4-FFF2-40B4-BE49-F238E27FC236}">
                <a16:creationId xmlns:a16="http://schemas.microsoft.com/office/drawing/2014/main" id="{0EF2311A-7E78-BC6F-DE17-3E75987EC041}"/>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70F815FB-8E2B-AC35-EB50-287891425947}"/>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F934E1C5-2199-1F19-A099-EE0522DAC09B}"/>
              </a:ext>
            </a:extLst>
          </p:cNvPr>
          <p:cNvSpPr>
            <a:spLocks noGrp="1"/>
          </p:cNvSpPr>
          <p:nvPr>
            <p:ph type="sldNum" sz="quarter" idx="12"/>
          </p:nvPr>
        </p:nvSpPr>
        <p:spPr/>
        <p:txBody>
          <a:bodyPr/>
          <a:lstStyle/>
          <a:p>
            <a:fld id="{EF79ADEA-B933-47CC-A4E9-04E6298B917C}" type="slidenum">
              <a:rPr lang="en-US" smtClean="0"/>
              <a:pPr/>
              <a:t>104</a:t>
            </a:fld>
            <a:endParaRPr lang="en-US"/>
          </a:p>
        </p:txBody>
      </p:sp>
      <p:sp>
        <p:nvSpPr>
          <p:cNvPr id="8" name="Rectangle 7">
            <a:extLst>
              <a:ext uri="{FF2B5EF4-FFF2-40B4-BE49-F238E27FC236}">
                <a16:creationId xmlns:a16="http://schemas.microsoft.com/office/drawing/2014/main" id="{1FA8826F-32E2-BD5F-02E2-43A2489D5CEA}"/>
              </a:ext>
            </a:extLst>
          </p:cNvPr>
          <p:cNvSpPr/>
          <p:nvPr/>
        </p:nvSpPr>
        <p:spPr>
          <a:xfrm>
            <a:off x="7430532" y="206565"/>
            <a:ext cx="4539047" cy="990187"/>
          </a:xfrm>
          <a:prstGeom prst="rect">
            <a:avLst/>
          </a:prstGeom>
          <a:solidFill>
            <a:schemeClr val="accent1">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latin typeface="Courier New" panose="02070309020205020404" pitchFamily="49" charset="0"/>
              <a:cs typeface="Courier New" panose="02070309020205020404" pitchFamily="49" charset="0"/>
            </a:endParaRPr>
          </a:p>
        </p:txBody>
      </p:sp>
      <p:pic>
        <p:nvPicPr>
          <p:cNvPr id="9" name="Graphic 8">
            <a:extLst>
              <a:ext uri="{FF2B5EF4-FFF2-40B4-BE49-F238E27FC236}">
                <a16:creationId xmlns:a16="http://schemas.microsoft.com/office/drawing/2014/main" id="{AFCBC6E9-294C-070A-720C-D25315B20F9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511198" y="232081"/>
            <a:ext cx="710164" cy="631257"/>
          </a:xfrm>
          <a:prstGeom prst="rect">
            <a:avLst/>
          </a:prstGeom>
        </p:spPr>
      </p:pic>
      <p:sp>
        <p:nvSpPr>
          <p:cNvPr id="10" name="TextBox 9">
            <a:extLst>
              <a:ext uri="{FF2B5EF4-FFF2-40B4-BE49-F238E27FC236}">
                <a16:creationId xmlns:a16="http://schemas.microsoft.com/office/drawing/2014/main" id="{9ED7A6F1-CCC3-C091-FA45-D986B7844394}"/>
              </a:ext>
            </a:extLst>
          </p:cNvPr>
          <p:cNvSpPr txBox="1"/>
          <p:nvPr/>
        </p:nvSpPr>
        <p:spPr>
          <a:xfrm>
            <a:off x="8163696" y="225202"/>
            <a:ext cx="1779374" cy="369332"/>
          </a:xfrm>
          <a:prstGeom prst="rect">
            <a:avLst/>
          </a:prstGeom>
          <a:noFill/>
        </p:spPr>
        <p:txBody>
          <a:bodyPr wrap="square">
            <a:spAutoFit/>
          </a:bodyPr>
          <a:lstStyle/>
          <a:p>
            <a:pPr algn="ctr"/>
            <a:r>
              <a:rPr lang="en-DE" b="1">
                <a:solidFill>
                  <a:schemeClr val="tx1"/>
                </a:solidFill>
                <a:latin typeface="Courier New" panose="02070309020205020404" pitchFamily="49" charset="0"/>
                <a:cs typeface="Courier New" panose="02070309020205020404" pitchFamily="49" charset="0"/>
              </a:rPr>
              <a:t>Live Coding</a:t>
            </a:r>
          </a:p>
        </p:txBody>
      </p:sp>
      <p:sp>
        <p:nvSpPr>
          <p:cNvPr id="11" name="TextBox 10">
            <a:extLst>
              <a:ext uri="{FF2B5EF4-FFF2-40B4-BE49-F238E27FC236}">
                <a16:creationId xmlns:a16="http://schemas.microsoft.com/office/drawing/2014/main" id="{258EEBEA-4B1F-6F02-B601-6F6BECB48DFF}"/>
              </a:ext>
            </a:extLst>
          </p:cNvPr>
          <p:cNvSpPr txBox="1"/>
          <p:nvPr/>
        </p:nvSpPr>
        <p:spPr>
          <a:xfrm>
            <a:off x="8302028" y="542883"/>
            <a:ext cx="3482604" cy="523220"/>
          </a:xfrm>
          <a:prstGeom prst="rect">
            <a:avLst/>
          </a:prstGeom>
          <a:noFill/>
        </p:spPr>
        <p:txBody>
          <a:bodyPr wrap="square">
            <a:spAutoFit/>
          </a:bodyPr>
          <a:lstStyle/>
          <a:p>
            <a:r>
              <a:rPr lang="en-GB" sz="1400" dirty="0">
                <a:solidFill>
                  <a:schemeClr val="tx1"/>
                </a:solidFill>
                <a:latin typeface="Courier New" panose="02070309020205020404" pitchFamily="49" charset="0"/>
                <a:cs typeface="Courier New" panose="02070309020205020404" pitchFamily="49" charset="0"/>
              </a:rPr>
              <a:t>n</a:t>
            </a:r>
            <a:r>
              <a:rPr lang="en-DE" sz="1400">
                <a:solidFill>
                  <a:schemeClr val="tx1"/>
                </a:solidFill>
                <a:latin typeface="Courier New" panose="02070309020205020404" pitchFamily="49" charset="0"/>
                <a:cs typeface="Courier New" panose="02070309020205020404" pitchFamily="49" charset="0"/>
              </a:rPr>
              <a:t>otebooks/</a:t>
            </a:r>
            <a:r>
              <a:rPr lang="en-US" sz="1400" dirty="0" err="1">
                <a:latin typeface="Courier New" panose="02070309020205020404" pitchFamily="49" charset="0"/>
                <a:cs typeface="Courier New" panose="02070309020205020404" pitchFamily="49" charset="0"/>
              </a:rPr>
              <a:t>tabular_data</a:t>
            </a:r>
            <a:r>
              <a:rPr lang="en-US" sz="1400" dirty="0">
                <a:latin typeface="Courier New" panose="02070309020205020404" pitchFamily="49" charset="0"/>
                <a:cs typeface="Courier New" panose="02070309020205020404" pitchFamily="49" charset="0"/>
              </a:rPr>
              <a:t>/</a:t>
            </a:r>
          </a:p>
          <a:p>
            <a:r>
              <a:rPr lang="en-US" sz="1400" dirty="0">
                <a:solidFill>
                  <a:schemeClr val="tx1"/>
                </a:solidFill>
                <a:latin typeface="Courier New" panose="02070309020205020404" pitchFamily="49" charset="0"/>
                <a:cs typeface="Courier New" panose="02070309020205020404" pitchFamily="49" charset="0"/>
              </a:rPr>
              <a:t>040_window_functions.ipynb</a:t>
            </a:r>
            <a:endParaRPr lang="en-DE" sz="1400">
              <a:solidFill>
                <a:schemeClr val="tx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3310279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ECCB6A-618E-37C7-C40C-C398D3EBB3A0}"/>
              </a:ext>
            </a:extLst>
          </p:cNvPr>
          <p:cNvSpPr>
            <a:spLocks noGrp="1"/>
          </p:cNvSpPr>
          <p:nvPr>
            <p:ph type="title"/>
          </p:nvPr>
        </p:nvSpPr>
        <p:spPr/>
        <p:txBody>
          <a:bodyPr/>
          <a:lstStyle/>
          <a:p>
            <a:r>
              <a:rPr lang="en-CH" dirty="0"/>
              <a:t>Window functions</a:t>
            </a:r>
          </a:p>
        </p:txBody>
      </p:sp>
      <p:sp>
        <p:nvSpPr>
          <p:cNvPr id="3" name="Content Placeholder 2">
            <a:extLst>
              <a:ext uri="{FF2B5EF4-FFF2-40B4-BE49-F238E27FC236}">
                <a16:creationId xmlns:a16="http://schemas.microsoft.com/office/drawing/2014/main" id="{39202A94-B60E-84EC-5629-AE5BE9651C7C}"/>
              </a:ext>
            </a:extLst>
          </p:cNvPr>
          <p:cNvSpPr>
            <a:spLocks noGrp="1"/>
          </p:cNvSpPr>
          <p:nvPr>
            <p:ph idx="1"/>
          </p:nvPr>
        </p:nvSpPr>
        <p:spPr/>
        <p:txBody>
          <a:bodyPr/>
          <a:lstStyle/>
          <a:p>
            <a:r>
              <a:rPr lang="en-CH" dirty="0"/>
              <a:t>Main points:</a:t>
            </a:r>
          </a:p>
          <a:p>
            <a:pPr lvl="1"/>
            <a:r>
              <a:rPr lang="en-CH" dirty="0"/>
              <a:t>Window functions perform row-by-row operations on grouped data</a:t>
            </a:r>
          </a:p>
          <a:p>
            <a:pPr lvl="1"/>
            <a:r>
              <a:rPr lang="en-CH" dirty="0"/>
              <a:t>They are an advanced way of avoiding for loops with tabular data</a:t>
            </a:r>
          </a:p>
          <a:p>
            <a:pPr lvl="1"/>
            <a:r>
              <a:rPr lang="en-CH" dirty="0"/>
              <a:t>In Pandas, they can be achieved with a combo of sorting and grouping-by</a:t>
            </a:r>
          </a:p>
        </p:txBody>
      </p:sp>
      <p:sp>
        <p:nvSpPr>
          <p:cNvPr id="4" name="Date Placeholder 3">
            <a:extLst>
              <a:ext uri="{FF2B5EF4-FFF2-40B4-BE49-F238E27FC236}">
                <a16:creationId xmlns:a16="http://schemas.microsoft.com/office/drawing/2014/main" id="{0EF2311A-7E78-BC6F-DE17-3E75987EC041}"/>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70F815FB-8E2B-AC35-EB50-287891425947}"/>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F934E1C5-2199-1F19-A099-EE0522DAC09B}"/>
              </a:ext>
            </a:extLst>
          </p:cNvPr>
          <p:cNvSpPr>
            <a:spLocks noGrp="1"/>
          </p:cNvSpPr>
          <p:nvPr>
            <p:ph type="sldNum" sz="quarter" idx="12"/>
          </p:nvPr>
        </p:nvSpPr>
        <p:spPr/>
        <p:txBody>
          <a:bodyPr/>
          <a:lstStyle/>
          <a:p>
            <a:fld id="{EF79ADEA-B933-47CC-A4E9-04E6298B917C}" type="slidenum">
              <a:rPr lang="en-US" smtClean="0"/>
              <a:pPr/>
              <a:t>105</a:t>
            </a:fld>
            <a:endParaRPr lang="en-US"/>
          </a:p>
        </p:txBody>
      </p:sp>
      <p:sp>
        <p:nvSpPr>
          <p:cNvPr id="8" name="Rectangle 7">
            <a:extLst>
              <a:ext uri="{FF2B5EF4-FFF2-40B4-BE49-F238E27FC236}">
                <a16:creationId xmlns:a16="http://schemas.microsoft.com/office/drawing/2014/main" id="{1FA8826F-32E2-BD5F-02E2-43A2489D5CEA}"/>
              </a:ext>
            </a:extLst>
          </p:cNvPr>
          <p:cNvSpPr/>
          <p:nvPr/>
        </p:nvSpPr>
        <p:spPr>
          <a:xfrm>
            <a:off x="7430532" y="206565"/>
            <a:ext cx="4539047" cy="990187"/>
          </a:xfrm>
          <a:prstGeom prst="rect">
            <a:avLst/>
          </a:prstGeom>
          <a:solidFill>
            <a:schemeClr val="accent1">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latin typeface="Courier New" panose="02070309020205020404" pitchFamily="49" charset="0"/>
              <a:cs typeface="Courier New" panose="02070309020205020404" pitchFamily="49" charset="0"/>
            </a:endParaRPr>
          </a:p>
        </p:txBody>
      </p:sp>
      <p:pic>
        <p:nvPicPr>
          <p:cNvPr id="9" name="Graphic 8">
            <a:extLst>
              <a:ext uri="{FF2B5EF4-FFF2-40B4-BE49-F238E27FC236}">
                <a16:creationId xmlns:a16="http://schemas.microsoft.com/office/drawing/2014/main" id="{AFCBC6E9-294C-070A-720C-D25315B20F9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511198" y="232081"/>
            <a:ext cx="710164" cy="631257"/>
          </a:xfrm>
          <a:prstGeom prst="rect">
            <a:avLst/>
          </a:prstGeom>
        </p:spPr>
      </p:pic>
      <p:sp>
        <p:nvSpPr>
          <p:cNvPr id="10" name="TextBox 9">
            <a:extLst>
              <a:ext uri="{FF2B5EF4-FFF2-40B4-BE49-F238E27FC236}">
                <a16:creationId xmlns:a16="http://schemas.microsoft.com/office/drawing/2014/main" id="{9ED7A6F1-CCC3-C091-FA45-D986B7844394}"/>
              </a:ext>
            </a:extLst>
          </p:cNvPr>
          <p:cNvSpPr txBox="1"/>
          <p:nvPr/>
        </p:nvSpPr>
        <p:spPr>
          <a:xfrm>
            <a:off x="8163696" y="225202"/>
            <a:ext cx="1779374" cy="369332"/>
          </a:xfrm>
          <a:prstGeom prst="rect">
            <a:avLst/>
          </a:prstGeom>
          <a:noFill/>
        </p:spPr>
        <p:txBody>
          <a:bodyPr wrap="square">
            <a:spAutoFit/>
          </a:bodyPr>
          <a:lstStyle/>
          <a:p>
            <a:pPr algn="ctr"/>
            <a:r>
              <a:rPr lang="en-DE" b="1">
                <a:solidFill>
                  <a:schemeClr val="tx1"/>
                </a:solidFill>
                <a:latin typeface="Courier New" panose="02070309020205020404" pitchFamily="49" charset="0"/>
                <a:cs typeface="Courier New" panose="02070309020205020404" pitchFamily="49" charset="0"/>
              </a:rPr>
              <a:t>Live Coding</a:t>
            </a:r>
          </a:p>
        </p:txBody>
      </p:sp>
      <p:sp>
        <p:nvSpPr>
          <p:cNvPr id="11" name="TextBox 10">
            <a:extLst>
              <a:ext uri="{FF2B5EF4-FFF2-40B4-BE49-F238E27FC236}">
                <a16:creationId xmlns:a16="http://schemas.microsoft.com/office/drawing/2014/main" id="{258EEBEA-4B1F-6F02-B601-6F6BECB48DFF}"/>
              </a:ext>
            </a:extLst>
          </p:cNvPr>
          <p:cNvSpPr txBox="1"/>
          <p:nvPr/>
        </p:nvSpPr>
        <p:spPr>
          <a:xfrm>
            <a:off x="8302028" y="542883"/>
            <a:ext cx="3482604" cy="523220"/>
          </a:xfrm>
          <a:prstGeom prst="rect">
            <a:avLst/>
          </a:prstGeom>
          <a:noFill/>
        </p:spPr>
        <p:txBody>
          <a:bodyPr wrap="square">
            <a:spAutoFit/>
          </a:bodyPr>
          <a:lstStyle/>
          <a:p>
            <a:r>
              <a:rPr lang="en-GB" sz="1400" dirty="0">
                <a:solidFill>
                  <a:schemeClr val="tx1"/>
                </a:solidFill>
                <a:latin typeface="Courier New" panose="02070309020205020404" pitchFamily="49" charset="0"/>
                <a:cs typeface="Courier New" panose="02070309020205020404" pitchFamily="49" charset="0"/>
              </a:rPr>
              <a:t>n</a:t>
            </a:r>
            <a:r>
              <a:rPr lang="en-DE" sz="1400">
                <a:solidFill>
                  <a:schemeClr val="tx1"/>
                </a:solidFill>
                <a:latin typeface="Courier New" panose="02070309020205020404" pitchFamily="49" charset="0"/>
                <a:cs typeface="Courier New" panose="02070309020205020404" pitchFamily="49" charset="0"/>
              </a:rPr>
              <a:t>otebooks/</a:t>
            </a:r>
            <a:r>
              <a:rPr lang="en-US" sz="1400" noProof="1">
                <a:latin typeface="Courier New" panose="02070309020205020404" pitchFamily="49" charset="0"/>
                <a:cs typeface="Courier New" panose="02070309020205020404" pitchFamily="49" charset="0"/>
              </a:rPr>
              <a:t>tabular_data</a:t>
            </a:r>
            <a:r>
              <a:rPr lang="en-US" sz="1400" dirty="0">
                <a:latin typeface="Courier New" panose="02070309020205020404" pitchFamily="49" charset="0"/>
                <a:cs typeface="Courier New" panose="02070309020205020404" pitchFamily="49" charset="0"/>
              </a:rPr>
              <a:t>/</a:t>
            </a:r>
          </a:p>
          <a:p>
            <a:r>
              <a:rPr lang="en-US" sz="1400" dirty="0">
                <a:solidFill>
                  <a:schemeClr val="tx1"/>
                </a:solidFill>
                <a:latin typeface="Courier New" panose="02070309020205020404" pitchFamily="49" charset="0"/>
                <a:cs typeface="Courier New" panose="02070309020205020404" pitchFamily="49" charset="0"/>
              </a:rPr>
              <a:t>040_window_functions.ipynb</a:t>
            </a:r>
            <a:endParaRPr lang="en-DE" sz="1400">
              <a:solidFill>
                <a:schemeClr val="tx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06173196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8D3AA0D-3677-F02D-8C1D-234117B9A6F4}"/>
              </a:ext>
            </a:extLst>
          </p:cNvPr>
          <p:cNvSpPr>
            <a:spLocks noGrp="1"/>
          </p:cNvSpPr>
          <p:nvPr>
            <p:ph type="title"/>
          </p:nvPr>
        </p:nvSpPr>
        <p:spPr/>
        <p:txBody>
          <a:bodyPr>
            <a:normAutofit/>
          </a:bodyPr>
          <a:lstStyle/>
          <a:p>
            <a:r>
              <a:rPr lang="en-CH" dirty="0"/>
              <a:t>Window functions operations</a:t>
            </a:r>
          </a:p>
        </p:txBody>
      </p:sp>
      <p:sp>
        <p:nvSpPr>
          <p:cNvPr id="4" name="Date Placeholder 3">
            <a:extLst>
              <a:ext uri="{FF2B5EF4-FFF2-40B4-BE49-F238E27FC236}">
                <a16:creationId xmlns:a16="http://schemas.microsoft.com/office/drawing/2014/main" id="{0E66C477-067C-9874-F2C4-C153E8CA8F89}"/>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5310C52F-00E9-73F5-D597-6067A2C22093}"/>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9A006B78-0ADB-5FBB-C43B-566CADED262D}"/>
              </a:ext>
            </a:extLst>
          </p:cNvPr>
          <p:cNvSpPr>
            <a:spLocks noGrp="1"/>
          </p:cNvSpPr>
          <p:nvPr>
            <p:ph type="sldNum" sz="quarter" idx="12"/>
          </p:nvPr>
        </p:nvSpPr>
        <p:spPr/>
        <p:txBody>
          <a:bodyPr/>
          <a:lstStyle/>
          <a:p>
            <a:fld id="{EF79ADEA-B933-47CC-A4E9-04E6298B917C}" type="slidenum">
              <a:rPr lang="en-US" smtClean="0"/>
              <a:pPr/>
              <a:t>106</a:t>
            </a:fld>
            <a:endParaRPr lang="en-US"/>
          </a:p>
        </p:txBody>
      </p:sp>
      <p:cxnSp>
        <p:nvCxnSpPr>
          <p:cNvPr id="20" name="Straight Arrow Connector 19">
            <a:extLst>
              <a:ext uri="{FF2B5EF4-FFF2-40B4-BE49-F238E27FC236}">
                <a16:creationId xmlns:a16="http://schemas.microsoft.com/office/drawing/2014/main" id="{E234EC1C-4AEE-D9CD-6B18-48EA994F5396}"/>
              </a:ext>
            </a:extLst>
          </p:cNvPr>
          <p:cNvCxnSpPr>
            <a:cxnSpLocks/>
          </p:cNvCxnSpPr>
          <p:nvPr/>
        </p:nvCxnSpPr>
        <p:spPr>
          <a:xfrm flipV="1">
            <a:off x="2829868" y="2564904"/>
            <a:ext cx="408032" cy="669681"/>
          </a:xfrm>
          <a:prstGeom prst="straightConnector1">
            <a:avLst/>
          </a:prstGeom>
          <a:ln w="5715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C018CA81-A11A-1DA7-615E-C285A83D270B}"/>
              </a:ext>
            </a:extLst>
          </p:cNvPr>
          <p:cNvCxnSpPr>
            <a:cxnSpLocks/>
          </p:cNvCxnSpPr>
          <p:nvPr/>
        </p:nvCxnSpPr>
        <p:spPr>
          <a:xfrm flipV="1">
            <a:off x="2822941" y="3840680"/>
            <a:ext cx="523570" cy="91950"/>
          </a:xfrm>
          <a:prstGeom prst="straightConnector1">
            <a:avLst/>
          </a:prstGeom>
          <a:ln w="5715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217CE81-9FF0-1CEA-EE00-A4F296503CAC}"/>
              </a:ext>
            </a:extLst>
          </p:cNvPr>
          <p:cNvCxnSpPr>
            <a:cxnSpLocks/>
          </p:cNvCxnSpPr>
          <p:nvPr/>
        </p:nvCxnSpPr>
        <p:spPr>
          <a:xfrm>
            <a:off x="2811795" y="4769035"/>
            <a:ext cx="546987" cy="676189"/>
          </a:xfrm>
          <a:prstGeom prst="straightConnector1">
            <a:avLst/>
          </a:prstGeom>
          <a:ln w="5715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89486C17-53CC-20C9-CD8D-63FA8CED505B}"/>
              </a:ext>
            </a:extLst>
          </p:cNvPr>
          <p:cNvCxnSpPr>
            <a:cxnSpLocks/>
          </p:cNvCxnSpPr>
          <p:nvPr/>
        </p:nvCxnSpPr>
        <p:spPr>
          <a:xfrm>
            <a:off x="8301405" y="2178832"/>
            <a:ext cx="470425" cy="310339"/>
          </a:xfrm>
          <a:prstGeom prst="straightConnector1">
            <a:avLst/>
          </a:prstGeom>
          <a:ln w="5715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E78C2F47-F524-3EA2-C9B9-323D7FA65172}"/>
              </a:ext>
            </a:extLst>
          </p:cNvPr>
          <p:cNvCxnSpPr>
            <a:cxnSpLocks/>
          </p:cNvCxnSpPr>
          <p:nvPr/>
        </p:nvCxnSpPr>
        <p:spPr>
          <a:xfrm>
            <a:off x="8301405" y="3955658"/>
            <a:ext cx="457200" cy="195361"/>
          </a:xfrm>
          <a:prstGeom prst="straightConnector1">
            <a:avLst/>
          </a:prstGeom>
          <a:ln w="5715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EBDE08F0-9045-A975-86E6-7425E8F00522}"/>
              </a:ext>
            </a:extLst>
          </p:cNvPr>
          <p:cNvCxnSpPr>
            <a:cxnSpLocks/>
          </p:cNvCxnSpPr>
          <p:nvPr/>
        </p:nvCxnSpPr>
        <p:spPr>
          <a:xfrm flipV="1">
            <a:off x="8301405" y="4747451"/>
            <a:ext cx="457200" cy="692240"/>
          </a:xfrm>
          <a:prstGeom prst="straightConnector1">
            <a:avLst/>
          </a:prstGeom>
          <a:ln w="5715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E433D5CA-A49F-29D2-CC1C-E3E6CA6D39A8}"/>
              </a:ext>
            </a:extLst>
          </p:cNvPr>
          <p:cNvSpPr txBox="1"/>
          <p:nvPr/>
        </p:nvSpPr>
        <p:spPr>
          <a:xfrm>
            <a:off x="623392" y="1041078"/>
            <a:ext cx="11335600" cy="369332"/>
          </a:xfrm>
          <a:prstGeom prst="rect">
            <a:avLst/>
          </a:prstGeom>
          <a:noFill/>
        </p:spPr>
        <p:txBody>
          <a:bodyPr wrap="square">
            <a:spAutoFit/>
          </a:bodyPr>
          <a:lstStyle/>
          <a:p>
            <a:r>
              <a:rPr lang="en-CH" dirty="0">
                <a:solidFill>
                  <a:schemeClr val="accent6">
                    <a:lumMod val="75000"/>
                  </a:schemeClr>
                </a:solidFill>
                <a:latin typeface="Consolas" panose="020B0609020204030204" pitchFamily="49" charset="0"/>
                <a:cs typeface="Consolas" panose="020B0609020204030204" pitchFamily="49" charset="0"/>
              </a:rPr>
              <a:t>df['nr_lefts'] </a:t>
            </a:r>
            <a:r>
              <a:rPr lang="en-CH" dirty="0">
                <a:latin typeface="Consolas" panose="020B0609020204030204" pitchFamily="49" charset="0"/>
                <a:cs typeface="Consolas" panose="020B0609020204030204" pitchFamily="49" charset="0"/>
              </a:rPr>
              <a:t>= df</a:t>
            </a:r>
            <a:r>
              <a:rPr lang="en-CH" dirty="0">
                <a:solidFill>
                  <a:schemeClr val="accent2">
                    <a:lumMod val="75000"/>
                  </a:schemeClr>
                </a:solidFill>
                <a:latin typeface="Consolas" panose="020B0609020204030204" pitchFamily="49" charset="0"/>
                <a:cs typeface="Consolas" panose="020B0609020204030204" pitchFamily="49" charset="0"/>
              </a:rPr>
              <a:t>.sort_values('time (ms)').groupby('subject_id')</a:t>
            </a:r>
            <a:r>
              <a:rPr lang="en-CH" dirty="0">
                <a:solidFill>
                  <a:schemeClr val="accent5">
                    <a:lumMod val="50000"/>
                  </a:schemeClr>
                </a:solidFill>
                <a:latin typeface="Consolas" panose="020B0609020204030204" pitchFamily="49" charset="0"/>
                <a:cs typeface="Consolas" panose="020B0609020204030204" pitchFamily="49" charset="0"/>
              </a:rPr>
              <a:t>['is_left'].cumsum()</a:t>
            </a:r>
          </a:p>
        </p:txBody>
      </p:sp>
      <p:pic>
        <p:nvPicPr>
          <p:cNvPr id="11" name="Picture 10">
            <a:extLst>
              <a:ext uri="{FF2B5EF4-FFF2-40B4-BE49-F238E27FC236}">
                <a16:creationId xmlns:a16="http://schemas.microsoft.com/office/drawing/2014/main" id="{30D39539-4BD6-6BA5-E8E0-C89462FD958F}"/>
              </a:ext>
            </a:extLst>
          </p:cNvPr>
          <p:cNvPicPr>
            <a:picLocks noChangeAspect="1"/>
          </p:cNvPicPr>
          <p:nvPr/>
        </p:nvPicPr>
        <p:blipFill>
          <a:blip r:embed="rId2"/>
          <a:stretch>
            <a:fillRect/>
          </a:stretch>
        </p:blipFill>
        <p:spPr>
          <a:xfrm>
            <a:off x="143091" y="2124704"/>
            <a:ext cx="2609978" cy="3431951"/>
          </a:xfrm>
          <a:prstGeom prst="rect">
            <a:avLst/>
          </a:prstGeom>
        </p:spPr>
      </p:pic>
      <p:pic>
        <p:nvPicPr>
          <p:cNvPr id="19" name="Picture 18">
            <a:extLst>
              <a:ext uri="{FF2B5EF4-FFF2-40B4-BE49-F238E27FC236}">
                <a16:creationId xmlns:a16="http://schemas.microsoft.com/office/drawing/2014/main" id="{9C25BDF6-8A0C-340E-29CD-44C2F46B59DC}"/>
              </a:ext>
            </a:extLst>
          </p:cNvPr>
          <p:cNvPicPr>
            <a:picLocks noChangeAspect="1"/>
          </p:cNvPicPr>
          <p:nvPr/>
        </p:nvPicPr>
        <p:blipFill>
          <a:blip r:embed="rId3"/>
          <a:stretch>
            <a:fillRect/>
          </a:stretch>
        </p:blipFill>
        <p:spPr>
          <a:xfrm>
            <a:off x="3404418" y="1479906"/>
            <a:ext cx="3020125" cy="4876444"/>
          </a:xfrm>
          <a:prstGeom prst="rect">
            <a:avLst/>
          </a:prstGeom>
        </p:spPr>
      </p:pic>
      <p:pic>
        <p:nvPicPr>
          <p:cNvPr id="27" name="Picture 26">
            <a:extLst>
              <a:ext uri="{FF2B5EF4-FFF2-40B4-BE49-F238E27FC236}">
                <a16:creationId xmlns:a16="http://schemas.microsoft.com/office/drawing/2014/main" id="{50B41D55-128A-CA70-29B6-0339345C90B5}"/>
              </a:ext>
            </a:extLst>
          </p:cNvPr>
          <p:cNvPicPr>
            <a:picLocks noChangeAspect="1"/>
          </p:cNvPicPr>
          <p:nvPr/>
        </p:nvPicPr>
        <p:blipFill>
          <a:blip r:embed="rId4"/>
          <a:stretch>
            <a:fillRect/>
          </a:stretch>
        </p:blipFill>
        <p:spPr>
          <a:xfrm>
            <a:off x="7078904" y="1479906"/>
            <a:ext cx="1094194" cy="4919031"/>
          </a:xfrm>
          <a:prstGeom prst="rect">
            <a:avLst/>
          </a:prstGeom>
        </p:spPr>
      </p:pic>
      <p:sp>
        <p:nvSpPr>
          <p:cNvPr id="28" name="Right Arrow 27">
            <a:extLst>
              <a:ext uri="{FF2B5EF4-FFF2-40B4-BE49-F238E27FC236}">
                <a16:creationId xmlns:a16="http://schemas.microsoft.com/office/drawing/2014/main" id="{54126889-BF35-9AEF-6BF7-3A210B2C6C25}"/>
              </a:ext>
            </a:extLst>
          </p:cNvPr>
          <p:cNvSpPr/>
          <p:nvPr/>
        </p:nvSpPr>
        <p:spPr>
          <a:xfrm>
            <a:off x="6519218" y="3429000"/>
            <a:ext cx="504056" cy="860580"/>
          </a:xfrm>
          <a:prstGeom prst="rightArrow">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pic>
        <p:nvPicPr>
          <p:cNvPr id="29" name="Picture 28">
            <a:extLst>
              <a:ext uri="{FF2B5EF4-FFF2-40B4-BE49-F238E27FC236}">
                <a16:creationId xmlns:a16="http://schemas.microsoft.com/office/drawing/2014/main" id="{2327FC77-967B-2278-3841-F57DC77E1F6D}"/>
              </a:ext>
            </a:extLst>
          </p:cNvPr>
          <p:cNvPicPr>
            <a:picLocks noChangeAspect="1"/>
          </p:cNvPicPr>
          <p:nvPr/>
        </p:nvPicPr>
        <p:blipFill>
          <a:blip r:embed="rId5"/>
          <a:stretch>
            <a:fillRect/>
          </a:stretch>
        </p:blipFill>
        <p:spPr>
          <a:xfrm>
            <a:off x="8968692" y="2124704"/>
            <a:ext cx="3103972" cy="3442114"/>
          </a:xfrm>
          <a:prstGeom prst="rect">
            <a:avLst/>
          </a:prstGeom>
        </p:spPr>
      </p:pic>
    </p:spTree>
    <p:extLst>
      <p:ext uri="{BB962C8B-B14F-4D97-AF65-F5344CB8AC3E}">
        <p14:creationId xmlns:p14="http://schemas.microsoft.com/office/powerpoint/2010/main" val="340525421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269FAD8-4BD4-875C-1555-EC75224D39A7}"/>
              </a:ext>
            </a:extLst>
          </p:cNvPr>
          <p:cNvSpPr/>
          <p:nvPr/>
        </p:nvSpPr>
        <p:spPr>
          <a:xfrm>
            <a:off x="7428258" y="205950"/>
            <a:ext cx="4539047" cy="990187"/>
          </a:xfrm>
          <a:prstGeom prst="rect">
            <a:avLst/>
          </a:prstGeom>
          <a:solidFill>
            <a:schemeClr val="accent6">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latin typeface="Courier New" panose="02070309020205020404" pitchFamily="49" charset="0"/>
              <a:cs typeface="Courier New" panose="02070309020205020404" pitchFamily="49" charset="0"/>
            </a:endParaRPr>
          </a:p>
        </p:txBody>
      </p:sp>
      <p:sp>
        <p:nvSpPr>
          <p:cNvPr id="7" name="Title 6">
            <a:extLst>
              <a:ext uri="{FF2B5EF4-FFF2-40B4-BE49-F238E27FC236}">
                <a16:creationId xmlns:a16="http://schemas.microsoft.com/office/drawing/2014/main" id="{4786A421-EF51-5658-2A8B-E7D8999A4CDC}"/>
              </a:ext>
            </a:extLst>
          </p:cNvPr>
          <p:cNvSpPr>
            <a:spLocks noGrp="1"/>
          </p:cNvSpPr>
          <p:nvPr>
            <p:ph type="title"/>
          </p:nvPr>
        </p:nvSpPr>
        <p:spPr/>
        <p:txBody>
          <a:bodyPr>
            <a:normAutofit/>
          </a:bodyPr>
          <a:lstStyle/>
          <a:p>
            <a:r>
              <a:rPr lang="en-CH" dirty="0"/>
              <a:t>Hands-on</a:t>
            </a:r>
          </a:p>
        </p:txBody>
      </p:sp>
      <p:sp>
        <p:nvSpPr>
          <p:cNvPr id="13" name="Content Placeholder 12">
            <a:extLst>
              <a:ext uri="{FF2B5EF4-FFF2-40B4-BE49-F238E27FC236}">
                <a16:creationId xmlns:a16="http://schemas.microsoft.com/office/drawing/2014/main" id="{0BDF41D8-992F-5A7D-069F-12C623D340AC}"/>
              </a:ext>
            </a:extLst>
          </p:cNvPr>
          <p:cNvSpPr>
            <a:spLocks noGrp="1"/>
          </p:cNvSpPr>
          <p:nvPr>
            <p:ph idx="1"/>
          </p:nvPr>
        </p:nvSpPr>
        <p:spPr/>
        <p:txBody>
          <a:bodyPr/>
          <a:lstStyle/>
          <a:p>
            <a:r>
              <a:rPr lang="en-US" dirty="0"/>
              <a:t>C</a:t>
            </a:r>
            <a:r>
              <a:rPr lang="en-US" sz="2800" dirty="0"/>
              <a:t>ompute the average number of days each patcher waited between experiments</a:t>
            </a:r>
          </a:p>
          <a:p>
            <a:r>
              <a:rPr lang="en-US" dirty="0"/>
              <a:t>Submit a PR for Issue #6 on</a:t>
            </a:r>
            <a:br>
              <a:rPr lang="en-US" dirty="0"/>
            </a:br>
            <a:r>
              <a:rPr lang="en-US" noProof="1">
                <a:latin typeface="Consolas" panose="020B0609020204030204" pitchFamily="49" charset="0"/>
                <a:cs typeface="Consolas" panose="020B0609020204030204" pitchFamily="49" charset="0"/>
              </a:rPr>
              <a:t>git.aspp.school</a:t>
            </a:r>
            <a:r>
              <a:rPr lang="en-US">
                <a:latin typeface="Consolas" panose="020B0609020204030204" pitchFamily="49" charset="0"/>
                <a:cs typeface="Consolas" panose="020B0609020204030204" pitchFamily="49" charset="0"/>
              </a:rPr>
              <a:t>/ASPP/2024-heraklion-data</a:t>
            </a:r>
            <a:br>
              <a:rPr lang="en-US">
                <a:latin typeface="Consolas" panose="020B0609020204030204" pitchFamily="49" charset="0"/>
                <a:cs typeface="Consolas" panose="020B0609020204030204" pitchFamily="49" charset="0"/>
              </a:rPr>
            </a:br>
            <a:endParaRPr lang="en-US" dirty="0"/>
          </a:p>
          <a:p>
            <a:endParaRPr lang="en-CH" dirty="0"/>
          </a:p>
        </p:txBody>
      </p:sp>
      <p:sp>
        <p:nvSpPr>
          <p:cNvPr id="4" name="Date Placeholder 3">
            <a:extLst>
              <a:ext uri="{FF2B5EF4-FFF2-40B4-BE49-F238E27FC236}">
                <a16:creationId xmlns:a16="http://schemas.microsoft.com/office/drawing/2014/main" id="{79F409F3-5ABC-7329-1204-77785F9E92DB}"/>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4FE26C25-ACDA-6490-E40A-64DB279D82E4}"/>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B24E8E31-AC5A-E43D-EAAF-C5511C91F511}"/>
              </a:ext>
            </a:extLst>
          </p:cNvPr>
          <p:cNvSpPr>
            <a:spLocks noGrp="1"/>
          </p:cNvSpPr>
          <p:nvPr>
            <p:ph type="sldNum" sz="quarter" idx="12"/>
          </p:nvPr>
        </p:nvSpPr>
        <p:spPr/>
        <p:txBody>
          <a:bodyPr/>
          <a:lstStyle/>
          <a:p>
            <a:fld id="{EF79ADEA-B933-47CC-A4E9-04E6298B917C}" type="slidenum">
              <a:rPr lang="en-US" smtClean="0"/>
              <a:pPr/>
              <a:t>107</a:t>
            </a:fld>
            <a:endParaRPr lang="en-US"/>
          </a:p>
        </p:txBody>
      </p:sp>
      <p:sp>
        <p:nvSpPr>
          <p:cNvPr id="10" name="TextBox 9">
            <a:extLst>
              <a:ext uri="{FF2B5EF4-FFF2-40B4-BE49-F238E27FC236}">
                <a16:creationId xmlns:a16="http://schemas.microsoft.com/office/drawing/2014/main" id="{846B63D7-2C0E-2AC3-0DE7-00E6B17EFF6F}"/>
              </a:ext>
            </a:extLst>
          </p:cNvPr>
          <p:cNvSpPr txBox="1"/>
          <p:nvPr/>
        </p:nvSpPr>
        <p:spPr>
          <a:xfrm>
            <a:off x="7930760" y="224587"/>
            <a:ext cx="1779374" cy="369332"/>
          </a:xfrm>
          <a:prstGeom prst="rect">
            <a:avLst/>
          </a:prstGeom>
          <a:noFill/>
        </p:spPr>
        <p:txBody>
          <a:bodyPr wrap="square">
            <a:spAutoFit/>
          </a:bodyPr>
          <a:lstStyle/>
          <a:p>
            <a:pPr algn="ctr"/>
            <a:r>
              <a:rPr lang="en-DE" b="1">
                <a:solidFill>
                  <a:schemeClr val="tx1"/>
                </a:solidFill>
                <a:latin typeface="Courier New" panose="02070309020205020404" pitchFamily="49" charset="0"/>
                <a:cs typeface="Courier New" panose="02070309020205020404" pitchFamily="49" charset="0"/>
              </a:rPr>
              <a:t>Exercise</a:t>
            </a:r>
          </a:p>
        </p:txBody>
      </p:sp>
      <p:pic>
        <p:nvPicPr>
          <p:cNvPr id="11" name="Graphic 10">
            <a:extLst>
              <a:ext uri="{FF2B5EF4-FFF2-40B4-BE49-F238E27FC236}">
                <a16:creationId xmlns:a16="http://schemas.microsoft.com/office/drawing/2014/main" id="{904DB9D8-D4BB-6B0D-F0F5-339C4FF161D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474831" y="274016"/>
            <a:ext cx="694459" cy="555568"/>
          </a:xfrm>
          <a:prstGeom prst="rect">
            <a:avLst/>
          </a:prstGeom>
        </p:spPr>
      </p:pic>
      <p:sp>
        <p:nvSpPr>
          <p:cNvPr id="9" name="TextBox 8">
            <a:extLst>
              <a:ext uri="{FF2B5EF4-FFF2-40B4-BE49-F238E27FC236}">
                <a16:creationId xmlns:a16="http://schemas.microsoft.com/office/drawing/2014/main" id="{6612E29B-EA57-FAB2-1602-D197CCA92741}"/>
              </a:ext>
            </a:extLst>
          </p:cNvPr>
          <p:cNvSpPr txBox="1"/>
          <p:nvPr/>
        </p:nvSpPr>
        <p:spPr>
          <a:xfrm>
            <a:off x="8302028" y="542883"/>
            <a:ext cx="3482604" cy="523220"/>
          </a:xfrm>
          <a:prstGeom prst="rect">
            <a:avLst/>
          </a:prstGeom>
          <a:noFill/>
        </p:spPr>
        <p:txBody>
          <a:bodyPr wrap="square">
            <a:spAutoFit/>
          </a:bodyPr>
          <a:lstStyle/>
          <a:p>
            <a:r>
              <a:rPr lang="en-GB" sz="1400" dirty="0">
                <a:solidFill>
                  <a:schemeClr val="tx1"/>
                </a:solidFill>
                <a:latin typeface="Courier New" panose="02070309020205020404" pitchFamily="49" charset="0"/>
                <a:cs typeface="Courier New" panose="02070309020205020404" pitchFamily="49" charset="0"/>
              </a:rPr>
              <a:t>exercises/</a:t>
            </a:r>
          </a:p>
          <a:p>
            <a:r>
              <a:rPr lang="en-GB" sz="1400" dirty="0">
                <a:solidFill>
                  <a:schemeClr val="tx1"/>
                </a:solidFill>
                <a:latin typeface="Courier New" panose="02070309020205020404" pitchFamily="49" charset="0"/>
                <a:cs typeface="Courier New" panose="02070309020205020404" pitchFamily="49" charset="0"/>
              </a:rPr>
              <a:t>tabular_</a:t>
            </a:r>
            <a:r>
              <a:rPr lang="en-GB" sz="1400" noProof="1">
                <a:solidFill>
                  <a:schemeClr val="tx1"/>
                </a:solidFill>
                <a:latin typeface="Courier New" panose="02070309020205020404" pitchFamily="49" charset="0"/>
                <a:cs typeface="Courier New" panose="02070309020205020404" pitchFamily="49" charset="0"/>
              </a:rPr>
              <a:t>window_functions</a:t>
            </a:r>
          </a:p>
        </p:txBody>
      </p:sp>
    </p:spTree>
    <p:extLst>
      <p:ext uri="{BB962C8B-B14F-4D97-AF65-F5344CB8AC3E}">
        <p14:creationId xmlns:p14="http://schemas.microsoft.com/office/powerpoint/2010/main" val="336025724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F91506-3721-F32F-F4D9-742CD7BD15B1}"/>
              </a:ext>
            </a:extLst>
          </p:cNvPr>
          <p:cNvSpPr>
            <a:spLocks noGrp="1"/>
          </p:cNvSpPr>
          <p:nvPr>
            <p:ph type="title"/>
          </p:nvPr>
        </p:nvSpPr>
        <p:spPr/>
        <p:txBody>
          <a:bodyPr/>
          <a:lstStyle/>
          <a:p>
            <a:r>
              <a:rPr lang="en-CH" dirty="0"/>
              <a:t>Global summary</a:t>
            </a:r>
          </a:p>
        </p:txBody>
      </p:sp>
      <p:sp>
        <p:nvSpPr>
          <p:cNvPr id="6" name="Content Placeholder 5">
            <a:extLst>
              <a:ext uri="{FF2B5EF4-FFF2-40B4-BE49-F238E27FC236}">
                <a16:creationId xmlns:a16="http://schemas.microsoft.com/office/drawing/2014/main" id="{9F3A72A7-2329-2E86-E40B-82AFEA1DF52D}"/>
              </a:ext>
            </a:extLst>
          </p:cNvPr>
          <p:cNvSpPr>
            <a:spLocks noGrp="1"/>
          </p:cNvSpPr>
          <p:nvPr>
            <p:ph idx="1"/>
          </p:nvPr>
        </p:nvSpPr>
        <p:spPr/>
        <p:txBody>
          <a:bodyPr>
            <a:normAutofit/>
          </a:bodyPr>
          <a:lstStyle/>
          <a:p>
            <a:r>
              <a:rPr lang="en-CH" sz="2400" dirty="0"/>
              <a:t>There are many different data structures, each specialized in efficiently processing one type of data</a:t>
            </a:r>
          </a:p>
          <a:p>
            <a:r>
              <a:rPr lang="en-CH" sz="2400" dirty="0"/>
              <a:t>Code performance grows differently with data size: Big-O</a:t>
            </a:r>
          </a:p>
          <a:p>
            <a:r>
              <a:rPr lang="en-CH" sz="2400" dirty="0"/>
              <a:t>NumPy array efficiently store data in a C-native memory block, interpreted as an array using some metadata</a:t>
            </a:r>
          </a:p>
          <a:p>
            <a:r>
              <a:rPr lang="en-CH" sz="2400" dirty="0"/>
              <a:t>NumPy operations that only need to change the metadata do so, creating a view of the same memory block. These operations are O(1)!</a:t>
            </a:r>
          </a:p>
          <a:p>
            <a:r>
              <a:rPr lang="en-CH" sz="2400" dirty="0"/>
              <a:t>Tabular data can also be vectorized using joins, anti-joins, split-apply-combine operations, and window functions</a:t>
            </a:r>
          </a:p>
          <a:p>
            <a:r>
              <a:rPr lang="en-CH" sz="2400" dirty="0"/>
              <a:t>For these operations to be efficient and painless, data should be stored in a tidy data format</a:t>
            </a:r>
          </a:p>
        </p:txBody>
      </p:sp>
      <p:sp>
        <p:nvSpPr>
          <p:cNvPr id="3" name="Date Placeholder 2">
            <a:extLst>
              <a:ext uri="{FF2B5EF4-FFF2-40B4-BE49-F238E27FC236}">
                <a16:creationId xmlns:a16="http://schemas.microsoft.com/office/drawing/2014/main" id="{E4ED8CB1-2D53-0FF8-A9D3-CCAFB67683EA}"/>
              </a:ext>
            </a:extLst>
          </p:cNvPr>
          <p:cNvSpPr>
            <a:spLocks noGrp="1"/>
          </p:cNvSpPr>
          <p:nvPr>
            <p:ph type="dt" sz="half" idx="10"/>
          </p:nvPr>
        </p:nvSpPr>
        <p:spPr/>
        <p:txBody>
          <a:bodyPr/>
          <a:lstStyle/>
          <a:p>
            <a:r>
              <a:rPr lang="de-CH"/>
              <a:t>July 2024, CC BY-SA 4.0</a:t>
            </a:r>
            <a:endParaRPr lang="en-US"/>
          </a:p>
        </p:txBody>
      </p:sp>
      <p:sp>
        <p:nvSpPr>
          <p:cNvPr id="4" name="Footer Placeholder 3">
            <a:extLst>
              <a:ext uri="{FF2B5EF4-FFF2-40B4-BE49-F238E27FC236}">
                <a16:creationId xmlns:a16="http://schemas.microsoft.com/office/drawing/2014/main" id="{A237060F-F5B1-56FB-D1FD-904277B211C0}"/>
              </a:ext>
            </a:extLst>
          </p:cNvPr>
          <p:cNvSpPr>
            <a:spLocks noGrp="1"/>
          </p:cNvSpPr>
          <p:nvPr>
            <p:ph type="ftr" sz="quarter" idx="11"/>
          </p:nvPr>
        </p:nvSpPr>
        <p:spPr/>
        <p:txBody>
          <a:bodyPr/>
          <a:lstStyle/>
          <a:p>
            <a:r>
              <a:rPr lang="en-US"/>
              <a:t>Data, v1.0</a:t>
            </a:r>
          </a:p>
        </p:txBody>
      </p:sp>
      <p:sp>
        <p:nvSpPr>
          <p:cNvPr id="5" name="Slide Number Placeholder 4">
            <a:extLst>
              <a:ext uri="{FF2B5EF4-FFF2-40B4-BE49-F238E27FC236}">
                <a16:creationId xmlns:a16="http://schemas.microsoft.com/office/drawing/2014/main" id="{8B9D57B0-6109-DCE9-3B31-C498E1FDFB7E}"/>
              </a:ext>
            </a:extLst>
          </p:cNvPr>
          <p:cNvSpPr>
            <a:spLocks noGrp="1"/>
          </p:cNvSpPr>
          <p:nvPr>
            <p:ph type="sldNum" sz="quarter" idx="12"/>
          </p:nvPr>
        </p:nvSpPr>
        <p:spPr/>
        <p:txBody>
          <a:bodyPr/>
          <a:lstStyle/>
          <a:p>
            <a:fld id="{EF79ADEA-B933-47CC-A4E9-04E6298B917C}" type="slidenum">
              <a:rPr lang="en-US" smtClean="0"/>
              <a:pPr/>
              <a:t>108</a:t>
            </a:fld>
            <a:endParaRPr lang="en-US"/>
          </a:p>
        </p:txBody>
      </p:sp>
    </p:spTree>
    <p:extLst>
      <p:ext uri="{BB962C8B-B14F-4D97-AF65-F5344CB8AC3E}">
        <p14:creationId xmlns:p14="http://schemas.microsoft.com/office/powerpoint/2010/main" val="334049028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F12D91-EFE5-D20D-31EE-FA7B417665B1}"/>
              </a:ext>
            </a:extLst>
          </p:cNvPr>
          <p:cNvSpPr>
            <a:spLocks noGrp="1"/>
          </p:cNvSpPr>
          <p:nvPr>
            <p:ph type="title"/>
          </p:nvPr>
        </p:nvSpPr>
        <p:spPr/>
        <p:txBody>
          <a:bodyPr/>
          <a:lstStyle/>
          <a:p>
            <a:r>
              <a:rPr lang="en-CH" dirty="0"/>
              <a:t>What we didn’t talk about</a:t>
            </a:r>
          </a:p>
        </p:txBody>
      </p:sp>
      <p:sp>
        <p:nvSpPr>
          <p:cNvPr id="3" name="Content Placeholder 2">
            <a:extLst>
              <a:ext uri="{FF2B5EF4-FFF2-40B4-BE49-F238E27FC236}">
                <a16:creationId xmlns:a16="http://schemas.microsoft.com/office/drawing/2014/main" id="{27CF36D7-16B7-AD06-B490-C6B4098AAAB5}"/>
              </a:ext>
            </a:extLst>
          </p:cNvPr>
          <p:cNvSpPr>
            <a:spLocks noGrp="1"/>
          </p:cNvSpPr>
          <p:nvPr>
            <p:ph idx="1"/>
          </p:nvPr>
        </p:nvSpPr>
        <p:spPr/>
        <p:txBody>
          <a:bodyPr>
            <a:normAutofit/>
          </a:bodyPr>
          <a:lstStyle/>
          <a:p>
            <a:r>
              <a:rPr lang="en-CH" sz="2400" dirty="0"/>
              <a:t>Other data structures: graphs, trees, priority queues, …</a:t>
            </a:r>
          </a:p>
          <a:p>
            <a:r>
              <a:rPr lang="en-CH" sz="2400" dirty="0"/>
              <a:t>Options for working with large data on disk / remotely (instead of in-memory)</a:t>
            </a:r>
          </a:p>
          <a:p>
            <a:r>
              <a:rPr lang="en-CH" sz="2400" dirty="0"/>
              <a:t>Best practices in data handling: versioning, lineage, sharing</a:t>
            </a:r>
          </a:p>
          <a:p>
            <a:r>
              <a:rPr lang="en-CH" sz="2400" dirty="0"/>
              <a:t>Organizing a complex data set in multiple tables</a:t>
            </a:r>
          </a:p>
          <a:p>
            <a:r>
              <a:rPr lang="en-CH" sz="2400" dirty="0"/>
              <a:t>… and a lot more!</a:t>
            </a:r>
          </a:p>
        </p:txBody>
      </p:sp>
      <p:sp>
        <p:nvSpPr>
          <p:cNvPr id="4" name="Date Placeholder 3">
            <a:extLst>
              <a:ext uri="{FF2B5EF4-FFF2-40B4-BE49-F238E27FC236}">
                <a16:creationId xmlns:a16="http://schemas.microsoft.com/office/drawing/2014/main" id="{62160725-E0F9-D296-DFB3-47E828C1EB87}"/>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EBB74F04-DDBD-82A3-84ED-61FB802C0F72}"/>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66CDD2B2-17C8-8D2F-6E86-525729B6460B}"/>
              </a:ext>
            </a:extLst>
          </p:cNvPr>
          <p:cNvSpPr>
            <a:spLocks noGrp="1"/>
          </p:cNvSpPr>
          <p:nvPr>
            <p:ph type="sldNum" sz="quarter" idx="12"/>
          </p:nvPr>
        </p:nvSpPr>
        <p:spPr/>
        <p:txBody>
          <a:bodyPr/>
          <a:lstStyle/>
          <a:p>
            <a:fld id="{EF79ADEA-B933-47CC-A4E9-04E6298B917C}" type="slidenum">
              <a:rPr lang="en-US" smtClean="0"/>
              <a:pPr/>
              <a:t>109</a:t>
            </a:fld>
            <a:endParaRPr lang="en-US"/>
          </a:p>
        </p:txBody>
      </p:sp>
      <p:pic>
        <p:nvPicPr>
          <p:cNvPr id="7" name="Picture 2" descr="The Data Warehouse Toolkit">
            <a:extLst>
              <a:ext uri="{FF2B5EF4-FFF2-40B4-BE49-F238E27FC236}">
                <a16:creationId xmlns:a16="http://schemas.microsoft.com/office/drawing/2014/main" id="{AAE1AC1D-584E-3F16-762D-8D75DFD8A6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76177" y="3605573"/>
            <a:ext cx="1941984" cy="244802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576BB68C-887B-2328-9205-B9D591D3E840}"/>
              </a:ext>
            </a:extLst>
          </p:cNvPr>
          <p:cNvPicPr>
            <a:picLocks noChangeAspect="1"/>
          </p:cNvPicPr>
          <p:nvPr/>
        </p:nvPicPr>
        <p:blipFill>
          <a:blip r:embed="rId3"/>
          <a:stretch>
            <a:fillRect/>
          </a:stretch>
        </p:blipFill>
        <p:spPr>
          <a:xfrm>
            <a:off x="473839" y="3863336"/>
            <a:ext cx="4030216" cy="2169744"/>
          </a:xfrm>
          <a:prstGeom prst="rect">
            <a:avLst/>
          </a:prstGeom>
          <a:ln>
            <a:solidFill>
              <a:schemeClr val="tx1"/>
            </a:solidFill>
          </a:ln>
        </p:spPr>
      </p:pic>
      <p:pic>
        <p:nvPicPr>
          <p:cNvPr id="11" name="Picture 10">
            <a:extLst>
              <a:ext uri="{FF2B5EF4-FFF2-40B4-BE49-F238E27FC236}">
                <a16:creationId xmlns:a16="http://schemas.microsoft.com/office/drawing/2014/main" id="{CC3BB380-1DFB-AA86-ED96-6FE6421AC580}"/>
              </a:ext>
            </a:extLst>
          </p:cNvPr>
          <p:cNvPicPr>
            <a:picLocks noChangeAspect="1"/>
          </p:cNvPicPr>
          <p:nvPr/>
        </p:nvPicPr>
        <p:blipFill>
          <a:blip r:embed="rId4"/>
          <a:stretch>
            <a:fillRect/>
          </a:stretch>
        </p:blipFill>
        <p:spPr>
          <a:xfrm>
            <a:off x="4816679" y="3867355"/>
            <a:ext cx="4509121" cy="2186240"/>
          </a:xfrm>
          <a:prstGeom prst="rect">
            <a:avLst/>
          </a:prstGeom>
          <a:ln>
            <a:solidFill>
              <a:schemeClr val="tx1"/>
            </a:solidFill>
          </a:ln>
        </p:spPr>
      </p:pic>
    </p:spTree>
    <p:extLst>
      <p:ext uri="{BB962C8B-B14F-4D97-AF65-F5344CB8AC3E}">
        <p14:creationId xmlns:p14="http://schemas.microsoft.com/office/powerpoint/2010/main" val="27571592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4F7877-5F5B-84D0-CEB7-C01C57A494FB}"/>
              </a:ext>
            </a:extLst>
          </p:cNvPr>
          <p:cNvSpPr>
            <a:spLocks noGrp="1"/>
          </p:cNvSpPr>
          <p:nvPr>
            <p:ph type="title"/>
          </p:nvPr>
        </p:nvSpPr>
        <p:spPr/>
        <p:txBody>
          <a:bodyPr>
            <a:noAutofit/>
          </a:bodyPr>
          <a:lstStyle/>
          <a:p>
            <a:r>
              <a:rPr lang="en-US" sz="3600" dirty="0"/>
              <a:t>You develop your code on a </a:t>
            </a:r>
            <a:r>
              <a:rPr lang="en-CH" sz="3600" dirty="0"/>
              <a:t>small data set, how is it going to scale to the complete data set?</a:t>
            </a:r>
            <a:r>
              <a:rPr lang="en-US" sz="3600" dirty="0"/>
              <a:t> </a:t>
            </a:r>
          </a:p>
        </p:txBody>
      </p:sp>
      <p:sp>
        <p:nvSpPr>
          <p:cNvPr id="4" name="Date Placeholder 3">
            <a:extLst>
              <a:ext uri="{FF2B5EF4-FFF2-40B4-BE49-F238E27FC236}">
                <a16:creationId xmlns:a16="http://schemas.microsoft.com/office/drawing/2014/main" id="{7E704AA7-E172-E202-BF28-C2A93195BF34}"/>
              </a:ext>
            </a:extLst>
          </p:cNvPr>
          <p:cNvSpPr>
            <a:spLocks noGrp="1"/>
          </p:cNvSpPr>
          <p:nvPr>
            <p:ph type="dt" sz="half" idx="10"/>
          </p:nvPr>
        </p:nvSpPr>
        <p:spPr/>
        <p:txBody>
          <a:bodyPr/>
          <a:lstStyle/>
          <a:p>
            <a:r>
              <a:rPr lang="de-CH" dirty="0" err="1"/>
              <a:t>July</a:t>
            </a:r>
            <a:r>
              <a:rPr lang="de-CH" dirty="0"/>
              <a:t> 2024, CC BY-SA 4.0</a:t>
            </a:r>
            <a:endParaRPr lang="en-US" dirty="0"/>
          </a:p>
        </p:txBody>
      </p:sp>
      <p:sp>
        <p:nvSpPr>
          <p:cNvPr id="5" name="Footer Placeholder 4">
            <a:extLst>
              <a:ext uri="{FF2B5EF4-FFF2-40B4-BE49-F238E27FC236}">
                <a16:creationId xmlns:a16="http://schemas.microsoft.com/office/drawing/2014/main" id="{D55C74D7-9954-B6EE-29AD-33296B345ECB}"/>
              </a:ext>
            </a:extLst>
          </p:cNvPr>
          <p:cNvSpPr>
            <a:spLocks noGrp="1"/>
          </p:cNvSpPr>
          <p:nvPr>
            <p:ph type="ftr" sz="quarter" idx="11"/>
          </p:nvPr>
        </p:nvSpPr>
        <p:spPr/>
        <p:txBody>
          <a:bodyPr/>
          <a:lstStyle/>
          <a:p>
            <a:r>
              <a:rPr lang="en-US" dirty="0"/>
              <a:t>Data, v1.0</a:t>
            </a:r>
          </a:p>
        </p:txBody>
      </p:sp>
      <p:sp>
        <p:nvSpPr>
          <p:cNvPr id="6" name="Slide Number Placeholder 5">
            <a:extLst>
              <a:ext uri="{FF2B5EF4-FFF2-40B4-BE49-F238E27FC236}">
                <a16:creationId xmlns:a16="http://schemas.microsoft.com/office/drawing/2014/main" id="{AFEE3AA8-4168-EDB7-48CB-5C264024277E}"/>
              </a:ext>
            </a:extLst>
          </p:cNvPr>
          <p:cNvSpPr>
            <a:spLocks noGrp="1"/>
          </p:cNvSpPr>
          <p:nvPr>
            <p:ph type="sldNum" sz="quarter" idx="12"/>
          </p:nvPr>
        </p:nvSpPr>
        <p:spPr/>
        <p:txBody>
          <a:bodyPr/>
          <a:lstStyle/>
          <a:p>
            <a:fld id="{EF79ADEA-B933-47CC-A4E9-04E6298B917C}" type="slidenum">
              <a:rPr lang="en-US" smtClean="0"/>
              <a:pPr/>
              <a:t>11</a:t>
            </a:fld>
            <a:endParaRPr lang="en-US"/>
          </a:p>
        </p:txBody>
      </p:sp>
      <p:graphicFrame>
        <p:nvGraphicFramePr>
          <p:cNvPr id="10" name="Table 9">
            <a:extLst>
              <a:ext uri="{FF2B5EF4-FFF2-40B4-BE49-F238E27FC236}">
                <a16:creationId xmlns:a16="http://schemas.microsoft.com/office/drawing/2014/main" id="{4192A762-AB0A-B599-3CFD-A8BED3E0955B}"/>
              </a:ext>
            </a:extLst>
          </p:cNvPr>
          <p:cNvGraphicFramePr>
            <a:graphicFrameLocks noGrp="1"/>
          </p:cNvGraphicFramePr>
          <p:nvPr>
            <p:extLst>
              <p:ext uri="{D42A27DB-BD31-4B8C-83A1-F6EECF244321}">
                <p14:modId xmlns:p14="http://schemas.microsoft.com/office/powerpoint/2010/main" val="2666301468"/>
              </p:ext>
            </p:extLst>
          </p:nvPr>
        </p:nvGraphicFramePr>
        <p:xfrm>
          <a:off x="2622162" y="2340969"/>
          <a:ext cx="899004" cy="907644"/>
        </p:xfrm>
        <a:graphic>
          <a:graphicData uri="http://schemas.openxmlformats.org/drawingml/2006/table">
            <a:tbl>
              <a:tblPr firstRow="1" bandRow="1">
                <a:tableStyleId>{5C22544A-7EE6-4342-B048-85BDC9FD1C3A}</a:tableStyleId>
              </a:tblPr>
              <a:tblGrid>
                <a:gridCol w="299668">
                  <a:extLst>
                    <a:ext uri="{9D8B030D-6E8A-4147-A177-3AD203B41FA5}">
                      <a16:colId xmlns:a16="http://schemas.microsoft.com/office/drawing/2014/main" val="271409997"/>
                    </a:ext>
                  </a:extLst>
                </a:gridCol>
                <a:gridCol w="299668">
                  <a:extLst>
                    <a:ext uri="{9D8B030D-6E8A-4147-A177-3AD203B41FA5}">
                      <a16:colId xmlns:a16="http://schemas.microsoft.com/office/drawing/2014/main" val="3628711874"/>
                    </a:ext>
                  </a:extLst>
                </a:gridCol>
                <a:gridCol w="299668">
                  <a:extLst>
                    <a:ext uri="{9D8B030D-6E8A-4147-A177-3AD203B41FA5}">
                      <a16:colId xmlns:a16="http://schemas.microsoft.com/office/drawing/2014/main" val="418691767"/>
                    </a:ext>
                  </a:extLst>
                </a:gridCol>
              </a:tblGrid>
              <a:tr h="301781">
                <a:tc>
                  <a:txBody>
                    <a:bodyPr/>
                    <a:lstStyle/>
                    <a:p>
                      <a:endParaRPr lang="en-CH" sz="1500" dirty="0"/>
                    </a:p>
                  </a:txBody>
                  <a:tcPr marL="73948" marR="73948" marT="36974" marB="36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3948" marR="73948" marT="36974" marB="36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3948" marR="73948" marT="36974" marB="36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3796856282"/>
                  </a:ext>
                </a:extLst>
              </a:tr>
              <a:tr h="301781">
                <a:tc>
                  <a:txBody>
                    <a:bodyPr/>
                    <a:lstStyle/>
                    <a:p>
                      <a:endParaRPr lang="en-CH" sz="1500" dirty="0"/>
                    </a:p>
                  </a:txBody>
                  <a:tcPr marL="73948" marR="73948" marT="36974" marB="36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3948" marR="73948" marT="36974" marB="36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3948" marR="73948" marT="36974" marB="36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36687898"/>
                  </a:ext>
                </a:extLst>
              </a:tr>
              <a:tr h="301781">
                <a:tc>
                  <a:txBody>
                    <a:bodyPr/>
                    <a:lstStyle/>
                    <a:p>
                      <a:endParaRPr lang="en-CH" sz="1500"/>
                    </a:p>
                  </a:txBody>
                  <a:tcPr marL="73948" marR="73948" marT="36974" marB="36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3948" marR="73948" marT="36974" marB="36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3948" marR="73948" marT="36974" marB="36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1960825043"/>
                  </a:ext>
                </a:extLst>
              </a:tr>
            </a:tbl>
          </a:graphicData>
        </a:graphic>
      </p:graphicFrame>
      <p:graphicFrame>
        <p:nvGraphicFramePr>
          <p:cNvPr id="11" name="Table 10">
            <a:extLst>
              <a:ext uri="{FF2B5EF4-FFF2-40B4-BE49-F238E27FC236}">
                <a16:creationId xmlns:a16="http://schemas.microsoft.com/office/drawing/2014/main" id="{27C1F86E-32F0-FD2D-643E-317A1CCBFC89}"/>
              </a:ext>
            </a:extLst>
          </p:cNvPr>
          <p:cNvGraphicFramePr>
            <a:graphicFrameLocks noGrp="1"/>
          </p:cNvGraphicFramePr>
          <p:nvPr>
            <p:extLst>
              <p:ext uri="{D42A27DB-BD31-4B8C-83A1-F6EECF244321}">
                <p14:modId xmlns:p14="http://schemas.microsoft.com/office/powerpoint/2010/main" val="1367180532"/>
              </p:ext>
            </p:extLst>
          </p:nvPr>
        </p:nvGraphicFramePr>
        <p:xfrm>
          <a:off x="6157048" y="2340969"/>
          <a:ext cx="4486419" cy="1793616"/>
        </p:xfrm>
        <a:graphic>
          <a:graphicData uri="http://schemas.openxmlformats.org/drawingml/2006/table">
            <a:tbl>
              <a:tblPr firstRow="1" bandRow="1">
                <a:tableStyleId>{5C22544A-7EE6-4342-B048-85BDC9FD1C3A}</a:tableStyleId>
              </a:tblPr>
              <a:tblGrid>
                <a:gridCol w="311003">
                  <a:extLst>
                    <a:ext uri="{9D8B030D-6E8A-4147-A177-3AD203B41FA5}">
                      <a16:colId xmlns:a16="http://schemas.microsoft.com/office/drawing/2014/main" val="271409997"/>
                    </a:ext>
                  </a:extLst>
                </a:gridCol>
                <a:gridCol w="298244">
                  <a:extLst>
                    <a:ext uri="{9D8B030D-6E8A-4147-A177-3AD203B41FA5}">
                      <a16:colId xmlns:a16="http://schemas.microsoft.com/office/drawing/2014/main" val="3628711874"/>
                    </a:ext>
                  </a:extLst>
                </a:gridCol>
                <a:gridCol w="298244">
                  <a:extLst>
                    <a:ext uri="{9D8B030D-6E8A-4147-A177-3AD203B41FA5}">
                      <a16:colId xmlns:a16="http://schemas.microsoft.com/office/drawing/2014/main" val="418691767"/>
                    </a:ext>
                  </a:extLst>
                </a:gridCol>
                <a:gridCol w="298244">
                  <a:extLst>
                    <a:ext uri="{9D8B030D-6E8A-4147-A177-3AD203B41FA5}">
                      <a16:colId xmlns:a16="http://schemas.microsoft.com/office/drawing/2014/main" val="3545934758"/>
                    </a:ext>
                  </a:extLst>
                </a:gridCol>
                <a:gridCol w="298244">
                  <a:extLst>
                    <a:ext uri="{9D8B030D-6E8A-4147-A177-3AD203B41FA5}">
                      <a16:colId xmlns:a16="http://schemas.microsoft.com/office/drawing/2014/main" val="3047711499"/>
                    </a:ext>
                  </a:extLst>
                </a:gridCol>
                <a:gridCol w="298244">
                  <a:extLst>
                    <a:ext uri="{9D8B030D-6E8A-4147-A177-3AD203B41FA5}">
                      <a16:colId xmlns:a16="http://schemas.microsoft.com/office/drawing/2014/main" val="3472330921"/>
                    </a:ext>
                  </a:extLst>
                </a:gridCol>
                <a:gridCol w="298244">
                  <a:extLst>
                    <a:ext uri="{9D8B030D-6E8A-4147-A177-3AD203B41FA5}">
                      <a16:colId xmlns:a16="http://schemas.microsoft.com/office/drawing/2014/main" val="1921929230"/>
                    </a:ext>
                  </a:extLst>
                </a:gridCol>
                <a:gridCol w="298244">
                  <a:extLst>
                    <a:ext uri="{9D8B030D-6E8A-4147-A177-3AD203B41FA5}">
                      <a16:colId xmlns:a16="http://schemas.microsoft.com/office/drawing/2014/main" val="1391632754"/>
                    </a:ext>
                  </a:extLst>
                </a:gridCol>
                <a:gridCol w="298244">
                  <a:extLst>
                    <a:ext uri="{9D8B030D-6E8A-4147-A177-3AD203B41FA5}">
                      <a16:colId xmlns:a16="http://schemas.microsoft.com/office/drawing/2014/main" val="3428786151"/>
                    </a:ext>
                  </a:extLst>
                </a:gridCol>
                <a:gridCol w="298244">
                  <a:extLst>
                    <a:ext uri="{9D8B030D-6E8A-4147-A177-3AD203B41FA5}">
                      <a16:colId xmlns:a16="http://schemas.microsoft.com/office/drawing/2014/main" val="1694490787"/>
                    </a:ext>
                  </a:extLst>
                </a:gridCol>
                <a:gridCol w="298244">
                  <a:extLst>
                    <a:ext uri="{9D8B030D-6E8A-4147-A177-3AD203B41FA5}">
                      <a16:colId xmlns:a16="http://schemas.microsoft.com/office/drawing/2014/main" val="3706367088"/>
                    </a:ext>
                  </a:extLst>
                </a:gridCol>
                <a:gridCol w="298244">
                  <a:extLst>
                    <a:ext uri="{9D8B030D-6E8A-4147-A177-3AD203B41FA5}">
                      <a16:colId xmlns:a16="http://schemas.microsoft.com/office/drawing/2014/main" val="828271367"/>
                    </a:ext>
                  </a:extLst>
                </a:gridCol>
                <a:gridCol w="298244">
                  <a:extLst>
                    <a:ext uri="{9D8B030D-6E8A-4147-A177-3AD203B41FA5}">
                      <a16:colId xmlns:a16="http://schemas.microsoft.com/office/drawing/2014/main" val="434137152"/>
                    </a:ext>
                  </a:extLst>
                </a:gridCol>
                <a:gridCol w="298244">
                  <a:extLst>
                    <a:ext uri="{9D8B030D-6E8A-4147-A177-3AD203B41FA5}">
                      <a16:colId xmlns:a16="http://schemas.microsoft.com/office/drawing/2014/main" val="3268435576"/>
                    </a:ext>
                  </a:extLst>
                </a:gridCol>
                <a:gridCol w="298244">
                  <a:extLst>
                    <a:ext uri="{9D8B030D-6E8A-4147-A177-3AD203B41FA5}">
                      <a16:colId xmlns:a16="http://schemas.microsoft.com/office/drawing/2014/main" val="19851295"/>
                    </a:ext>
                  </a:extLst>
                </a:gridCol>
              </a:tblGrid>
              <a:tr h="294190">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3796856282"/>
                  </a:ext>
                </a:extLst>
              </a:tr>
              <a:tr h="294190">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36687898"/>
                  </a:ext>
                </a:extLst>
              </a:tr>
              <a:tr h="294190">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1960825043"/>
                  </a:ext>
                </a:extLst>
              </a:tr>
              <a:tr h="294190">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27090437"/>
                  </a:ext>
                </a:extLst>
              </a:tr>
              <a:tr h="294190">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0344918"/>
                  </a:ext>
                </a:extLst>
              </a:tr>
              <a:tr h="294190">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263683157"/>
                  </a:ext>
                </a:extLst>
              </a:tr>
            </a:tbl>
          </a:graphicData>
        </a:graphic>
      </p:graphicFrame>
      <p:sp>
        <p:nvSpPr>
          <p:cNvPr id="12" name="TextBox 11">
            <a:extLst>
              <a:ext uri="{FF2B5EF4-FFF2-40B4-BE49-F238E27FC236}">
                <a16:creationId xmlns:a16="http://schemas.microsoft.com/office/drawing/2014/main" id="{BADA8640-351D-8CBB-70A8-A935F570E2EA}"/>
              </a:ext>
            </a:extLst>
          </p:cNvPr>
          <p:cNvSpPr txBox="1"/>
          <p:nvPr/>
        </p:nvSpPr>
        <p:spPr>
          <a:xfrm>
            <a:off x="1487488" y="4404638"/>
            <a:ext cx="3168352" cy="830997"/>
          </a:xfrm>
          <a:prstGeom prst="rect">
            <a:avLst/>
          </a:prstGeom>
          <a:noFill/>
        </p:spPr>
        <p:txBody>
          <a:bodyPr wrap="square" rtlCol="0">
            <a:spAutoFit/>
          </a:bodyPr>
          <a:lstStyle/>
          <a:p>
            <a:pPr algn="ctr"/>
            <a:r>
              <a:rPr lang="en-CH" sz="2400" dirty="0"/>
              <a:t>N data points,</a:t>
            </a:r>
          </a:p>
          <a:p>
            <a:pPr algn="ctr"/>
            <a:r>
              <a:rPr lang="en-CH" sz="2400" dirty="0"/>
              <a:t>Processing time T</a:t>
            </a:r>
          </a:p>
        </p:txBody>
      </p:sp>
      <p:sp>
        <p:nvSpPr>
          <p:cNvPr id="13" name="TextBox 12">
            <a:extLst>
              <a:ext uri="{FF2B5EF4-FFF2-40B4-BE49-F238E27FC236}">
                <a16:creationId xmlns:a16="http://schemas.microsoft.com/office/drawing/2014/main" id="{3DE94A0F-6552-2155-D875-E374F36AB29E}"/>
              </a:ext>
            </a:extLst>
          </p:cNvPr>
          <p:cNvSpPr txBox="1"/>
          <p:nvPr/>
        </p:nvSpPr>
        <p:spPr>
          <a:xfrm>
            <a:off x="6816080" y="4404638"/>
            <a:ext cx="3168352" cy="830997"/>
          </a:xfrm>
          <a:prstGeom prst="rect">
            <a:avLst/>
          </a:prstGeom>
          <a:noFill/>
        </p:spPr>
        <p:txBody>
          <a:bodyPr wrap="square" rtlCol="0">
            <a:spAutoFit/>
          </a:bodyPr>
          <a:lstStyle/>
          <a:p>
            <a:pPr algn="ctr"/>
            <a:r>
              <a:rPr lang="en-CH" sz="2400" dirty="0"/>
              <a:t>10x N data points</a:t>
            </a:r>
          </a:p>
          <a:p>
            <a:pPr algn="ctr"/>
            <a:r>
              <a:rPr lang="en-CH" sz="2400" b="1" dirty="0">
                <a:solidFill>
                  <a:srgbClr val="FF0000"/>
                </a:solidFill>
              </a:rPr>
              <a:t>Processing time -&gt; ?</a:t>
            </a:r>
          </a:p>
        </p:txBody>
      </p:sp>
      <p:sp>
        <p:nvSpPr>
          <p:cNvPr id="15" name="TextBox 14">
            <a:extLst>
              <a:ext uri="{FF2B5EF4-FFF2-40B4-BE49-F238E27FC236}">
                <a16:creationId xmlns:a16="http://schemas.microsoft.com/office/drawing/2014/main" id="{BF67523E-0FCA-52E8-61C0-0C8B25400F0B}"/>
              </a:ext>
            </a:extLst>
          </p:cNvPr>
          <p:cNvSpPr txBox="1"/>
          <p:nvPr/>
        </p:nvSpPr>
        <p:spPr>
          <a:xfrm>
            <a:off x="1216662" y="1730348"/>
            <a:ext cx="3710004" cy="523220"/>
          </a:xfrm>
          <a:prstGeom prst="rect">
            <a:avLst/>
          </a:prstGeom>
          <a:noFill/>
        </p:spPr>
        <p:txBody>
          <a:bodyPr wrap="square">
            <a:spAutoFit/>
          </a:bodyPr>
          <a:lstStyle/>
          <a:p>
            <a:pPr algn="ctr"/>
            <a:r>
              <a:rPr lang="en-CH" sz="2800" b="1" dirty="0"/>
              <a:t>Development data </a:t>
            </a:r>
          </a:p>
        </p:txBody>
      </p:sp>
      <p:sp>
        <p:nvSpPr>
          <p:cNvPr id="17" name="TextBox 16">
            <a:extLst>
              <a:ext uri="{FF2B5EF4-FFF2-40B4-BE49-F238E27FC236}">
                <a16:creationId xmlns:a16="http://schemas.microsoft.com/office/drawing/2014/main" id="{9E652F59-3A23-6A14-3781-82043BCF40C4}"/>
              </a:ext>
            </a:extLst>
          </p:cNvPr>
          <p:cNvSpPr txBox="1"/>
          <p:nvPr/>
        </p:nvSpPr>
        <p:spPr>
          <a:xfrm>
            <a:off x="7073990" y="1730348"/>
            <a:ext cx="2652533" cy="523220"/>
          </a:xfrm>
          <a:prstGeom prst="rect">
            <a:avLst/>
          </a:prstGeom>
          <a:noFill/>
        </p:spPr>
        <p:txBody>
          <a:bodyPr wrap="square">
            <a:spAutoFit/>
          </a:bodyPr>
          <a:lstStyle/>
          <a:p>
            <a:pPr algn="ctr"/>
            <a:r>
              <a:rPr lang="en-CH" sz="2800" b="1" dirty="0"/>
              <a:t>Real data</a:t>
            </a:r>
          </a:p>
        </p:txBody>
      </p:sp>
      <p:sp>
        <p:nvSpPr>
          <p:cNvPr id="14" name="TextBox 13">
            <a:extLst>
              <a:ext uri="{FF2B5EF4-FFF2-40B4-BE49-F238E27FC236}">
                <a16:creationId xmlns:a16="http://schemas.microsoft.com/office/drawing/2014/main" id="{FE4BE662-AB81-D24A-BC1E-6FF7C5E758B1}"/>
              </a:ext>
            </a:extLst>
          </p:cNvPr>
          <p:cNvSpPr txBox="1"/>
          <p:nvPr/>
        </p:nvSpPr>
        <p:spPr>
          <a:xfrm>
            <a:off x="3008750" y="5733256"/>
            <a:ext cx="6102492" cy="461665"/>
          </a:xfrm>
          <a:custGeom>
            <a:avLst/>
            <a:gdLst>
              <a:gd name="connsiteX0" fmla="*/ 0 w 6102492"/>
              <a:gd name="connsiteY0" fmla="*/ 0 h 461665"/>
              <a:gd name="connsiteX1" fmla="*/ 556005 w 6102492"/>
              <a:gd name="connsiteY1" fmla="*/ 0 h 461665"/>
              <a:gd name="connsiteX2" fmla="*/ 1173035 w 6102492"/>
              <a:gd name="connsiteY2" fmla="*/ 0 h 461665"/>
              <a:gd name="connsiteX3" fmla="*/ 1729039 w 6102492"/>
              <a:gd name="connsiteY3" fmla="*/ 0 h 461665"/>
              <a:gd name="connsiteX4" fmla="*/ 2468119 w 6102492"/>
              <a:gd name="connsiteY4" fmla="*/ 0 h 461665"/>
              <a:gd name="connsiteX5" fmla="*/ 3146174 w 6102492"/>
              <a:gd name="connsiteY5" fmla="*/ 0 h 461665"/>
              <a:gd name="connsiteX6" fmla="*/ 3824228 w 6102492"/>
              <a:gd name="connsiteY6" fmla="*/ 0 h 461665"/>
              <a:gd name="connsiteX7" fmla="*/ 4624333 w 6102492"/>
              <a:gd name="connsiteY7" fmla="*/ 0 h 461665"/>
              <a:gd name="connsiteX8" fmla="*/ 5363412 w 6102492"/>
              <a:gd name="connsiteY8" fmla="*/ 0 h 461665"/>
              <a:gd name="connsiteX9" fmla="*/ 6102492 w 6102492"/>
              <a:gd name="connsiteY9" fmla="*/ 0 h 461665"/>
              <a:gd name="connsiteX10" fmla="*/ 6102492 w 6102492"/>
              <a:gd name="connsiteY10" fmla="*/ 461665 h 461665"/>
              <a:gd name="connsiteX11" fmla="*/ 5607512 w 6102492"/>
              <a:gd name="connsiteY11" fmla="*/ 461665 h 461665"/>
              <a:gd name="connsiteX12" fmla="*/ 5051507 w 6102492"/>
              <a:gd name="connsiteY12" fmla="*/ 461665 h 461665"/>
              <a:gd name="connsiteX13" fmla="*/ 4312428 w 6102492"/>
              <a:gd name="connsiteY13" fmla="*/ 461665 h 461665"/>
              <a:gd name="connsiteX14" fmla="*/ 3512323 w 6102492"/>
              <a:gd name="connsiteY14" fmla="*/ 461665 h 461665"/>
              <a:gd name="connsiteX15" fmla="*/ 2895293 w 6102492"/>
              <a:gd name="connsiteY15" fmla="*/ 461665 h 461665"/>
              <a:gd name="connsiteX16" fmla="*/ 2095189 w 6102492"/>
              <a:gd name="connsiteY16" fmla="*/ 461665 h 461665"/>
              <a:gd name="connsiteX17" fmla="*/ 1539184 w 6102492"/>
              <a:gd name="connsiteY17" fmla="*/ 461665 h 461665"/>
              <a:gd name="connsiteX18" fmla="*/ 1044204 w 6102492"/>
              <a:gd name="connsiteY18" fmla="*/ 461665 h 461665"/>
              <a:gd name="connsiteX19" fmla="*/ 0 w 6102492"/>
              <a:gd name="connsiteY19" fmla="*/ 461665 h 461665"/>
              <a:gd name="connsiteX20" fmla="*/ 0 w 6102492"/>
              <a:gd name="connsiteY20" fmla="*/ 0 h 461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02492" h="461665" fill="none" extrusionOk="0">
                <a:moveTo>
                  <a:pt x="0" y="0"/>
                </a:moveTo>
                <a:cubicBezTo>
                  <a:pt x="243709" y="22296"/>
                  <a:pt x="300093" y="-1042"/>
                  <a:pt x="556005" y="0"/>
                </a:cubicBezTo>
                <a:cubicBezTo>
                  <a:pt x="811917" y="1042"/>
                  <a:pt x="981497" y="-12440"/>
                  <a:pt x="1173035" y="0"/>
                </a:cubicBezTo>
                <a:cubicBezTo>
                  <a:pt x="1364573" y="12440"/>
                  <a:pt x="1593685" y="6200"/>
                  <a:pt x="1729039" y="0"/>
                </a:cubicBezTo>
                <a:cubicBezTo>
                  <a:pt x="1864393" y="-6200"/>
                  <a:pt x="2204293" y="29298"/>
                  <a:pt x="2468119" y="0"/>
                </a:cubicBezTo>
                <a:cubicBezTo>
                  <a:pt x="2731945" y="-29298"/>
                  <a:pt x="2829813" y="107"/>
                  <a:pt x="3146174" y="0"/>
                </a:cubicBezTo>
                <a:cubicBezTo>
                  <a:pt x="3462535" y="-107"/>
                  <a:pt x="3568265" y="9801"/>
                  <a:pt x="3824228" y="0"/>
                </a:cubicBezTo>
                <a:cubicBezTo>
                  <a:pt x="4080191" y="-9801"/>
                  <a:pt x="4242359" y="-23072"/>
                  <a:pt x="4624333" y="0"/>
                </a:cubicBezTo>
                <a:cubicBezTo>
                  <a:pt x="5006308" y="23072"/>
                  <a:pt x="5033932" y="-23009"/>
                  <a:pt x="5363412" y="0"/>
                </a:cubicBezTo>
                <a:cubicBezTo>
                  <a:pt x="5692892" y="23009"/>
                  <a:pt x="5842200" y="-32297"/>
                  <a:pt x="6102492" y="0"/>
                </a:cubicBezTo>
                <a:cubicBezTo>
                  <a:pt x="6122671" y="157204"/>
                  <a:pt x="6091518" y="315611"/>
                  <a:pt x="6102492" y="461665"/>
                </a:cubicBezTo>
                <a:cubicBezTo>
                  <a:pt x="5958930" y="482370"/>
                  <a:pt x="5776034" y="485946"/>
                  <a:pt x="5607512" y="461665"/>
                </a:cubicBezTo>
                <a:cubicBezTo>
                  <a:pt x="5438990" y="437384"/>
                  <a:pt x="5165024" y="456927"/>
                  <a:pt x="5051507" y="461665"/>
                </a:cubicBezTo>
                <a:cubicBezTo>
                  <a:pt x="4937991" y="466403"/>
                  <a:pt x="4572247" y="491013"/>
                  <a:pt x="4312428" y="461665"/>
                </a:cubicBezTo>
                <a:cubicBezTo>
                  <a:pt x="4052609" y="432317"/>
                  <a:pt x="3739662" y="490303"/>
                  <a:pt x="3512323" y="461665"/>
                </a:cubicBezTo>
                <a:cubicBezTo>
                  <a:pt x="3284985" y="433027"/>
                  <a:pt x="3124496" y="465146"/>
                  <a:pt x="2895293" y="461665"/>
                </a:cubicBezTo>
                <a:cubicBezTo>
                  <a:pt x="2666090" y="458185"/>
                  <a:pt x="2451658" y="451648"/>
                  <a:pt x="2095189" y="461665"/>
                </a:cubicBezTo>
                <a:cubicBezTo>
                  <a:pt x="1738720" y="471682"/>
                  <a:pt x="1713597" y="439450"/>
                  <a:pt x="1539184" y="461665"/>
                </a:cubicBezTo>
                <a:cubicBezTo>
                  <a:pt x="1364772" y="483880"/>
                  <a:pt x="1161495" y="485897"/>
                  <a:pt x="1044204" y="461665"/>
                </a:cubicBezTo>
                <a:cubicBezTo>
                  <a:pt x="926913" y="437433"/>
                  <a:pt x="302746" y="419328"/>
                  <a:pt x="0" y="461665"/>
                </a:cubicBezTo>
                <a:cubicBezTo>
                  <a:pt x="4108" y="252334"/>
                  <a:pt x="-5091" y="225359"/>
                  <a:pt x="0" y="0"/>
                </a:cubicBezTo>
                <a:close/>
              </a:path>
              <a:path w="6102492" h="461665" stroke="0" extrusionOk="0">
                <a:moveTo>
                  <a:pt x="0" y="0"/>
                </a:moveTo>
                <a:cubicBezTo>
                  <a:pt x="230651" y="2535"/>
                  <a:pt x="422907" y="-22708"/>
                  <a:pt x="617030" y="0"/>
                </a:cubicBezTo>
                <a:cubicBezTo>
                  <a:pt x="811153" y="22708"/>
                  <a:pt x="918338" y="12720"/>
                  <a:pt x="1112010" y="0"/>
                </a:cubicBezTo>
                <a:cubicBezTo>
                  <a:pt x="1305682" y="-12720"/>
                  <a:pt x="1542123" y="-867"/>
                  <a:pt x="1912114" y="0"/>
                </a:cubicBezTo>
                <a:cubicBezTo>
                  <a:pt x="2282105" y="867"/>
                  <a:pt x="2375580" y="-15658"/>
                  <a:pt x="2529144" y="0"/>
                </a:cubicBezTo>
                <a:cubicBezTo>
                  <a:pt x="2682708" y="15658"/>
                  <a:pt x="2963309" y="-19412"/>
                  <a:pt x="3146174" y="0"/>
                </a:cubicBezTo>
                <a:cubicBezTo>
                  <a:pt x="3329039" y="19412"/>
                  <a:pt x="3622179" y="14660"/>
                  <a:pt x="3946278" y="0"/>
                </a:cubicBezTo>
                <a:cubicBezTo>
                  <a:pt x="4270377" y="-14660"/>
                  <a:pt x="4339224" y="-22070"/>
                  <a:pt x="4502283" y="0"/>
                </a:cubicBezTo>
                <a:cubicBezTo>
                  <a:pt x="4665342" y="22070"/>
                  <a:pt x="4977686" y="33390"/>
                  <a:pt x="5302387" y="0"/>
                </a:cubicBezTo>
                <a:cubicBezTo>
                  <a:pt x="5627088" y="-33390"/>
                  <a:pt x="5869885" y="-29837"/>
                  <a:pt x="6102492" y="0"/>
                </a:cubicBezTo>
                <a:cubicBezTo>
                  <a:pt x="6089142" y="178584"/>
                  <a:pt x="6092500" y="304996"/>
                  <a:pt x="6102492" y="461665"/>
                </a:cubicBezTo>
                <a:cubicBezTo>
                  <a:pt x="5963416" y="438609"/>
                  <a:pt x="5752403" y="428331"/>
                  <a:pt x="5424437" y="461665"/>
                </a:cubicBezTo>
                <a:cubicBezTo>
                  <a:pt x="5096471" y="494999"/>
                  <a:pt x="4958208" y="469976"/>
                  <a:pt x="4807408" y="461665"/>
                </a:cubicBezTo>
                <a:cubicBezTo>
                  <a:pt x="4656608" y="453354"/>
                  <a:pt x="4303168" y="453800"/>
                  <a:pt x="4007303" y="461665"/>
                </a:cubicBezTo>
                <a:cubicBezTo>
                  <a:pt x="3711438" y="469530"/>
                  <a:pt x="3477611" y="472908"/>
                  <a:pt x="3207199" y="461665"/>
                </a:cubicBezTo>
                <a:cubicBezTo>
                  <a:pt x="2936787" y="450422"/>
                  <a:pt x="2768222" y="489090"/>
                  <a:pt x="2651194" y="461665"/>
                </a:cubicBezTo>
                <a:cubicBezTo>
                  <a:pt x="2534167" y="434240"/>
                  <a:pt x="2154934" y="459907"/>
                  <a:pt x="1973139" y="461665"/>
                </a:cubicBezTo>
                <a:cubicBezTo>
                  <a:pt x="1791344" y="463423"/>
                  <a:pt x="1404080" y="471029"/>
                  <a:pt x="1173035" y="461665"/>
                </a:cubicBezTo>
                <a:cubicBezTo>
                  <a:pt x="941990" y="452301"/>
                  <a:pt x="306306" y="431118"/>
                  <a:pt x="0" y="461665"/>
                </a:cubicBezTo>
                <a:cubicBezTo>
                  <a:pt x="-2462" y="300802"/>
                  <a:pt x="-2149" y="122032"/>
                  <a:pt x="0" y="0"/>
                </a:cubicBezTo>
                <a:close/>
              </a:path>
            </a:pathLst>
          </a:custGeom>
          <a:solidFill>
            <a:schemeClr val="bg2"/>
          </a:solidFill>
          <a:ln w="38100">
            <a:solidFill>
              <a:schemeClr val="tx1"/>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pPr algn="ctr"/>
            <a:r>
              <a:rPr lang="en-CH" sz="2400" dirty="0"/>
              <a:t>We’re interested in orders of magnitude</a:t>
            </a:r>
          </a:p>
        </p:txBody>
      </p:sp>
    </p:spTree>
    <p:extLst>
      <p:ext uri="{BB962C8B-B14F-4D97-AF65-F5344CB8AC3E}">
        <p14:creationId xmlns:p14="http://schemas.microsoft.com/office/powerpoint/2010/main" val="16213406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898EA9-22F5-16DF-63A1-0180EF71D553}"/>
              </a:ext>
            </a:extLst>
          </p:cNvPr>
          <p:cNvSpPr>
            <a:spLocks noGrp="1"/>
          </p:cNvSpPr>
          <p:nvPr>
            <p:ph type="title"/>
          </p:nvPr>
        </p:nvSpPr>
        <p:spPr>
          <a:xfrm>
            <a:off x="407368" y="2492896"/>
            <a:ext cx="5257800" cy="1872208"/>
          </a:xfrm>
        </p:spPr>
        <p:txBody>
          <a:bodyPr>
            <a:normAutofit/>
          </a:bodyPr>
          <a:lstStyle/>
          <a:p>
            <a:pPr algn="ctr"/>
            <a:r>
              <a:rPr lang="en-CH" sz="7200" dirty="0"/>
              <a:t>Thank you!</a:t>
            </a:r>
          </a:p>
        </p:txBody>
      </p:sp>
      <p:sp>
        <p:nvSpPr>
          <p:cNvPr id="3" name="Date Placeholder 2">
            <a:extLst>
              <a:ext uri="{FF2B5EF4-FFF2-40B4-BE49-F238E27FC236}">
                <a16:creationId xmlns:a16="http://schemas.microsoft.com/office/drawing/2014/main" id="{F459BBE2-A2A2-7EE1-1120-58A5181C884B}"/>
              </a:ext>
            </a:extLst>
          </p:cNvPr>
          <p:cNvSpPr>
            <a:spLocks noGrp="1"/>
          </p:cNvSpPr>
          <p:nvPr>
            <p:ph type="dt" sz="half" idx="10"/>
          </p:nvPr>
        </p:nvSpPr>
        <p:spPr/>
        <p:txBody>
          <a:bodyPr/>
          <a:lstStyle/>
          <a:p>
            <a:r>
              <a:rPr lang="de-CH"/>
              <a:t>July 2024, CC BY-SA 4.0</a:t>
            </a:r>
            <a:endParaRPr lang="en-US"/>
          </a:p>
        </p:txBody>
      </p:sp>
      <p:sp>
        <p:nvSpPr>
          <p:cNvPr id="4" name="Footer Placeholder 3">
            <a:extLst>
              <a:ext uri="{FF2B5EF4-FFF2-40B4-BE49-F238E27FC236}">
                <a16:creationId xmlns:a16="http://schemas.microsoft.com/office/drawing/2014/main" id="{3FCE048C-7643-4E0F-0055-1AF14D9F2051}"/>
              </a:ext>
            </a:extLst>
          </p:cNvPr>
          <p:cNvSpPr>
            <a:spLocks noGrp="1"/>
          </p:cNvSpPr>
          <p:nvPr>
            <p:ph type="ftr" sz="quarter" idx="11"/>
          </p:nvPr>
        </p:nvSpPr>
        <p:spPr/>
        <p:txBody>
          <a:bodyPr/>
          <a:lstStyle/>
          <a:p>
            <a:r>
              <a:rPr lang="en-US"/>
              <a:t>Data, v1.0</a:t>
            </a:r>
          </a:p>
        </p:txBody>
      </p:sp>
      <p:sp>
        <p:nvSpPr>
          <p:cNvPr id="5" name="Slide Number Placeholder 4">
            <a:extLst>
              <a:ext uri="{FF2B5EF4-FFF2-40B4-BE49-F238E27FC236}">
                <a16:creationId xmlns:a16="http://schemas.microsoft.com/office/drawing/2014/main" id="{397B6057-C196-6FBD-FEB5-531621B24D79}"/>
              </a:ext>
            </a:extLst>
          </p:cNvPr>
          <p:cNvSpPr>
            <a:spLocks noGrp="1"/>
          </p:cNvSpPr>
          <p:nvPr>
            <p:ph type="sldNum" sz="quarter" idx="12"/>
          </p:nvPr>
        </p:nvSpPr>
        <p:spPr/>
        <p:txBody>
          <a:bodyPr/>
          <a:lstStyle/>
          <a:p>
            <a:fld id="{EF79ADEA-B933-47CC-A4E9-04E6298B917C}" type="slidenum">
              <a:rPr lang="en-US" smtClean="0"/>
              <a:pPr/>
              <a:t>110</a:t>
            </a:fld>
            <a:endParaRPr lang="en-US"/>
          </a:p>
        </p:txBody>
      </p:sp>
      <p:pic>
        <p:nvPicPr>
          <p:cNvPr id="1028" name="Picture 4" descr="Image">
            <a:extLst>
              <a:ext uri="{FF2B5EF4-FFF2-40B4-BE49-F238E27FC236}">
                <a16:creationId xmlns:a16="http://schemas.microsoft.com/office/drawing/2014/main" id="{16EC653E-5F00-0A64-104F-89911BD506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72064" y="994420"/>
            <a:ext cx="4869160" cy="48691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163626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548FAB3-565B-5542-3C15-D83C9B1FD031}"/>
              </a:ext>
            </a:extLst>
          </p:cNvPr>
          <p:cNvSpPr>
            <a:spLocks noGrp="1"/>
          </p:cNvSpPr>
          <p:nvPr>
            <p:ph type="dt" sz="half" idx="10"/>
          </p:nvPr>
        </p:nvSpPr>
        <p:spPr/>
        <p:txBody>
          <a:bodyPr/>
          <a:lstStyle/>
          <a:p>
            <a:r>
              <a:rPr lang="de-CH"/>
              <a:t>July 2024, CC BY-SA 4.0</a:t>
            </a:r>
            <a:endParaRPr lang="en-US"/>
          </a:p>
        </p:txBody>
      </p:sp>
      <p:sp>
        <p:nvSpPr>
          <p:cNvPr id="3" name="Footer Placeholder 2">
            <a:extLst>
              <a:ext uri="{FF2B5EF4-FFF2-40B4-BE49-F238E27FC236}">
                <a16:creationId xmlns:a16="http://schemas.microsoft.com/office/drawing/2014/main" id="{FAC83961-8D99-BEB6-AD46-E69FD6C370CB}"/>
              </a:ext>
            </a:extLst>
          </p:cNvPr>
          <p:cNvSpPr>
            <a:spLocks noGrp="1"/>
          </p:cNvSpPr>
          <p:nvPr>
            <p:ph type="ftr" sz="quarter" idx="11"/>
          </p:nvPr>
        </p:nvSpPr>
        <p:spPr/>
        <p:txBody>
          <a:bodyPr/>
          <a:lstStyle/>
          <a:p>
            <a:r>
              <a:rPr lang="en-US"/>
              <a:t>Data, v1.0</a:t>
            </a:r>
          </a:p>
        </p:txBody>
      </p:sp>
      <p:sp>
        <p:nvSpPr>
          <p:cNvPr id="4" name="Slide Number Placeholder 3">
            <a:extLst>
              <a:ext uri="{FF2B5EF4-FFF2-40B4-BE49-F238E27FC236}">
                <a16:creationId xmlns:a16="http://schemas.microsoft.com/office/drawing/2014/main" id="{DC57487C-CFBC-F7C3-2E4A-2E535A73E97E}"/>
              </a:ext>
            </a:extLst>
          </p:cNvPr>
          <p:cNvSpPr>
            <a:spLocks noGrp="1"/>
          </p:cNvSpPr>
          <p:nvPr>
            <p:ph type="sldNum" sz="quarter" idx="12"/>
          </p:nvPr>
        </p:nvSpPr>
        <p:spPr/>
        <p:txBody>
          <a:bodyPr/>
          <a:lstStyle/>
          <a:p>
            <a:fld id="{EF79ADEA-B933-47CC-A4E9-04E6298B917C}" type="slidenum">
              <a:rPr lang="en-US" smtClean="0"/>
              <a:pPr/>
              <a:t>111</a:t>
            </a:fld>
            <a:endParaRPr lang="en-US"/>
          </a:p>
        </p:txBody>
      </p:sp>
    </p:spTree>
    <p:extLst>
      <p:ext uri="{BB962C8B-B14F-4D97-AF65-F5344CB8AC3E}">
        <p14:creationId xmlns:p14="http://schemas.microsoft.com/office/powerpoint/2010/main" val="324594152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6ED542-45C2-55BF-08CC-464DB5B58EEB}"/>
              </a:ext>
            </a:extLst>
          </p:cNvPr>
          <p:cNvSpPr>
            <a:spLocks noGrp="1"/>
          </p:cNvSpPr>
          <p:nvPr>
            <p:ph type="title"/>
          </p:nvPr>
        </p:nvSpPr>
        <p:spPr/>
        <p:txBody>
          <a:bodyPr/>
          <a:lstStyle/>
          <a:p>
            <a:r>
              <a:rPr lang="en-CH" dirty="0"/>
              <a:t>Data organization</a:t>
            </a:r>
          </a:p>
        </p:txBody>
      </p:sp>
      <p:sp>
        <p:nvSpPr>
          <p:cNvPr id="3" name="Content Placeholder 2">
            <a:extLst>
              <a:ext uri="{FF2B5EF4-FFF2-40B4-BE49-F238E27FC236}">
                <a16:creationId xmlns:a16="http://schemas.microsoft.com/office/drawing/2014/main" id="{6FCFB1B7-3EB4-E6EE-6FE2-F424074BD3B8}"/>
              </a:ext>
            </a:extLst>
          </p:cNvPr>
          <p:cNvSpPr>
            <a:spLocks noGrp="1"/>
          </p:cNvSpPr>
          <p:nvPr>
            <p:ph idx="1"/>
          </p:nvPr>
        </p:nvSpPr>
        <p:spPr/>
        <p:txBody>
          <a:bodyPr/>
          <a:lstStyle/>
          <a:p>
            <a:r>
              <a:rPr lang="en-CH" dirty="0"/>
              <a:t>Data organization concepts:</a:t>
            </a:r>
          </a:p>
          <a:p>
            <a:pPr lvl="1"/>
            <a:r>
              <a:rPr lang="en-CH" dirty="0"/>
              <a:t>tidy data</a:t>
            </a:r>
          </a:p>
          <a:p>
            <a:pPr lvl="1"/>
            <a:r>
              <a:rPr lang="en-CH" dirty="0"/>
              <a:t>normalized data (star organization)</a:t>
            </a:r>
          </a:p>
          <a:p>
            <a:pPr lvl="1"/>
            <a:r>
              <a:rPr lang="en-CH" dirty="0"/>
              <a:t>data science friendly data (denormalized)</a:t>
            </a:r>
          </a:p>
        </p:txBody>
      </p:sp>
      <p:sp>
        <p:nvSpPr>
          <p:cNvPr id="4" name="Date Placeholder 3">
            <a:extLst>
              <a:ext uri="{FF2B5EF4-FFF2-40B4-BE49-F238E27FC236}">
                <a16:creationId xmlns:a16="http://schemas.microsoft.com/office/drawing/2014/main" id="{8C653FBB-9A01-758D-99A7-B9B306E226BF}"/>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B951A6D8-D70E-161D-E840-21DEC4D20C8B}"/>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3E4753EC-1930-A6CE-8DE7-7D6A2FE8CC41}"/>
              </a:ext>
            </a:extLst>
          </p:cNvPr>
          <p:cNvSpPr>
            <a:spLocks noGrp="1"/>
          </p:cNvSpPr>
          <p:nvPr>
            <p:ph type="sldNum" sz="quarter" idx="12"/>
          </p:nvPr>
        </p:nvSpPr>
        <p:spPr/>
        <p:txBody>
          <a:bodyPr/>
          <a:lstStyle/>
          <a:p>
            <a:fld id="{EF79ADEA-B933-47CC-A4E9-04E6298B917C}" type="slidenum">
              <a:rPr lang="en-US" smtClean="0"/>
              <a:pPr/>
              <a:t>112</a:t>
            </a:fld>
            <a:endParaRPr lang="en-US"/>
          </a:p>
        </p:txBody>
      </p:sp>
    </p:spTree>
    <p:extLst>
      <p:ext uri="{BB962C8B-B14F-4D97-AF65-F5344CB8AC3E}">
        <p14:creationId xmlns:p14="http://schemas.microsoft.com/office/powerpoint/2010/main" val="116377371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BDD8D1-7660-9B58-D60B-2390C6AACEA6}"/>
              </a:ext>
            </a:extLst>
          </p:cNvPr>
          <p:cNvSpPr>
            <a:spLocks noGrp="1"/>
          </p:cNvSpPr>
          <p:nvPr>
            <p:ph type="title"/>
          </p:nvPr>
        </p:nvSpPr>
        <p:spPr/>
        <p:txBody>
          <a:bodyPr/>
          <a:lstStyle/>
          <a:p>
            <a:r>
              <a:rPr lang="en-CH" dirty="0"/>
              <a:t>Organizing multiple tables</a:t>
            </a:r>
          </a:p>
        </p:txBody>
      </p:sp>
      <p:sp>
        <p:nvSpPr>
          <p:cNvPr id="3" name="Content Placeholder 2">
            <a:extLst>
              <a:ext uri="{FF2B5EF4-FFF2-40B4-BE49-F238E27FC236}">
                <a16:creationId xmlns:a16="http://schemas.microsoft.com/office/drawing/2014/main" id="{68E32910-8977-190F-16E7-05DA1711A486}"/>
              </a:ext>
            </a:extLst>
          </p:cNvPr>
          <p:cNvSpPr>
            <a:spLocks noGrp="1"/>
          </p:cNvSpPr>
          <p:nvPr>
            <p:ph idx="1"/>
          </p:nvPr>
        </p:nvSpPr>
        <p:spPr/>
        <p:txBody>
          <a:bodyPr/>
          <a:lstStyle/>
          <a:p>
            <a:r>
              <a:rPr lang="en-CH" dirty="0"/>
              <a:t>Dimension vs fact tables</a:t>
            </a:r>
          </a:p>
          <a:p>
            <a:r>
              <a:rPr lang="en-CH" dirty="0"/>
              <a:t>De-normalization (but for data analys flat tables are more convienent)</a:t>
            </a:r>
          </a:p>
          <a:p>
            <a:endParaRPr lang="en-CH" dirty="0"/>
          </a:p>
        </p:txBody>
      </p:sp>
      <p:sp>
        <p:nvSpPr>
          <p:cNvPr id="4" name="Date Placeholder 3">
            <a:extLst>
              <a:ext uri="{FF2B5EF4-FFF2-40B4-BE49-F238E27FC236}">
                <a16:creationId xmlns:a16="http://schemas.microsoft.com/office/drawing/2014/main" id="{D5FEC5CD-E532-64CD-EF9A-FF5B440E8B70}"/>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8EE89FFE-A2FD-E435-80DE-4A345D1EE3A0}"/>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2AF34ACD-455D-78E5-8528-9C43BFB85028}"/>
              </a:ext>
            </a:extLst>
          </p:cNvPr>
          <p:cNvSpPr>
            <a:spLocks noGrp="1"/>
          </p:cNvSpPr>
          <p:nvPr>
            <p:ph type="sldNum" sz="quarter" idx="12"/>
          </p:nvPr>
        </p:nvSpPr>
        <p:spPr/>
        <p:txBody>
          <a:bodyPr/>
          <a:lstStyle/>
          <a:p>
            <a:fld id="{EF79ADEA-B933-47CC-A4E9-04E6298B917C}" type="slidenum">
              <a:rPr lang="en-US" smtClean="0"/>
              <a:pPr/>
              <a:t>113</a:t>
            </a:fld>
            <a:endParaRPr lang="en-US"/>
          </a:p>
        </p:txBody>
      </p:sp>
      <p:pic>
        <p:nvPicPr>
          <p:cNvPr id="1026" name="Picture 2" descr="The Data Warehouse Toolkit">
            <a:extLst>
              <a:ext uri="{FF2B5EF4-FFF2-40B4-BE49-F238E27FC236}">
                <a16:creationId xmlns:a16="http://schemas.microsoft.com/office/drawing/2014/main" id="{B41BDB9D-AC9B-82B6-3FDF-0B67A984A3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40216" y="3162568"/>
            <a:ext cx="2088232" cy="263237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5A719FB1-2EB2-6A8F-375A-02AC4AFD52AE}"/>
              </a:ext>
            </a:extLst>
          </p:cNvPr>
          <p:cNvPicPr>
            <a:picLocks noChangeAspect="1"/>
          </p:cNvPicPr>
          <p:nvPr/>
        </p:nvPicPr>
        <p:blipFill>
          <a:blip r:embed="rId3"/>
          <a:stretch>
            <a:fillRect/>
          </a:stretch>
        </p:blipFill>
        <p:spPr>
          <a:xfrm>
            <a:off x="551384" y="2951814"/>
            <a:ext cx="5614392" cy="3053889"/>
          </a:xfrm>
          <a:prstGeom prst="rect">
            <a:avLst/>
          </a:prstGeom>
        </p:spPr>
      </p:pic>
    </p:spTree>
    <p:extLst>
      <p:ext uri="{BB962C8B-B14F-4D97-AF65-F5344CB8AC3E}">
        <p14:creationId xmlns:p14="http://schemas.microsoft.com/office/powerpoint/2010/main" val="273304431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667F78-A958-016D-23E2-BDB0092D848B}"/>
              </a:ext>
            </a:extLst>
          </p:cNvPr>
          <p:cNvSpPr>
            <a:spLocks noGrp="1"/>
          </p:cNvSpPr>
          <p:nvPr>
            <p:ph type="title"/>
          </p:nvPr>
        </p:nvSpPr>
        <p:spPr/>
        <p:txBody>
          <a:bodyPr/>
          <a:lstStyle/>
          <a:p>
            <a:r>
              <a:rPr lang="en-CH" dirty="0"/>
              <a:t>Dealing with changes in the data</a:t>
            </a:r>
          </a:p>
        </p:txBody>
      </p:sp>
      <p:sp>
        <p:nvSpPr>
          <p:cNvPr id="3" name="Content Placeholder 2">
            <a:extLst>
              <a:ext uri="{FF2B5EF4-FFF2-40B4-BE49-F238E27FC236}">
                <a16:creationId xmlns:a16="http://schemas.microsoft.com/office/drawing/2014/main" id="{5C2947B6-2181-479B-751D-A47D40EDA97B}"/>
              </a:ext>
            </a:extLst>
          </p:cNvPr>
          <p:cNvSpPr>
            <a:spLocks noGrp="1"/>
          </p:cNvSpPr>
          <p:nvPr>
            <p:ph idx="1"/>
          </p:nvPr>
        </p:nvSpPr>
        <p:spPr/>
        <p:txBody>
          <a:bodyPr/>
          <a:lstStyle/>
          <a:p>
            <a:r>
              <a:rPr lang="en-CH" dirty="0"/>
              <a:t>Recommendations: </a:t>
            </a:r>
          </a:p>
          <a:p>
            <a:pPr lvl="1"/>
            <a:r>
              <a:rPr lang="en-CH" dirty="0"/>
              <a:t>NEVER overwite a data file. Treat data files as immutable</a:t>
            </a:r>
          </a:p>
          <a:p>
            <a:pPr lvl="1"/>
            <a:r>
              <a:rPr lang="en-CH" dirty="0"/>
              <a:t>Use versioning for changes in the data file, and load the latest version for new analyses, old versions to reproduce previous results</a:t>
            </a:r>
          </a:p>
          <a:p>
            <a:pPr lvl="1"/>
            <a:r>
              <a:rPr lang="en-CH" dirty="0"/>
              <a:t>(pond is a library I’m working on to automatize this process)</a:t>
            </a:r>
          </a:p>
          <a:p>
            <a:r>
              <a:rPr lang="en-CH" dirty="0"/>
              <a:t>Like in computer code:</a:t>
            </a:r>
          </a:p>
          <a:p>
            <a:pPr lvl="1"/>
            <a:r>
              <a:rPr lang="en-CH" dirty="0"/>
              <a:t>Adding new columns / rows is generally ok</a:t>
            </a:r>
          </a:p>
          <a:p>
            <a:pPr lvl="1"/>
            <a:r>
              <a:rPr lang="en-CH" dirty="0"/>
              <a:t>Deleting/changing a column is not! Code will break! Add a new column instead</a:t>
            </a:r>
          </a:p>
        </p:txBody>
      </p:sp>
      <p:sp>
        <p:nvSpPr>
          <p:cNvPr id="4" name="Date Placeholder 3">
            <a:extLst>
              <a:ext uri="{FF2B5EF4-FFF2-40B4-BE49-F238E27FC236}">
                <a16:creationId xmlns:a16="http://schemas.microsoft.com/office/drawing/2014/main" id="{1274C6F6-0F9E-8F0E-9FE2-577E61CA17EC}"/>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9FF01167-4F21-F371-3DAC-4B50EDB44160}"/>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5F363FE1-3257-70C3-3A39-AD8B5044CC23}"/>
              </a:ext>
            </a:extLst>
          </p:cNvPr>
          <p:cNvSpPr>
            <a:spLocks noGrp="1"/>
          </p:cNvSpPr>
          <p:nvPr>
            <p:ph type="sldNum" sz="quarter" idx="12"/>
          </p:nvPr>
        </p:nvSpPr>
        <p:spPr/>
        <p:txBody>
          <a:bodyPr/>
          <a:lstStyle/>
          <a:p>
            <a:fld id="{EF79ADEA-B933-47CC-A4E9-04E6298B917C}" type="slidenum">
              <a:rPr lang="en-US" smtClean="0"/>
              <a:pPr/>
              <a:t>114</a:t>
            </a:fld>
            <a:endParaRPr lang="en-US"/>
          </a:p>
        </p:txBody>
      </p:sp>
    </p:spTree>
    <p:extLst>
      <p:ext uri="{BB962C8B-B14F-4D97-AF65-F5344CB8AC3E}">
        <p14:creationId xmlns:p14="http://schemas.microsoft.com/office/powerpoint/2010/main" val="12761044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4F7877-5F5B-84D0-CEB7-C01C57A494FB}"/>
              </a:ext>
            </a:extLst>
          </p:cNvPr>
          <p:cNvSpPr>
            <a:spLocks noGrp="1"/>
          </p:cNvSpPr>
          <p:nvPr>
            <p:ph type="title"/>
          </p:nvPr>
        </p:nvSpPr>
        <p:spPr/>
        <p:txBody>
          <a:bodyPr/>
          <a:lstStyle/>
          <a:p>
            <a:r>
              <a:rPr lang="en-CH" dirty="0"/>
              <a:t>How performance scales: big-O</a:t>
            </a:r>
          </a:p>
        </p:txBody>
      </p:sp>
      <p:sp>
        <p:nvSpPr>
          <p:cNvPr id="4" name="Date Placeholder 3">
            <a:extLst>
              <a:ext uri="{FF2B5EF4-FFF2-40B4-BE49-F238E27FC236}">
                <a16:creationId xmlns:a16="http://schemas.microsoft.com/office/drawing/2014/main" id="{7E704AA7-E172-E202-BF28-C2A93195BF34}"/>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D55C74D7-9954-B6EE-29AD-33296B345ECB}"/>
              </a:ext>
            </a:extLst>
          </p:cNvPr>
          <p:cNvSpPr>
            <a:spLocks noGrp="1"/>
          </p:cNvSpPr>
          <p:nvPr>
            <p:ph type="ftr" sz="quarter" idx="11"/>
          </p:nvPr>
        </p:nvSpPr>
        <p:spPr/>
        <p:txBody>
          <a:bodyPr/>
          <a:lstStyle/>
          <a:p>
            <a:r>
              <a:rPr lang="en-US" dirty="0"/>
              <a:t>Data, v1.0</a:t>
            </a:r>
          </a:p>
        </p:txBody>
      </p:sp>
      <p:sp>
        <p:nvSpPr>
          <p:cNvPr id="6" name="Slide Number Placeholder 5">
            <a:extLst>
              <a:ext uri="{FF2B5EF4-FFF2-40B4-BE49-F238E27FC236}">
                <a16:creationId xmlns:a16="http://schemas.microsoft.com/office/drawing/2014/main" id="{AFEE3AA8-4168-EDB7-48CB-5C264024277E}"/>
              </a:ext>
            </a:extLst>
          </p:cNvPr>
          <p:cNvSpPr>
            <a:spLocks noGrp="1"/>
          </p:cNvSpPr>
          <p:nvPr>
            <p:ph type="sldNum" sz="quarter" idx="12"/>
          </p:nvPr>
        </p:nvSpPr>
        <p:spPr/>
        <p:txBody>
          <a:bodyPr/>
          <a:lstStyle/>
          <a:p>
            <a:fld id="{EF79ADEA-B933-47CC-A4E9-04E6298B917C}" type="slidenum">
              <a:rPr lang="en-US" smtClean="0"/>
              <a:pPr/>
              <a:t>12</a:t>
            </a:fld>
            <a:endParaRPr lang="en-US"/>
          </a:p>
        </p:txBody>
      </p:sp>
      <p:graphicFrame>
        <p:nvGraphicFramePr>
          <p:cNvPr id="8" name="Table 7">
            <a:extLst>
              <a:ext uri="{FF2B5EF4-FFF2-40B4-BE49-F238E27FC236}">
                <a16:creationId xmlns:a16="http://schemas.microsoft.com/office/drawing/2014/main" id="{9F4D7767-8D38-9EC2-E9DE-CB44B2A754DB}"/>
              </a:ext>
            </a:extLst>
          </p:cNvPr>
          <p:cNvGraphicFramePr>
            <a:graphicFrameLocks noGrp="1"/>
          </p:cNvGraphicFramePr>
          <p:nvPr>
            <p:extLst>
              <p:ext uri="{D42A27DB-BD31-4B8C-83A1-F6EECF244321}">
                <p14:modId xmlns:p14="http://schemas.microsoft.com/office/powerpoint/2010/main" val="1191527091"/>
              </p:ext>
            </p:extLst>
          </p:nvPr>
        </p:nvGraphicFramePr>
        <p:xfrm>
          <a:off x="751384" y="1258760"/>
          <a:ext cx="5632648" cy="2494280"/>
        </p:xfrm>
        <a:graphic>
          <a:graphicData uri="http://schemas.openxmlformats.org/drawingml/2006/table">
            <a:tbl>
              <a:tblPr firstRow="1" bandRow="1">
                <a:tableStyleId>{5C22544A-7EE6-4342-B048-85BDC9FD1C3A}</a:tableStyleId>
              </a:tblPr>
              <a:tblGrid>
                <a:gridCol w="1401770">
                  <a:extLst>
                    <a:ext uri="{9D8B030D-6E8A-4147-A177-3AD203B41FA5}">
                      <a16:colId xmlns:a16="http://schemas.microsoft.com/office/drawing/2014/main" val="2060215517"/>
                    </a:ext>
                  </a:extLst>
                </a:gridCol>
                <a:gridCol w="1638590">
                  <a:extLst>
                    <a:ext uri="{9D8B030D-6E8A-4147-A177-3AD203B41FA5}">
                      <a16:colId xmlns:a16="http://schemas.microsoft.com/office/drawing/2014/main" val="3200531112"/>
                    </a:ext>
                  </a:extLst>
                </a:gridCol>
                <a:gridCol w="2592288">
                  <a:extLst>
                    <a:ext uri="{9D8B030D-6E8A-4147-A177-3AD203B41FA5}">
                      <a16:colId xmlns:a16="http://schemas.microsoft.com/office/drawing/2014/main" val="1401730132"/>
                    </a:ext>
                  </a:extLst>
                </a:gridCol>
              </a:tblGrid>
              <a:tr h="419521">
                <a:tc>
                  <a:txBody>
                    <a:bodyPr/>
                    <a:lstStyle/>
                    <a:p>
                      <a:r>
                        <a:rPr lang="en-US" dirty="0">
                          <a:solidFill>
                            <a:schemeClr val="bg2">
                              <a:lumMod val="25000"/>
                            </a:schemeClr>
                          </a:solidFill>
                        </a:rPr>
                        <a:t>B</a:t>
                      </a:r>
                      <a:r>
                        <a:rPr lang="en-CH" dirty="0">
                          <a:solidFill>
                            <a:schemeClr val="bg2">
                              <a:lumMod val="25000"/>
                            </a:schemeClr>
                          </a:solidFill>
                        </a:rPr>
                        <a:t>ig-O class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r>
                        <a:rPr lang="en-US" dirty="0">
                          <a:solidFill>
                            <a:schemeClr val="bg2">
                              <a:lumMod val="25000"/>
                            </a:schemeClr>
                          </a:solidFill>
                        </a:rPr>
                        <a:t>What we call it</a:t>
                      </a:r>
                      <a:endParaRPr lang="en-CH" dirty="0">
                        <a:solidFill>
                          <a:schemeClr val="bg2">
                            <a:lumMod val="25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r>
                        <a:rPr lang="en-US" dirty="0">
                          <a:solidFill>
                            <a:schemeClr val="bg2">
                              <a:lumMod val="25000"/>
                            </a:schemeClr>
                          </a:solidFill>
                        </a:rPr>
                        <a:t>T</a:t>
                      </a:r>
                      <a:r>
                        <a:rPr lang="en-CH" dirty="0">
                          <a:solidFill>
                            <a:schemeClr val="bg2">
                              <a:lumMod val="25000"/>
                            </a:schemeClr>
                          </a:solidFill>
                        </a:rPr>
                        <a:t>ime increase</a:t>
                      </a:r>
                      <a:r>
                        <a:rPr lang="en-US" dirty="0">
                          <a:solidFill>
                            <a:schemeClr val="bg2">
                              <a:lumMod val="25000"/>
                            </a:schemeClr>
                          </a:solidFill>
                        </a:rPr>
                        <a:t>,</a:t>
                      </a:r>
                      <a:r>
                        <a:rPr lang="en-CH" dirty="0">
                          <a:solidFill>
                            <a:schemeClr val="bg2">
                              <a:lumMod val="25000"/>
                            </a:schemeClr>
                          </a:solidFill>
                        </a:rPr>
                        <a:t> </a:t>
                      </a:r>
                      <a:r>
                        <a:rPr lang="en-US" dirty="0">
                          <a:solidFill>
                            <a:schemeClr val="bg2">
                              <a:lumMod val="25000"/>
                            </a:schemeClr>
                          </a:solidFill>
                        </a:rPr>
                        <a:t>when</a:t>
                      </a:r>
                      <a:r>
                        <a:rPr lang="en-CH" dirty="0">
                          <a:solidFill>
                            <a:schemeClr val="bg2">
                              <a:lumMod val="25000"/>
                            </a:schemeClr>
                          </a:solidFill>
                        </a:rPr>
                        <a:t> data increases 10x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16493350"/>
                  </a:ext>
                </a:extLst>
              </a:tr>
              <a:tr h="370840">
                <a:tc>
                  <a:txBody>
                    <a:bodyPr/>
                    <a:lstStyle/>
                    <a:p>
                      <a:r>
                        <a:rPr lang="en-CH" b="1" dirty="0">
                          <a:solidFill>
                            <a:srgbClr val="1F45FF"/>
                          </a:solidFill>
                        </a:rPr>
                        <a:t>O(1)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constant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1x 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90070366"/>
                  </a:ext>
                </a:extLst>
              </a:tr>
              <a:tr h="370840">
                <a:tc>
                  <a:txBody>
                    <a:bodyPr/>
                    <a:lstStyle/>
                    <a:p>
                      <a:r>
                        <a:rPr lang="en-CH" b="1" dirty="0">
                          <a:solidFill>
                            <a:srgbClr val="56D72C"/>
                          </a:solidFill>
                        </a:rPr>
                        <a:t>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linear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10x 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97992344"/>
                  </a:ext>
                </a:extLst>
              </a:tr>
              <a:tr h="370840">
                <a:tc>
                  <a:txBody>
                    <a:bodyPr/>
                    <a:lstStyle/>
                    <a:p>
                      <a:r>
                        <a:rPr lang="en-CH" b="1" dirty="0">
                          <a:solidFill>
                            <a:srgbClr val="FF8B00"/>
                          </a:solidFill>
                        </a:rPr>
                        <a:t>O(n</a:t>
                      </a:r>
                      <a:r>
                        <a:rPr lang="en-CH" b="1" baseline="30000" dirty="0">
                          <a:solidFill>
                            <a:srgbClr val="FF8B00"/>
                          </a:solidFill>
                        </a:rPr>
                        <a:t>2</a:t>
                      </a:r>
                      <a:r>
                        <a:rPr lang="en-CH" b="1" dirty="0">
                          <a:solidFill>
                            <a:srgbClr val="FF8B00"/>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quadratic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100x 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67025948"/>
                  </a:ext>
                </a:extLst>
              </a:tr>
              <a:tr h="370840">
                <a:tc>
                  <a:txBody>
                    <a:bodyPr/>
                    <a:lstStyle/>
                    <a:p>
                      <a:r>
                        <a:rPr lang="en-CH" b="1" dirty="0">
                          <a:solidFill>
                            <a:srgbClr val="FF8CD8"/>
                          </a:solidFill>
                        </a:rPr>
                        <a:t>O(n * log 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linearithmic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~10-20x 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22769138"/>
                  </a:ext>
                </a:extLst>
              </a:tr>
              <a:tr h="370840">
                <a:tc>
                  <a:txBody>
                    <a:bodyPr/>
                    <a:lstStyle/>
                    <a:p>
                      <a:r>
                        <a:rPr lang="en-CH" b="1" dirty="0">
                          <a:solidFill>
                            <a:srgbClr val="0092FF"/>
                          </a:solidFill>
                        </a:rPr>
                        <a:t>O(log 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logarithmic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~1-2x 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21720873"/>
                  </a:ext>
                </a:extLst>
              </a:tr>
            </a:tbl>
          </a:graphicData>
        </a:graphic>
      </p:graphicFrame>
      <p:grpSp>
        <p:nvGrpSpPr>
          <p:cNvPr id="17" name="Group 16">
            <a:extLst>
              <a:ext uri="{FF2B5EF4-FFF2-40B4-BE49-F238E27FC236}">
                <a16:creationId xmlns:a16="http://schemas.microsoft.com/office/drawing/2014/main" id="{D393E11A-0940-7F3E-8EF2-42DBDBE2BA36}"/>
              </a:ext>
            </a:extLst>
          </p:cNvPr>
          <p:cNvGrpSpPr/>
          <p:nvPr/>
        </p:nvGrpSpPr>
        <p:grpSpPr>
          <a:xfrm>
            <a:off x="7032103" y="1216973"/>
            <a:ext cx="4968553" cy="4423960"/>
            <a:chOff x="7032103" y="1216973"/>
            <a:chExt cx="4968553" cy="4423960"/>
          </a:xfrm>
        </p:grpSpPr>
        <p:pic>
          <p:nvPicPr>
            <p:cNvPr id="11" name="Picture 4" descr="Big O notation- What is it good for? – The Craft of Coding">
              <a:extLst>
                <a:ext uri="{FF2B5EF4-FFF2-40B4-BE49-F238E27FC236}">
                  <a16:creationId xmlns:a16="http://schemas.microsoft.com/office/drawing/2014/main" id="{88B64CF8-480D-6156-D60C-0F8D5DCC0C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76120" y="1216973"/>
              <a:ext cx="4464496" cy="425283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9B3CB49A-07A0-C3B9-4A2C-A7BA1017B6E3}"/>
                </a:ext>
              </a:extLst>
            </p:cNvPr>
            <p:cNvSpPr txBox="1"/>
            <p:nvPr/>
          </p:nvSpPr>
          <p:spPr>
            <a:xfrm rot="16200000">
              <a:off x="6095392" y="3112559"/>
              <a:ext cx="2335088" cy="461665"/>
            </a:xfrm>
            <a:prstGeom prst="rect">
              <a:avLst/>
            </a:prstGeom>
            <a:solidFill>
              <a:schemeClr val="bg1"/>
            </a:solidFill>
          </p:spPr>
          <p:txBody>
            <a:bodyPr wrap="square" rtlCol="0">
              <a:spAutoFit/>
            </a:bodyPr>
            <a:lstStyle/>
            <a:p>
              <a:pPr algn="ctr"/>
              <a:r>
                <a:rPr lang="en-CH" sz="2400" dirty="0"/>
                <a:t>Time</a:t>
              </a:r>
            </a:p>
          </p:txBody>
        </p:sp>
        <p:sp>
          <p:nvSpPr>
            <p:cNvPr id="7" name="TextBox 6">
              <a:extLst>
                <a:ext uri="{FF2B5EF4-FFF2-40B4-BE49-F238E27FC236}">
                  <a16:creationId xmlns:a16="http://schemas.microsoft.com/office/drawing/2014/main" id="{4FD25CA8-C5A0-9846-314B-26B0FE7E72DC}"/>
                </a:ext>
              </a:extLst>
            </p:cNvPr>
            <p:cNvSpPr txBox="1"/>
            <p:nvPr/>
          </p:nvSpPr>
          <p:spPr>
            <a:xfrm>
              <a:off x="8240824" y="5179268"/>
              <a:ext cx="2335088" cy="461665"/>
            </a:xfrm>
            <a:prstGeom prst="rect">
              <a:avLst/>
            </a:prstGeom>
            <a:solidFill>
              <a:schemeClr val="bg1"/>
            </a:solidFill>
          </p:spPr>
          <p:txBody>
            <a:bodyPr wrap="square" rtlCol="0">
              <a:spAutoFit/>
            </a:bodyPr>
            <a:lstStyle/>
            <a:p>
              <a:pPr algn="ctr"/>
              <a:r>
                <a:rPr lang="en-CH" sz="2400" dirty="0"/>
                <a:t>Input size, n</a:t>
              </a:r>
            </a:p>
          </p:txBody>
        </p:sp>
        <p:sp>
          <p:nvSpPr>
            <p:cNvPr id="9" name="TextBox 8">
              <a:extLst>
                <a:ext uri="{FF2B5EF4-FFF2-40B4-BE49-F238E27FC236}">
                  <a16:creationId xmlns:a16="http://schemas.microsoft.com/office/drawing/2014/main" id="{2426D3F2-FE80-E41C-D58F-6AB0CA6BD5CF}"/>
                </a:ext>
              </a:extLst>
            </p:cNvPr>
            <p:cNvSpPr txBox="1"/>
            <p:nvPr/>
          </p:nvSpPr>
          <p:spPr>
            <a:xfrm>
              <a:off x="10920536" y="2917700"/>
              <a:ext cx="799120" cy="400110"/>
            </a:xfrm>
            <a:prstGeom prst="rect">
              <a:avLst/>
            </a:prstGeom>
            <a:solidFill>
              <a:schemeClr val="bg1"/>
            </a:solidFill>
          </p:spPr>
          <p:txBody>
            <a:bodyPr wrap="square" rtlCol="0">
              <a:spAutoFit/>
            </a:bodyPr>
            <a:lstStyle/>
            <a:p>
              <a:r>
                <a:rPr lang="en-CH" sz="2000" dirty="0">
                  <a:solidFill>
                    <a:srgbClr val="56D72C"/>
                  </a:solidFill>
                </a:rPr>
                <a:t>O(n)</a:t>
              </a:r>
            </a:p>
          </p:txBody>
        </p:sp>
        <p:sp>
          <p:nvSpPr>
            <p:cNvPr id="10" name="TextBox 9">
              <a:extLst>
                <a:ext uri="{FF2B5EF4-FFF2-40B4-BE49-F238E27FC236}">
                  <a16:creationId xmlns:a16="http://schemas.microsoft.com/office/drawing/2014/main" id="{6E13CADC-8927-73E6-4D6C-9FB7B0F77DE8}"/>
                </a:ext>
              </a:extLst>
            </p:cNvPr>
            <p:cNvSpPr txBox="1"/>
            <p:nvPr/>
          </p:nvSpPr>
          <p:spPr>
            <a:xfrm>
              <a:off x="10920536" y="3993700"/>
              <a:ext cx="1080120" cy="400110"/>
            </a:xfrm>
            <a:prstGeom prst="rect">
              <a:avLst/>
            </a:prstGeom>
            <a:solidFill>
              <a:schemeClr val="bg1"/>
            </a:solidFill>
          </p:spPr>
          <p:txBody>
            <a:bodyPr wrap="square" rtlCol="0">
              <a:spAutoFit/>
            </a:bodyPr>
            <a:lstStyle/>
            <a:p>
              <a:r>
                <a:rPr lang="en-CH" sz="2000" dirty="0">
                  <a:solidFill>
                    <a:srgbClr val="0295FF"/>
                  </a:solidFill>
                </a:rPr>
                <a:t>O(log n)</a:t>
              </a:r>
            </a:p>
          </p:txBody>
        </p:sp>
        <p:sp>
          <p:nvSpPr>
            <p:cNvPr id="12" name="TextBox 11">
              <a:extLst>
                <a:ext uri="{FF2B5EF4-FFF2-40B4-BE49-F238E27FC236}">
                  <a16:creationId xmlns:a16="http://schemas.microsoft.com/office/drawing/2014/main" id="{567A70DA-9496-138C-D0A3-9DEAEA3CB351}"/>
                </a:ext>
              </a:extLst>
            </p:cNvPr>
            <p:cNvSpPr txBox="1"/>
            <p:nvPr/>
          </p:nvSpPr>
          <p:spPr>
            <a:xfrm>
              <a:off x="10920536" y="4491468"/>
              <a:ext cx="1080120" cy="400110"/>
            </a:xfrm>
            <a:prstGeom prst="rect">
              <a:avLst/>
            </a:prstGeom>
            <a:solidFill>
              <a:schemeClr val="bg1"/>
            </a:solidFill>
          </p:spPr>
          <p:txBody>
            <a:bodyPr wrap="square" rtlCol="0">
              <a:spAutoFit/>
            </a:bodyPr>
            <a:lstStyle/>
            <a:p>
              <a:r>
                <a:rPr lang="en-CH" sz="2000" dirty="0">
                  <a:solidFill>
                    <a:srgbClr val="0020FF"/>
                  </a:solidFill>
                </a:rPr>
                <a:t>O(1)</a:t>
              </a:r>
            </a:p>
          </p:txBody>
        </p:sp>
        <p:sp>
          <p:nvSpPr>
            <p:cNvPr id="13" name="TextBox 12">
              <a:extLst>
                <a:ext uri="{FF2B5EF4-FFF2-40B4-BE49-F238E27FC236}">
                  <a16:creationId xmlns:a16="http://schemas.microsoft.com/office/drawing/2014/main" id="{00748C42-37AD-707B-F64F-928FD7CA0E45}"/>
                </a:ext>
              </a:extLst>
            </p:cNvPr>
            <p:cNvSpPr txBox="1"/>
            <p:nvPr/>
          </p:nvSpPr>
          <p:spPr>
            <a:xfrm>
              <a:off x="10380476" y="1425112"/>
              <a:ext cx="1260140" cy="400110"/>
            </a:xfrm>
            <a:prstGeom prst="rect">
              <a:avLst/>
            </a:prstGeom>
            <a:solidFill>
              <a:schemeClr val="bg1"/>
            </a:solidFill>
          </p:spPr>
          <p:txBody>
            <a:bodyPr wrap="square" rtlCol="0">
              <a:spAutoFit/>
            </a:bodyPr>
            <a:lstStyle/>
            <a:p>
              <a:r>
                <a:rPr lang="en-CH" sz="2000" dirty="0">
                  <a:solidFill>
                    <a:srgbClr val="FF8CD8"/>
                  </a:solidFill>
                </a:rPr>
                <a:t>O(n log n)</a:t>
              </a:r>
            </a:p>
          </p:txBody>
        </p:sp>
        <p:sp>
          <p:nvSpPr>
            <p:cNvPr id="15" name="TextBox 14">
              <a:extLst>
                <a:ext uri="{FF2B5EF4-FFF2-40B4-BE49-F238E27FC236}">
                  <a16:creationId xmlns:a16="http://schemas.microsoft.com/office/drawing/2014/main" id="{F894B366-E44B-9EA6-ECA3-B761A26C4317}"/>
                </a:ext>
              </a:extLst>
            </p:cNvPr>
            <p:cNvSpPr txBox="1"/>
            <p:nvPr/>
          </p:nvSpPr>
          <p:spPr>
            <a:xfrm>
              <a:off x="9412267" y="1357742"/>
              <a:ext cx="788189" cy="400110"/>
            </a:xfrm>
            <a:prstGeom prst="rect">
              <a:avLst/>
            </a:prstGeom>
            <a:solidFill>
              <a:schemeClr val="bg1"/>
            </a:solidFill>
          </p:spPr>
          <p:txBody>
            <a:bodyPr wrap="square" rtlCol="0">
              <a:spAutoFit/>
            </a:bodyPr>
            <a:lstStyle/>
            <a:p>
              <a:r>
                <a:rPr lang="en-CH" sz="2000" dirty="0">
                  <a:solidFill>
                    <a:srgbClr val="FF8B00"/>
                  </a:solidFill>
                </a:rPr>
                <a:t>O(n</a:t>
              </a:r>
              <a:r>
                <a:rPr lang="en-CH" sz="2000" baseline="30000" dirty="0">
                  <a:solidFill>
                    <a:srgbClr val="FF8B00"/>
                  </a:solidFill>
                </a:rPr>
                <a:t>2</a:t>
              </a:r>
              <a:r>
                <a:rPr lang="en-CH" sz="2000" dirty="0">
                  <a:solidFill>
                    <a:srgbClr val="FF8B00"/>
                  </a:solidFill>
                </a:rPr>
                <a:t>)</a:t>
              </a:r>
            </a:p>
          </p:txBody>
        </p:sp>
        <p:sp>
          <p:nvSpPr>
            <p:cNvPr id="16" name="TextBox 15">
              <a:extLst>
                <a:ext uri="{FF2B5EF4-FFF2-40B4-BE49-F238E27FC236}">
                  <a16:creationId xmlns:a16="http://schemas.microsoft.com/office/drawing/2014/main" id="{DD61754C-FB6E-5DBD-79EF-0027219F702E}"/>
                </a:ext>
              </a:extLst>
            </p:cNvPr>
            <p:cNvSpPr txBox="1"/>
            <p:nvPr/>
          </p:nvSpPr>
          <p:spPr>
            <a:xfrm>
              <a:off x="8294757" y="1357742"/>
              <a:ext cx="788189" cy="400110"/>
            </a:xfrm>
            <a:prstGeom prst="rect">
              <a:avLst/>
            </a:prstGeom>
            <a:solidFill>
              <a:schemeClr val="bg1"/>
            </a:solidFill>
          </p:spPr>
          <p:txBody>
            <a:bodyPr wrap="square" rtlCol="0">
              <a:spAutoFit/>
            </a:bodyPr>
            <a:lstStyle/>
            <a:p>
              <a:r>
                <a:rPr lang="en-CH" sz="2000" dirty="0">
                  <a:solidFill>
                    <a:srgbClr val="FF0000"/>
                  </a:solidFill>
                </a:rPr>
                <a:t>O(2</a:t>
              </a:r>
              <a:r>
                <a:rPr lang="en-CH" sz="2000" baseline="30000" dirty="0">
                  <a:solidFill>
                    <a:srgbClr val="FF0000"/>
                  </a:solidFill>
                </a:rPr>
                <a:t>n</a:t>
              </a:r>
              <a:r>
                <a:rPr lang="en-CH" sz="2000" dirty="0">
                  <a:solidFill>
                    <a:srgbClr val="FF0000"/>
                  </a:solidFill>
                </a:rPr>
                <a:t>)</a:t>
              </a:r>
            </a:p>
          </p:txBody>
        </p:sp>
      </p:grpSp>
    </p:spTree>
    <p:extLst>
      <p:ext uri="{BB962C8B-B14F-4D97-AF65-F5344CB8AC3E}">
        <p14:creationId xmlns:p14="http://schemas.microsoft.com/office/powerpoint/2010/main" val="42125338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4F7877-5F5B-84D0-CEB7-C01C57A494FB}"/>
              </a:ext>
            </a:extLst>
          </p:cNvPr>
          <p:cNvSpPr>
            <a:spLocks noGrp="1"/>
          </p:cNvSpPr>
          <p:nvPr>
            <p:ph type="title"/>
          </p:nvPr>
        </p:nvSpPr>
        <p:spPr/>
        <p:txBody>
          <a:bodyPr/>
          <a:lstStyle/>
          <a:p>
            <a:r>
              <a:rPr lang="en-CH" dirty="0"/>
              <a:t>Hands-on: Operations on lists</a:t>
            </a:r>
          </a:p>
        </p:txBody>
      </p:sp>
      <p:sp>
        <p:nvSpPr>
          <p:cNvPr id="4" name="Date Placeholder 3">
            <a:extLst>
              <a:ext uri="{FF2B5EF4-FFF2-40B4-BE49-F238E27FC236}">
                <a16:creationId xmlns:a16="http://schemas.microsoft.com/office/drawing/2014/main" id="{7E704AA7-E172-E202-BF28-C2A93195BF34}"/>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D55C74D7-9954-B6EE-29AD-33296B345ECB}"/>
              </a:ext>
            </a:extLst>
          </p:cNvPr>
          <p:cNvSpPr>
            <a:spLocks noGrp="1"/>
          </p:cNvSpPr>
          <p:nvPr>
            <p:ph type="ftr" sz="quarter" idx="11"/>
          </p:nvPr>
        </p:nvSpPr>
        <p:spPr/>
        <p:txBody>
          <a:bodyPr/>
          <a:lstStyle/>
          <a:p>
            <a:r>
              <a:rPr lang="en-US" dirty="0"/>
              <a:t>Data, v1.0</a:t>
            </a:r>
          </a:p>
        </p:txBody>
      </p:sp>
      <p:sp>
        <p:nvSpPr>
          <p:cNvPr id="6" name="Slide Number Placeholder 5">
            <a:extLst>
              <a:ext uri="{FF2B5EF4-FFF2-40B4-BE49-F238E27FC236}">
                <a16:creationId xmlns:a16="http://schemas.microsoft.com/office/drawing/2014/main" id="{AFEE3AA8-4168-EDB7-48CB-5C264024277E}"/>
              </a:ext>
            </a:extLst>
          </p:cNvPr>
          <p:cNvSpPr>
            <a:spLocks noGrp="1"/>
          </p:cNvSpPr>
          <p:nvPr>
            <p:ph type="sldNum" sz="quarter" idx="12"/>
          </p:nvPr>
        </p:nvSpPr>
        <p:spPr/>
        <p:txBody>
          <a:bodyPr/>
          <a:lstStyle/>
          <a:p>
            <a:fld id="{EF79ADEA-B933-47CC-A4E9-04E6298B917C}" type="slidenum">
              <a:rPr lang="en-US" smtClean="0"/>
              <a:pPr/>
              <a:t>13</a:t>
            </a:fld>
            <a:endParaRPr lang="en-US"/>
          </a:p>
        </p:txBody>
      </p:sp>
      <p:graphicFrame>
        <p:nvGraphicFramePr>
          <p:cNvPr id="8" name="Table 7">
            <a:extLst>
              <a:ext uri="{FF2B5EF4-FFF2-40B4-BE49-F238E27FC236}">
                <a16:creationId xmlns:a16="http://schemas.microsoft.com/office/drawing/2014/main" id="{9F4D7767-8D38-9EC2-E9DE-CB44B2A754DB}"/>
              </a:ext>
            </a:extLst>
          </p:cNvPr>
          <p:cNvGraphicFramePr>
            <a:graphicFrameLocks noGrp="1"/>
          </p:cNvGraphicFramePr>
          <p:nvPr/>
        </p:nvGraphicFramePr>
        <p:xfrm>
          <a:off x="751384" y="1258760"/>
          <a:ext cx="5632648" cy="2494280"/>
        </p:xfrm>
        <a:graphic>
          <a:graphicData uri="http://schemas.openxmlformats.org/drawingml/2006/table">
            <a:tbl>
              <a:tblPr firstRow="1" bandRow="1">
                <a:tableStyleId>{5C22544A-7EE6-4342-B048-85BDC9FD1C3A}</a:tableStyleId>
              </a:tblPr>
              <a:tblGrid>
                <a:gridCol w="1401770">
                  <a:extLst>
                    <a:ext uri="{9D8B030D-6E8A-4147-A177-3AD203B41FA5}">
                      <a16:colId xmlns:a16="http://schemas.microsoft.com/office/drawing/2014/main" val="2060215517"/>
                    </a:ext>
                  </a:extLst>
                </a:gridCol>
                <a:gridCol w="1638590">
                  <a:extLst>
                    <a:ext uri="{9D8B030D-6E8A-4147-A177-3AD203B41FA5}">
                      <a16:colId xmlns:a16="http://schemas.microsoft.com/office/drawing/2014/main" val="3200531112"/>
                    </a:ext>
                  </a:extLst>
                </a:gridCol>
                <a:gridCol w="2592288">
                  <a:extLst>
                    <a:ext uri="{9D8B030D-6E8A-4147-A177-3AD203B41FA5}">
                      <a16:colId xmlns:a16="http://schemas.microsoft.com/office/drawing/2014/main" val="1401730132"/>
                    </a:ext>
                  </a:extLst>
                </a:gridCol>
              </a:tblGrid>
              <a:tr h="419521">
                <a:tc>
                  <a:txBody>
                    <a:bodyPr/>
                    <a:lstStyle/>
                    <a:p>
                      <a:r>
                        <a:rPr lang="en-US" dirty="0">
                          <a:solidFill>
                            <a:schemeClr val="bg2">
                              <a:lumMod val="25000"/>
                            </a:schemeClr>
                          </a:solidFill>
                        </a:rPr>
                        <a:t>B</a:t>
                      </a:r>
                      <a:r>
                        <a:rPr lang="en-CH" dirty="0">
                          <a:solidFill>
                            <a:schemeClr val="bg2">
                              <a:lumMod val="25000"/>
                            </a:schemeClr>
                          </a:solidFill>
                        </a:rPr>
                        <a:t>ig-O class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r>
                        <a:rPr lang="en-US" dirty="0">
                          <a:solidFill>
                            <a:schemeClr val="bg2">
                              <a:lumMod val="25000"/>
                            </a:schemeClr>
                          </a:solidFill>
                        </a:rPr>
                        <a:t>What we call it</a:t>
                      </a:r>
                      <a:endParaRPr lang="en-CH" dirty="0">
                        <a:solidFill>
                          <a:schemeClr val="bg2">
                            <a:lumMod val="25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r>
                        <a:rPr lang="en-US" dirty="0">
                          <a:solidFill>
                            <a:schemeClr val="bg2">
                              <a:lumMod val="25000"/>
                            </a:schemeClr>
                          </a:solidFill>
                        </a:rPr>
                        <a:t>T</a:t>
                      </a:r>
                      <a:r>
                        <a:rPr lang="en-CH" dirty="0">
                          <a:solidFill>
                            <a:schemeClr val="bg2">
                              <a:lumMod val="25000"/>
                            </a:schemeClr>
                          </a:solidFill>
                        </a:rPr>
                        <a:t>ime increase</a:t>
                      </a:r>
                      <a:r>
                        <a:rPr lang="en-US" dirty="0">
                          <a:solidFill>
                            <a:schemeClr val="bg2">
                              <a:lumMod val="25000"/>
                            </a:schemeClr>
                          </a:solidFill>
                        </a:rPr>
                        <a:t>,</a:t>
                      </a:r>
                      <a:r>
                        <a:rPr lang="en-CH" dirty="0">
                          <a:solidFill>
                            <a:schemeClr val="bg2">
                              <a:lumMod val="25000"/>
                            </a:schemeClr>
                          </a:solidFill>
                        </a:rPr>
                        <a:t> </a:t>
                      </a:r>
                      <a:r>
                        <a:rPr lang="en-US" dirty="0">
                          <a:solidFill>
                            <a:schemeClr val="bg2">
                              <a:lumMod val="25000"/>
                            </a:schemeClr>
                          </a:solidFill>
                        </a:rPr>
                        <a:t>when</a:t>
                      </a:r>
                      <a:r>
                        <a:rPr lang="en-CH" dirty="0">
                          <a:solidFill>
                            <a:schemeClr val="bg2">
                              <a:lumMod val="25000"/>
                            </a:schemeClr>
                          </a:solidFill>
                        </a:rPr>
                        <a:t> data increases 10x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16493350"/>
                  </a:ext>
                </a:extLst>
              </a:tr>
              <a:tr h="370840">
                <a:tc>
                  <a:txBody>
                    <a:bodyPr/>
                    <a:lstStyle/>
                    <a:p>
                      <a:r>
                        <a:rPr lang="en-CH" b="1" dirty="0">
                          <a:solidFill>
                            <a:srgbClr val="1F45FF"/>
                          </a:solidFill>
                        </a:rPr>
                        <a:t>O(1)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constant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1x 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90070366"/>
                  </a:ext>
                </a:extLst>
              </a:tr>
              <a:tr h="370840">
                <a:tc>
                  <a:txBody>
                    <a:bodyPr/>
                    <a:lstStyle/>
                    <a:p>
                      <a:r>
                        <a:rPr lang="en-CH" b="1" dirty="0">
                          <a:solidFill>
                            <a:srgbClr val="56D72C"/>
                          </a:solidFill>
                        </a:rPr>
                        <a:t>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linear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10x 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97992344"/>
                  </a:ext>
                </a:extLst>
              </a:tr>
              <a:tr h="370840">
                <a:tc>
                  <a:txBody>
                    <a:bodyPr/>
                    <a:lstStyle/>
                    <a:p>
                      <a:r>
                        <a:rPr lang="en-CH" b="1" dirty="0">
                          <a:solidFill>
                            <a:srgbClr val="FF8B00"/>
                          </a:solidFill>
                        </a:rPr>
                        <a:t>O</a:t>
                      </a:r>
                      <a:r>
                        <a:rPr lang="en-CH" b="1">
                          <a:solidFill>
                            <a:srgbClr val="FF8B00"/>
                          </a:solidFill>
                        </a:rPr>
                        <a:t>(n</a:t>
                      </a:r>
                      <a:r>
                        <a:rPr lang="en-CH" b="1" baseline="30000">
                          <a:solidFill>
                            <a:srgbClr val="FF8B00"/>
                          </a:solidFill>
                        </a:rPr>
                        <a:t>2</a:t>
                      </a:r>
                      <a:r>
                        <a:rPr lang="en-CH" b="1" dirty="0">
                          <a:solidFill>
                            <a:srgbClr val="FF8B00"/>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quadratic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100x 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67025948"/>
                  </a:ext>
                </a:extLst>
              </a:tr>
              <a:tr h="370840">
                <a:tc>
                  <a:txBody>
                    <a:bodyPr/>
                    <a:lstStyle/>
                    <a:p>
                      <a:r>
                        <a:rPr lang="en-CH" b="1" dirty="0">
                          <a:solidFill>
                            <a:srgbClr val="FF8CD8"/>
                          </a:solidFill>
                        </a:rPr>
                        <a:t>O(n * log 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linearithmic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~10-20x 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22769138"/>
                  </a:ext>
                </a:extLst>
              </a:tr>
              <a:tr h="370840">
                <a:tc>
                  <a:txBody>
                    <a:bodyPr/>
                    <a:lstStyle/>
                    <a:p>
                      <a:r>
                        <a:rPr lang="en-CH" b="1" dirty="0">
                          <a:solidFill>
                            <a:srgbClr val="0092FF"/>
                          </a:solidFill>
                        </a:rPr>
                        <a:t>O(log 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logarithmic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~1-2x 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21720873"/>
                  </a:ext>
                </a:extLst>
              </a:tr>
            </a:tbl>
          </a:graphicData>
        </a:graphic>
      </p:graphicFrame>
      <p:grpSp>
        <p:nvGrpSpPr>
          <p:cNvPr id="17" name="Group 16">
            <a:extLst>
              <a:ext uri="{FF2B5EF4-FFF2-40B4-BE49-F238E27FC236}">
                <a16:creationId xmlns:a16="http://schemas.microsoft.com/office/drawing/2014/main" id="{D393E11A-0940-7F3E-8EF2-42DBDBE2BA36}"/>
              </a:ext>
            </a:extLst>
          </p:cNvPr>
          <p:cNvGrpSpPr/>
          <p:nvPr/>
        </p:nvGrpSpPr>
        <p:grpSpPr>
          <a:xfrm>
            <a:off x="7032103" y="1216973"/>
            <a:ext cx="4968553" cy="4423960"/>
            <a:chOff x="7032103" y="1216973"/>
            <a:chExt cx="4968553" cy="4423960"/>
          </a:xfrm>
        </p:grpSpPr>
        <p:pic>
          <p:nvPicPr>
            <p:cNvPr id="11" name="Picture 4" descr="Big O notation- What is it good for? – The Craft of Coding">
              <a:extLst>
                <a:ext uri="{FF2B5EF4-FFF2-40B4-BE49-F238E27FC236}">
                  <a16:creationId xmlns:a16="http://schemas.microsoft.com/office/drawing/2014/main" id="{88B64CF8-480D-6156-D60C-0F8D5DCC0C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76120" y="1216973"/>
              <a:ext cx="4464496" cy="425283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9B3CB49A-07A0-C3B9-4A2C-A7BA1017B6E3}"/>
                </a:ext>
              </a:extLst>
            </p:cNvPr>
            <p:cNvSpPr txBox="1"/>
            <p:nvPr/>
          </p:nvSpPr>
          <p:spPr>
            <a:xfrm rot="16200000">
              <a:off x="6095392" y="3112559"/>
              <a:ext cx="2335088" cy="461665"/>
            </a:xfrm>
            <a:prstGeom prst="rect">
              <a:avLst/>
            </a:prstGeom>
            <a:solidFill>
              <a:schemeClr val="bg1"/>
            </a:solidFill>
          </p:spPr>
          <p:txBody>
            <a:bodyPr wrap="square" rtlCol="0">
              <a:spAutoFit/>
            </a:bodyPr>
            <a:lstStyle/>
            <a:p>
              <a:pPr algn="ctr"/>
              <a:r>
                <a:rPr lang="en-CH" sz="2400" dirty="0"/>
                <a:t>Time</a:t>
              </a:r>
            </a:p>
          </p:txBody>
        </p:sp>
        <p:sp>
          <p:nvSpPr>
            <p:cNvPr id="7" name="TextBox 6">
              <a:extLst>
                <a:ext uri="{FF2B5EF4-FFF2-40B4-BE49-F238E27FC236}">
                  <a16:creationId xmlns:a16="http://schemas.microsoft.com/office/drawing/2014/main" id="{4FD25CA8-C5A0-9846-314B-26B0FE7E72DC}"/>
                </a:ext>
              </a:extLst>
            </p:cNvPr>
            <p:cNvSpPr txBox="1"/>
            <p:nvPr/>
          </p:nvSpPr>
          <p:spPr>
            <a:xfrm>
              <a:off x="8240824" y="5179268"/>
              <a:ext cx="2335088" cy="461665"/>
            </a:xfrm>
            <a:prstGeom prst="rect">
              <a:avLst/>
            </a:prstGeom>
            <a:solidFill>
              <a:schemeClr val="bg1"/>
            </a:solidFill>
          </p:spPr>
          <p:txBody>
            <a:bodyPr wrap="square" rtlCol="0">
              <a:spAutoFit/>
            </a:bodyPr>
            <a:lstStyle/>
            <a:p>
              <a:pPr algn="ctr"/>
              <a:r>
                <a:rPr lang="en-CH" sz="2400" dirty="0"/>
                <a:t>Input size, n</a:t>
              </a:r>
            </a:p>
          </p:txBody>
        </p:sp>
        <p:sp>
          <p:nvSpPr>
            <p:cNvPr id="9" name="TextBox 8">
              <a:extLst>
                <a:ext uri="{FF2B5EF4-FFF2-40B4-BE49-F238E27FC236}">
                  <a16:creationId xmlns:a16="http://schemas.microsoft.com/office/drawing/2014/main" id="{2426D3F2-FE80-E41C-D58F-6AB0CA6BD5CF}"/>
                </a:ext>
              </a:extLst>
            </p:cNvPr>
            <p:cNvSpPr txBox="1"/>
            <p:nvPr/>
          </p:nvSpPr>
          <p:spPr>
            <a:xfrm>
              <a:off x="10920536" y="2917700"/>
              <a:ext cx="799120" cy="400110"/>
            </a:xfrm>
            <a:prstGeom prst="rect">
              <a:avLst/>
            </a:prstGeom>
            <a:solidFill>
              <a:schemeClr val="bg1"/>
            </a:solidFill>
          </p:spPr>
          <p:txBody>
            <a:bodyPr wrap="square" rtlCol="0">
              <a:spAutoFit/>
            </a:bodyPr>
            <a:lstStyle/>
            <a:p>
              <a:r>
                <a:rPr lang="en-CH" sz="2000" dirty="0">
                  <a:solidFill>
                    <a:srgbClr val="56D72C"/>
                  </a:solidFill>
                </a:rPr>
                <a:t>O(n)</a:t>
              </a:r>
            </a:p>
          </p:txBody>
        </p:sp>
        <p:sp>
          <p:nvSpPr>
            <p:cNvPr id="10" name="TextBox 9">
              <a:extLst>
                <a:ext uri="{FF2B5EF4-FFF2-40B4-BE49-F238E27FC236}">
                  <a16:creationId xmlns:a16="http://schemas.microsoft.com/office/drawing/2014/main" id="{6E13CADC-8927-73E6-4D6C-9FB7B0F77DE8}"/>
                </a:ext>
              </a:extLst>
            </p:cNvPr>
            <p:cNvSpPr txBox="1"/>
            <p:nvPr/>
          </p:nvSpPr>
          <p:spPr>
            <a:xfrm>
              <a:off x="10920536" y="3993700"/>
              <a:ext cx="1080120" cy="400110"/>
            </a:xfrm>
            <a:prstGeom prst="rect">
              <a:avLst/>
            </a:prstGeom>
            <a:solidFill>
              <a:schemeClr val="bg1"/>
            </a:solidFill>
          </p:spPr>
          <p:txBody>
            <a:bodyPr wrap="square" rtlCol="0">
              <a:spAutoFit/>
            </a:bodyPr>
            <a:lstStyle/>
            <a:p>
              <a:r>
                <a:rPr lang="en-CH" sz="2000" dirty="0">
                  <a:solidFill>
                    <a:srgbClr val="0295FF"/>
                  </a:solidFill>
                </a:rPr>
                <a:t>O(log n)</a:t>
              </a:r>
            </a:p>
          </p:txBody>
        </p:sp>
        <p:sp>
          <p:nvSpPr>
            <p:cNvPr id="12" name="TextBox 11">
              <a:extLst>
                <a:ext uri="{FF2B5EF4-FFF2-40B4-BE49-F238E27FC236}">
                  <a16:creationId xmlns:a16="http://schemas.microsoft.com/office/drawing/2014/main" id="{567A70DA-9496-138C-D0A3-9DEAEA3CB351}"/>
                </a:ext>
              </a:extLst>
            </p:cNvPr>
            <p:cNvSpPr txBox="1"/>
            <p:nvPr/>
          </p:nvSpPr>
          <p:spPr>
            <a:xfrm>
              <a:off x="10920536" y="4491468"/>
              <a:ext cx="1080120" cy="400110"/>
            </a:xfrm>
            <a:prstGeom prst="rect">
              <a:avLst/>
            </a:prstGeom>
            <a:solidFill>
              <a:schemeClr val="bg1"/>
            </a:solidFill>
          </p:spPr>
          <p:txBody>
            <a:bodyPr wrap="square" rtlCol="0">
              <a:spAutoFit/>
            </a:bodyPr>
            <a:lstStyle/>
            <a:p>
              <a:r>
                <a:rPr lang="en-CH" sz="2000" dirty="0">
                  <a:solidFill>
                    <a:srgbClr val="0020FF"/>
                  </a:solidFill>
                </a:rPr>
                <a:t>O(1)</a:t>
              </a:r>
            </a:p>
          </p:txBody>
        </p:sp>
        <p:sp>
          <p:nvSpPr>
            <p:cNvPr id="13" name="TextBox 12">
              <a:extLst>
                <a:ext uri="{FF2B5EF4-FFF2-40B4-BE49-F238E27FC236}">
                  <a16:creationId xmlns:a16="http://schemas.microsoft.com/office/drawing/2014/main" id="{00748C42-37AD-707B-F64F-928FD7CA0E45}"/>
                </a:ext>
              </a:extLst>
            </p:cNvPr>
            <p:cNvSpPr txBox="1"/>
            <p:nvPr/>
          </p:nvSpPr>
          <p:spPr>
            <a:xfrm>
              <a:off x="10380476" y="1425112"/>
              <a:ext cx="1260140" cy="400110"/>
            </a:xfrm>
            <a:prstGeom prst="rect">
              <a:avLst/>
            </a:prstGeom>
            <a:solidFill>
              <a:schemeClr val="bg1"/>
            </a:solidFill>
          </p:spPr>
          <p:txBody>
            <a:bodyPr wrap="square" rtlCol="0">
              <a:spAutoFit/>
            </a:bodyPr>
            <a:lstStyle/>
            <a:p>
              <a:r>
                <a:rPr lang="en-CH" sz="2000" dirty="0">
                  <a:solidFill>
                    <a:srgbClr val="FF8CD8"/>
                  </a:solidFill>
                </a:rPr>
                <a:t>O(n log n)</a:t>
              </a:r>
            </a:p>
          </p:txBody>
        </p:sp>
        <p:sp>
          <p:nvSpPr>
            <p:cNvPr id="15" name="TextBox 14">
              <a:extLst>
                <a:ext uri="{FF2B5EF4-FFF2-40B4-BE49-F238E27FC236}">
                  <a16:creationId xmlns:a16="http://schemas.microsoft.com/office/drawing/2014/main" id="{F894B366-E44B-9EA6-ECA3-B761A26C4317}"/>
                </a:ext>
              </a:extLst>
            </p:cNvPr>
            <p:cNvSpPr txBox="1"/>
            <p:nvPr/>
          </p:nvSpPr>
          <p:spPr>
            <a:xfrm>
              <a:off x="9412267" y="1357742"/>
              <a:ext cx="788189" cy="400110"/>
            </a:xfrm>
            <a:prstGeom prst="rect">
              <a:avLst/>
            </a:prstGeom>
            <a:solidFill>
              <a:schemeClr val="bg1"/>
            </a:solidFill>
          </p:spPr>
          <p:txBody>
            <a:bodyPr wrap="square" rtlCol="0">
              <a:spAutoFit/>
            </a:bodyPr>
            <a:lstStyle/>
            <a:p>
              <a:r>
                <a:rPr lang="en-CH" sz="2000" dirty="0">
                  <a:solidFill>
                    <a:srgbClr val="FF8B00"/>
                  </a:solidFill>
                </a:rPr>
                <a:t>O(n</a:t>
              </a:r>
              <a:r>
                <a:rPr lang="en-CH" sz="2000" baseline="30000" dirty="0">
                  <a:solidFill>
                    <a:srgbClr val="FF8B00"/>
                  </a:solidFill>
                </a:rPr>
                <a:t>2</a:t>
              </a:r>
              <a:r>
                <a:rPr lang="en-CH" sz="2000" dirty="0">
                  <a:solidFill>
                    <a:srgbClr val="FF8B00"/>
                  </a:solidFill>
                </a:rPr>
                <a:t>)</a:t>
              </a:r>
            </a:p>
          </p:txBody>
        </p:sp>
        <p:sp>
          <p:nvSpPr>
            <p:cNvPr id="16" name="TextBox 15">
              <a:extLst>
                <a:ext uri="{FF2B5EF4-FFF2-40B4-BE49-F238E27FC236}">
                  <a16:creationId xmlns:a16="http://schemas.microsoft.com/office/drawing/2014/main" id="{DD61754C-FB6E-5DBD-79EF-0027219F702E}"/>
                </a:ext>
              </a:extLst>
            </p:cNvPr>
            <p:cNvSpPr txBox="1"/>
            <p:nvPr/>
          </p:nvSpPr>
          <p:spPr>
            <a:xfrm>
              <a:off x="8294757" y="1357742"/>
              <a:ext cx="788189" cy="400110"/>
            </a:xfrm>
            <a:prstGeom prst="rect">
              <a:avLst/>
            </a:prstGeom>
            <a:solidFill>
              <a:schemeClr val="bg1"/>
            </a:solidFill>
          </p:spPr>
          <p:txBody>
            <a:bodyPr wrap="square" rtlCol="0">
              <a:spAutoFit/>
            </a:bodyPr>
            <a:lstStyle/>
            <a:p>
              <a:r>
                <a:rPr lang="en-CH" sz="2000" dirty="0">
                  <a:solidFill>
                    <a:srgbClr val="FF0000"/>
                  </a:solidFill>
                </a:rPr>
                <a:t>O(2</a:t>
              </a:r>
              <a:r>
                <a:rPr lang="en-CH" sz="2000" baseline="30000" dirty="0">
                  <a:solidFill>
                    <a:srgbClr val="FF0000"/>
                  </a:solidFill>
                </a:rPr>
                <a:t>n</a:t>
              </a:r>
              <a:r>
                <a:rPr lang="en-CH" sz="2000" dirty="0">
                  <a:solidFill>
                    <a:srgbClr val="FF0000"/>
                  </a:solidFill>
                </a:rPr>
                <a:t>)</a:t>
              </a:r>
            </a:p>
          </p:txBody>
        </p:sp>
      </p:grpSp>
      <p:graphicFrame>
        <p:nvGraphicFramePr>
          <p:cNvPr id="14" name="Table 13">
            <a:extLst>
              <a:ext uri="{FF2B5EF4-FFF2-40B4-BE49-F238E27FC236}">
                <a16:creationId xmlns:a16="http://schemas.microsoft.com/office/drawing/2014/main" id="{7653617D-61E3-4589-3DD8-3CBB47B50DCA}"/>
              </a:ext>
            </a:extLst>
          </p:cNvPr>
          <p:cNvGraphicFramePr>
            <a:graphicFrameLocks noGrp="1"/>
          </p:cNvGraphicFramePr>
          <p:nvPr>
            <p:extLst>
              <p:ext uri="{D42A27DB-BD31-4B8C-83A1-F6EECF244321}">
                <p14:modId xmlns:p14="http://schemas.microsoft.com/office/powerpoint/2010/main" val="1753612923"/>
              </p:ext>
            </p:extLst>
          </p:nvPr>
        </p:nvGraphicFramePr>
        <p:xfrm>
          <a:off x="751384" y="3957955"/>
          <a:ext cx="5632648" cy="2261020"/>
        </p:xfrm>
        <a:graphic>
          <a:graphicData uri="http://schemas.openxmlformats.org/drawingml/2006/table">
            <a:tbl>
              <a:tblPr firstRow="1" bandRow="1">
                <a:tableStyleId>{5C22544A-7EE6-4342-B048-85BDC9FD1C3A}</a:tableStyleId>
              </a:tblPr>
              <a:tblGrid>
                <a:gridCol w="1408471">
                  <a:extLst>
                    <a:ext uri="{9D8B030D-6E8A-4147-A177-3AD203B41FA5}">
                      <a16:colId xmlns:a16="http://schemas.microsoft.com/office/drawing/2014/main" val="2060215517"/>
                    </a:ext>
                  </a:extLst>
                </a:gridCol>
                <a:gridCol w="4224177">
                  <a:extLst>
                    <a:ext uri="{9D8B030D-6E8A-4147-A177-3AD203B41FA5}">
                      <a16:colId xmlns:a16="http://schemas.microsoft.com/office/drawing/2014/main" val="3738325131"/>
                    </a:ext>
                  </a:extLst>
                </a:gridCol>
              </a:tblGrid>
              <a:tr h="411900">
                <a:tc>
                  <a:txBody>
                    <a:bodyPr/>
                    <a:lstStyle/>
                    <a:p>
                      <a:r>
                        <a:rPr lang="en-US" dirty="0">
                          <a:solidFill>
                            <a:schemeClr val="bg2">
                              <a:lumMod val="25000"/>
                            </a:schemeClr>
                          </a:solidFill>
                        </a:rPr>
                        <a:t>B</a:t>
                      </a:r>
                      <a:r>
                        <a:rPr lang="en-CH" dirty="0">
                          <a:solidFill>
                            <a:schemeClr val="bg2">
                              <a:lumMod val="25000"/>
                            </a:schemeClr>
                          </a:solidFill>
                        </a:rPr>
                        <a:t>ig-O class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r>
                        <a:rPr lang="en-CH" dirty="0">
                          <a:solidFill>
                            <a:schemeClr val="bg2">
                              <a:lumMod val="25000"/>
                            </a:schemeClr>
                          </a:solidFill>
                        </a:rPr>
                        <a:t>Operation on lists that scales this way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16493350"/>
                  </a:ext>
                </a:extLst>
              </a:tr>
              <a:tr h="370840">
                <a:tc>
                  <a:txBody>
                    <a:bodyPr/>
                    <a:lstStyle/>
                    <a:p>
                      <a:r>
                        <a:rPr lang="en-CH" b="1" dirty="0">
                          <a:solidFill>
                            <a:srgbClr val="1F45FF"/>
                          </a:solidFill>
                        </a:rPr>
                        <a:t>O(1)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CH"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390070366"/>
                  </a:ext>
                </a:extLst>
              </a:tr>
              <a:tr h="370840">
                <a:tc>
                  <a:txBody>
                    <a:bodyPr/>
                    <a:lstStyle/>
                    <a:p>
                      <a:r>
                        <a:rPr lang="en-CH" b="1" dirty="0">
                          <a:solidFill>
                            <a:srgbClr val="56D72C"/>
                          </a:solidFill>
                        </a:rPr>
                        <a:t>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CH"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97992344"/>
                  </a:ext>
                </a:extLst>
              </a:tr>
              <a:tr h="370840">
                <a:tc>
                  <a:txBody>
                    <a:bodyPr/>
                    <a:lstStyle/>
                    <a:p>
                      <a:r>
                        <a:rPr lang="en-CH" b="1" dirty="0">
                          <a:solidFill>
                            <a:srgbClr val="FF8B00"/>
                          </a:solidFill>
                        </a:rPr>
                        <a:t>O</a:t>
                      </a:r>
                      <a:r>
                        <a:rPr lang="en-CH" b="1">
                          <a:solidFill>
                            <a:srgbClr val="FF8B00"/>
                          </a:solidFill>
                        </a:rPr>
                        <a:t>(n</a:t>
                      </a:r>
                      <a:r>
                        <a:rPr lang="en-CH" b="1" baseline="30000">
                          <a:solidFill>
                            <a:srgbClr val="FF8B00"/>
                          </a:solidFill>
                        </a:rPr>
                        <a:t>2</a:t>
                      </a:r>
                      <a:r>
                        <a:rPr lang="en-CH" b="1" dirty="0">
                          <a:solidFill>
                            <a:srgbClr val="FF8B00"/>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CH"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67025948"/>
                  </a:ext>
                </a:extLst>
              </a:tr>
              <a:tr h="370840">
                <a:tc>
                  <a:txBody>
                    <a:bodyPr/>
                    <a:lstStyle/>
                    <a:p>
                      <a:r>
                        <a:rPr lang="en-CH" b="1" dirty="0">
                          <a:solidFill>
                            <a:srgbClr val="FF8CD8"/>
                          </a:solidFill>
                        </a:rPr>
                        <a:t>O(n * log 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CH"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22769138"/>
                  </a:ext>
                </a:extLst>
              </a:tr>
              <a:tr h="0">
                <a:tc>
                  <a:txBody>
                    <a:bodyPr/>
                    <a:lstStyle/>
                    <a:p>
                      <a:r>
                        <a:rPr lang="en-CH" b="1" dirty="0">
                          <a:solidFill>
                            <a:srgbClr val="0092FF"/>
                          </a:solidFill>
                        </a:rPr>
                        <a:t>O(log 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CH"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21720873"/>
                  </a:ext>
                </a:extLst>
              </a:tr>
            </a:tbl>
          </a:graphicData>
        </a:graphic>
      </p:graphicFrame>
      <p:sp>
        <p:nvSpPr>
          <p:cNvPr id="19" name="Rectangle 18">
            <a:extLst>
              <a:ext uri="{FF2B5EF4-FFF2-40B4-BE49-F238E27FC236}">
                <a16:creationId xmlns:a16="http://schemas.microsoft.com/office/drawing/2014/main" id="{4BC7B416-592F-8FE2-1250-AEF3B02D7DDE}"/>
              </a:ext>
            </a:extLst>
          </p:cNvPr>
          <p:cNvSpPr/>
          <p:nvPr/>
        </p:nvSpPr>
        <p:spPr>
          <a:xfrm>
            <a:off x="11052383" y="205950"/>
            <a:ext cx="827981" cy="702769"/>
          </a:xfrm>
          <a:prstGeom prst="rect">
            <a:avLst/>
          </a:prstGeom>
          <a:solidFill>
            <a:schemeClr val="accent6">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latin typeface="Courier New" panose="02070309020205020404" pitchFamily="49" charset="0"/>
              <a:cs typeface="Courier New" panose="02070309020205020404" pitchFamily="49" charset="0"/>
            </a:endParaRPr>
          </a:p>
        </p:txBody>
      </p:sp>
      <p:pic>
        <p:nvPicPr>
          <p:cNvPr id="20" name="Graphic 19">
            <a:extLst>
              <a:ext uri="{FF2B5EF4-FFF2-40B4-BE49-F238E27FC236}">
                <a16:creationId xmlns:a16="http://schemas.microsoft.com/office/drawing/2014/main" id="{4153C0E7-C1EC-3A3A-9D5E-ADBF371D36B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119144" y="279550"/>
            <a:ext cx="694459" cy="555568"/>
          </a:xfrm>
          <a:prstGeom prst="rect">
            <a:avLst/>
          </a:prstGeom>
        </p:spPr>
      </p:pic>
    </p:spTree>
    <p:extLst>
      <p:ext uri="{BB962C8B-B14F-4D97-AF65-F5344CB8AC3E}">
        <p14:creationId xmlns:p14="http://schemas.microsoft.com/office/powerpoint/2010/main" val="12873505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4F7877-5F5B-84D0-CEB7-C01C57A494FB}"/>
              </a:ext>
            </a:extLst>
          </p:cNvPr>
          <p:cNvSpPr>
            <a:spLocks noGrp="1"/>
          </p:cNvSpPr>
          <p:nvPr>
            <p:ph type="title"/>
          </p:nvPr>
        </p:nvSpPr>
        <p:spPr/>
        <p:txBody>
          <a:bodyPr/>
          <a:lstStyle/>
          <a:p>
            <a:r>
              <a:rPr lang="en-CH" dirty="0"/>
              <a:t>Hands-on: Operations on lists</a:t>
            </a:r>
          </a:p>
        </p:txBody>
      </p:sp>
      <p:sp>
        <p:nvSpPr>
          <p:cNvPr id="4" name="Date Placeholder 3">
            <a:extLst>
              <a:ext uri="{FF2B5EF4-FFF2-40B4-BE49-F238E27FC236}">
                <a16:creationId xmlns:a16="http://schemas.microsoft.com/office/drawing/2014/main" id="{7E704AA7-E172-E202-BF28-C2A93195BF34}"/>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D55C74D7-9954-B6EE-29AD-33296B345ECB}"/>
              </a:ext>
            </a:extLst>
          </p:cNvPr>
          <p:cNvSpPr>
            <a:spLocks noGrp="1"/>
          </p:cNvSpPr>
          <p:nvPr>
            <p:ph type="ftr" sz="quarter" idx="11"/>
          </p:nvPr>
        </p:nvSpPr>
        <p:spPr/>
        <p:txBody>
          <a:bodyPr/>
          <a:lstStyle/>
          <a:p>
            <a:r>
              <a:rPr lang="en-US" dirty="0"/>
              <a:t>Data, v1.0</a:t>
            </a:r>
          </a:p>
        </p:txBody>
      </p:sp>
      <p:sp>
        <p:nvSpPr>
          <p:cNvPr id="6" name="Slide Number Placeholder 5">
            <a:extLst>
              <a:ext uri="{FF2B5EF4-FFF2-40B4-BE49-F238E27FC236}">
                <a16:creationId xmlns:a16="http://schemas.microsoft.com/office/drawing/2014/main" id="{AFEE3AA8-4168-EDB7-48CB-5C264024277E}"/>
              </a:ext>
            </a:extLst>
          </p:cNvPr>
          <p:cNvSpPr>
            <a:spLocks noGrp="1"/>
          </p:cNvSpPr>
          <p:nvPr>
            <p:ph type="sldNum" sz="quarter" idx="12"/>
          </p:nvPr>
        </p:nvSpPr>
        <p:spPr/>
        <p:txBody>
          <a:bodyPr/>
          <a:lstStyle/>
          <a:p>
            <a:fld id="{EF79ADEA-B933-47CC-A4E9-04E6298B917C}" type="slidenum">
              <a:rPr lang="en-US" smtClean="0"/>
              <a:pPr/>
              <a:t>14</a:t>
            </a:fld>
            <a:endParaRPr lang="en-US"/>
          </a:p>
        </p:txBody>
      </p:sp>
      <p:graphicFrame>
        <p:nvGraphicFramePr>
          <p:cNvPr id="8" name="Table 7">
            <a:extLst>
              <a:ext uri="{FF2B5EF4-FFF2-40B4-BE49-F238E27FC236}">
                <a16:creationId xmlns:a16="http://schemas.microsoft.com/office/drawing/2014/main" id="{9F4D7767-8D38-9EC2-E9DE-CB44B2A754DB}"/>
              </a:ext>
            </a:extLst>
          </p:cNvPr>
          <p:cNvGraphicFramePr>
            <a:graphicFrameLocks noGrp="1"/>
          </p:cNvGraphicFramePr>
          <p:nvPr/>
        </p:nvGraphicFramePr>
        <p:xfrm>
          <a:off x="751384" y="1258760"/>
          <a:ext cx="5632648" cy="2494280"/>
        </p:xfrm>
        <a:graphic>
          <a:graphicData uri="http://schemas.openxmlformats.org/drawingml/2006/table">
            <a:tbl>
              <a:tblPr firstRow="1" bandRow="1">
                <a:tableStyleId>{5C22544A-7EE6-4342-B048-85BDC9FD1C3A}</a:tableStyleId>
              </a:tblPr>
              <a:tblGrid>
                <a:gridCol w="1401770">
                  <a:extLst>
                    <a:ext uri="{9D8B030D-6E8A-4147-A177-3AD203B41FA5}">
                      <a16:colId xmlns:a16="http://schemas.microsoft.com/office/drawing/2014/main" val="2060215517"/>
                    </a:ext>
                  </a:extLst>
                </a:gridCol>
                <a:gridCol w="1638590">
                  <a:extLst>
                    <a:ext uri="{9D8B030D-6E8A-4147-A177-3AD203B41FA5}">
                      <a16:colId xmlns:a16="http://schemas.microsoft.com/office/drawing/2014/main" val="3200531112"/>
                    </a:ext>
                  </a:extLst>
                </a:gridCol>
                <a:gridCol w="2592288">
                  <a:extLst>
                    <a:ext uri="{9D8B030D-6E8A-4147-A177-3AD203B41FA5}">
                      <a16:colId xmlns:a16="http://schemas.microsoft.com/office/drawing/2014/main" val="1401730132"/>
                    </a:ext>
                  </a:extLst>
                </a:gridCol>
              </a:tblGrid>
              <a:tr h="419521">
                <a:tc>
                  <a:txBody>
                    <a:bodyPr/>
                    <a:lstStyle/>
                    <a:p>
                      <a:r>
                        <a:rPr lang="en-US" dirty="0">
                          <a:solidFill>
                            <a:schemeClr val="bg2">
                              <a:lumMod val="25000"/>
                            </a:schemeClr>
                          </a:solidFill>
                        </a:rPr>
                        <a:t>B</a:t>
                      </a:r>
                      <a:r>
                        <a:rPr lang="en-CH" dirty="0">
                          <a:solidFill>
                            <a:schemeClr val="bg2">
                              <a:lumMod val="25000"/>
                            </a:schemeClr>
                          </a:solidFill>
                        </a:rPr>
                        <a:t>ig-O class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r>
                        <a:rPr lang="en-US" dirty="0">
                          <a:solidFill>
                            <a:schemeClr val="bg2">
                              <a:lumMod val="25000"/>
                            </a:schemeClr>
                          </a:solidFill>
                        </a:rPr>
                        <a:t>What we call it</a:t>
                      </a:r>
                      <a:endParaRPr lang="en-CH" dirty="0">
                        <a:solidFill>
                          <a:schemeClr val="bg2">
                            <a:lumMod val="25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r>
                        <a:rPr lang="en-US" dirty="0">
                          <a:solidFill>
                            <a:schemeClr val="bg2">
                              <a:lumMod val="25000"/>
                            </a:schemeClr>
                          </a:solidFill>
                        </a:rPr>
                        <a:t>T</a:t>
                      </a:r>
                      <a:r>
                        <a:rPr lang="en-CH" dirty="0">
                          <a:solidFill>
                            <a:schemeClr val="bg2">
                              <a:lumMod val="25000"/>
                            </a:schemeClr>
                          </a:solidFill>
                        </a:rPr>
                        <a:t>ime increase</a:t>
                      </a:r>
                      <a:r>
                        <a:rPr lang="en-US" dirty="0">
                          <a:solidFill>
                            <a:schemeClr val="bg2">
                              <a:lumMod val="25000"/>
                            </a:schemeClr>
                          </a:solidFill>
                        </a:rPr>
                        <a:t>,</a:t>
                      </a:r>
                      <a:r>
                        <a:rPr lang="en-CH" dirty="0">
                          <a:solidFill>
                            <a:schemeClr val="bg2">
                              <a:lumMod val="25000"/>
                            </a:schemeClr>
                          </a:solidFill>
                        </a:rPr>
                        <a:t> </a:t>
                      </a:r>
                      <a:r>
                        <a:rPr lang="en-US" dirty="0">
                          <a:solidFill>
                            <a:schemeClr val="bg2">
                              <a:lumMod val="25000"/>
                            </a:schemeClr>
                          </a:solidFill>
                        </a:rPr>
                        <a:t>when</a:t>
                      </a:r>
                      <a:r>
                        <a:rPr lang="en-CH" dirty="0">
                          <a:solidFill>
                            <a:schemeClr val="bg2">
                              <a:lumMod val="25000"/>
                            </a:schemeClr>
                          </a:solidFill>
                        </a:rPr>
                        <a:t> data increases 10x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16493350"/>
                  </a:ext>
                </a:extLst>
              </a:tr>
              <a:tr h="370840">
                <a:tc>
                  <a:txBody>
                    <a:bodyPr/>
                    <a:lstStyle/>
                    <a:p>
                      <a:r>
                        <a:rPr lang="en-CH" b="1" dirty="0">
                          <a:solidFill>
                            <a:srgbClr val="1F45FF"/>
                          </a:solidFill>
                        </a:rPr>
                        <a:t>O(1)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constant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1x 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90070366"/>
                  </a:ext>
                </a:extLst>
              </a:tr>
              <a:tr h="370840">
                <a:tc>
                  <a:txBody>
                    <a:bodyPr/>
                    <a:lstStyle/>
                    <a:p>
                      <a:r>
                        <a:rPr lang="en-CH" b="1" dirty="0">
                          <a:solidFill>
                            <a:srgbClr val="56D72C"/>
                          </a:solidFill>
                        </a:rPr>
                        <a:t>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linear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10x 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97992344"/>
                  </a:ext>
                </a:extLst>
              </a:tr>
              <a:tr h="370840">
                <a:tc>
                  <a:txBody>
                    <a:bodyPr/>
                    <a:lstStyle/>
                    <a:p>
                      <a:r>
                        <a:rPr lang="en-CH" b="1" dirty="0">
                          <a:solidFill>
                            <a:srgbClr val="FF8B00"/>
                          </a:solidFill>
                        </a:rPr>
                        <a:t>O</a:t>
                      </a:r>
                      <a:r>
                        <a:rPr lang="en-CH" b="1">
                          <a:solidFill>
                            <a:srgbClr val="FF8B00"/>
                          </a:solidFill>
                        </a:rPr>
                        <a:t>(n</a:t>
                      </a:r>
                      <a:r>
                        <a:rPr lang="en-CH" b="1" baseline="30000">
                          <a:solidFill>
                            <a:srgbClr val="FF8B00"/>
                          </a:solidFill>
                        </a:rPr>
                        <a:t>2</a:t>
                      </a:r>
                      <a:r>
                        <a:rPr lang="en-CH" b="1" dirty="0">
                          <a:solidFill>
                            <a:srgbClr val="FF8B00"/>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quadratic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100x 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67025948"/>
                  </a:ext>
                </a:extLst>
              </a:tr>
              <a:tr h="370840">
                <a:tc>
                  <a:txBody>
                    <a:bodyPr/>
                    <a:lstStyle/>
                    <a:p>
                      <a:r>
                        <a:rPr lang="en-CH" b="1" dirty="0">
                          <a:solidFill>
                            <a:srgbClr val="FF8CD8"/>
                          </a:solidFill>
                        </a:rPr>
                        <a:t>O(n * log 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linearithmic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~10-20x 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22769138"/>
                  </a:ext>
                </a:extLst>
              </a:tr>
              <a:tr h="370840">
                <a:tc>
                  <a:txBody>
                    <a:bodyPr/>
                    <a:lstStyle/>
                    <a:p>
                      <a:r>
                        <a:rPr lang="en-CH" b="1" dirty="0">
                          <a:solidFill>
                            <a:srgbClr val="0092FF"/>
                          </a:solidFill>
                        </a:rPr>
                        <a:t>O(log 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logarithmic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~1-2x 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21720873"/>
                  </a:ext>
                </a:extLst>
              </a:tr>
            </a:tbl>
          </a:graphicData>
        </a:graphic>
      </p:graphicFrame>
      <p:grpSp>
        <p:nvGrpSpPr>
          <p:cNvPr id="17" name="Group 16">
            <a:extLst>
              <a:ext uri="{FF2B5EF4-FFF2-40B4-BE49-F238E27FC236}">
                <a16:creationId xmlns:a16="http://schemas.microsoft.com/office/drawing/2014/main" id="{D393E11A-0940-7F3E-8EF2-42DBDBE2BA36}"/>
              </a:ext>
            </a:extLst>
          </p:cNvPr>
          <p:cNvGrpSpPr/>
          <p:nvPr/>
        </p:nvGrpSpPr>
        <p:grpSpPr>
          <a:xfrm>
            <a:off x="7032103" y="1216973"/>
            <a:ext cx="4968553" cy="4423960"/>
            <a:chOff x="7032103" y="1216973"/>
            <a:chExt cx="4968553" cy="4423960"/>
          </a:xfrm>
        </p:grpSpPr>
        <p:pic>
          <p:nvPicPr>
            <p:cNvPr id="11" name="Picture 4" descr="Big O notation- What is it good for? – The Craft of Coding">
              <a:extLst>
                <a:ext uri="{FF2B5EF4-FFF2-40B4-BE49-F238E27FC236}">
                  <a16:creationId xmlns:a16="http://schemas.microsoft.com/office/drawing/2014/main" id="{88B64CF8-480D-6156-D60C-0F8D5DCC0C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76120" y="1216973"/>
              <a:ext cx="4464496" cy="425283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9B3CB49A-07A0-C3B9-4A2C-A7BA1017B6E3}"/>
                </a:ext>
              </a:extLst>
            </p:cNvPr>
            <p:cNvSpPr txBox="1"/>
            <p:nvPr/>
          </p:nvSpPr>
          <p:spPr>
            <a:xfrm rot="16200000">
              <a:off x="6095392" y="3112559"/>
              <a:ext cx="2335088" cy="461665"/>
            </a:xfrm>
            <a:prstGeom prst="rect">
              <a:avLst/>
            </a:prstGeom>
            <a:solidFill>
              <a:schemeClr val="bg1"/>
            </a:solidFill>
          </p:spPr>
          <p:txBody>
            <a:bodyPr wrap="square" rtlCol="0">
              <a:spAutoFit/>
            </a:bodyPr>
            <a:lstStyle/>
            <a:p>
              <a:pPr algn="ctr"/>
              <a:r>
                <a:rPr lang="en-CH" sz="2400" dirty="0"/>
                <a:t>Time</a:t>
              </a:r>
            </a:p>
          </p:txBody>
        </p:sp>
        <p:sp>
          <p:nvSpPr>
            <p:cNvPr id="7" name="TextBox 6">
              <a:extLst>
                <a:ext uri="{FF2B5EF4-FFF2-40B4-BE49-F238E27FC236}">
                  <a16:creationId xmlns:a16="http://schemas.microsoft.com/office/drawing/2014/main" id="{4FD25CA8-C5A0-9846-314B-26B0FE7E72DC}"/>
                </a:ext>
              </a:extLst>
            </p:cNvPr>
            <p:cNvSpPr txBox="1"/>
            <p:nvPr/>
          </p:nvSpPr>
          <p:spPr>
            <a:xfrm>
              <a:off x="8240824" y="5179268"/>
              <a:ext cx="2335088" cy="461665"/>
            </a:xfrm>
            <a:prstGeom prst="rect">
              <a:avLst/>
            </a:prstGeom>
            <a:solidFill>
              <a:schemeClr val="bg1"/>
            </a:solidFill>
          </p:spPr>
          <p:txBody>
            <a:bodyPr wrap="square" rtlCol="0">
              <a:spAutoFit/>
            </a:bodyPr>
            <a:lstStyle/>
            <a:p>
              <a:pPr algn="ctr"/>
              <a:r>
                <a:rPr lang="en-CH" sz="2400" dirty="0"/>
                <a:t>Input size, n</a:t>
              </a:r>
            </a:p>
          </p:txBody>
        </p:sp>
        <p:sp>
          <p:nvSpPr>
            <p:cNvPr id="9" name="TextBox 8">
              <a:extLst>
                <a:ext uri="{FF2B5EF4-FFF2-40B4-BE49-F238E27FC236}">
                  <a16:creationId xmlns:a16="http://schemas.microsoft.com/office/drawing/2014/main" id="{2426D3F2-FE80-E41C-D58F-6AB0CA6BD5CF}"/>
                </a:ext>
              </a:extLst>
            </p:cNvPr>
            <p:cNvSpPr txBox="1"/>
            <p:nvPr/>
          </p:nvSpPr>
          <p:spPr>
            <a:xfrm>
              <a:off x="10920536" y="2917700"/>
              <a:ext cx="799120" cy="400110"/>
            </a:xfrm>
            <a:prstGeom prst="rect">
              <a:avLst/>
            </a:prstGeom>
            <a:solidFill>
              <a:schemeClr val="bg1"/>
            </a:solidFill>
          </p:spPr>
          <p:txBody>
            <a:bodyPr wrap="square" rtlCol="0">
              <a:spAutoFit/>
            </a:bodyPr>
            <a:lstStyle/>
            <a:p>
              <a:r>
                <a:rPr lang="en-CH" sz="2000" dirty="0">
                  <a:solidFill>
                    <a:srgbClr val="56D72C"/>
                  </a:solidFill>
                </a:rPr>
                <a:t>O(n)</a:t>
              </a:r>
            </a:p>
          </p:txBody>
        </p:sp>
        <p:sp>
          <p:nvSpPr>
            <p:cNvPr id="10" name="TextBox 9">
              <a:extLst>
                <a:ext uri="{FF2B5EF4-FFF2-40B4-BE49-F238E27FC236}">
                  <a16:creationId xmlns:a16="http://schemas.microsoft.com/office/drawing/2014/main" id="{6E13CADC-8927-73E6-4D6C-9FB7B0F77DE8}"/>
                </a:ext>
              </a:extLst>
            </p:cNvPr>
            <p:cNvSpPr txBox="1"/>
            <p:nvPr/>
          </p:nvSpPr>
          <p:spPr>
            <a:xfrm>
              <a:off x="10920536" y="3993700"/>
              <a:ext cx="1080120" cy="400110"/>
            </a:xfrm>
            <a:prstGeom prst="rect">
              <a:avLst/>
            </a:prstGeom>
            <a:solidFill>
              <a:schemeClr val="bg1"/>
            </a:solidFill>
          </p:spPr>
          <p:txBody>
            <a:bodyPr wrap="square" rtlCol="0">
              <a:spAutoFit/>
            </a:bodyPr>
            <a:lstStyle/>
            <a:p>
              <a:r>
                <a:rPr lang="en-CH" sz="2000" dirty="0">
                  <a:solidFill>
                    <a:srgbClr val="0295FF"/>
                  </a:solidFill>
                </a:rPr>
                <a:t>O(log n)</a:t>
              </a:r>
            </a:p>
          </p:txBody>
        </p:sp>
        <p:sp>
          <p:nvSpPr>
            <p:cNvPr id="12" name="TextBox 11">
              <a:extLst>
                <a:ext uri="{FF2B5EF4-FFF2-40B4-BE49-F238E27FC236}">
                  <a16:creationId xmlns:a16="http://schemas.microsoft.com/office/drawing/2014/main" id="{567A70DA-9496-138C-D0A3-9DEAEA3CB351}"/>
                </a:ext>
              </a:extLst>
            </p:cNvPr>
            <p:cNvSpPr txBox="1"/>
            <p:nvPr/>
          </p:nvSpPr>
          <p:spPr>
            <a:xfrm>
              <a:off x="10920536" y="4491468"/>
              <a:ext cx="1080120" cy="400110"/>
            </a:xfrm>
            <a:prstGeom prst="rect">
              <a:avLst/>
            </a:prstGeom>
            <a:solidFill>
              <a:schemeClr val="bg1"/>
            </a:solidFill>
          </p:spPr>
          <p:txBody>
            <a:bodyPr wrap="square" rtlCol="0">
              <a:spAutoFit/>
            </a:bodyPr>
            <a:lstStyle/>
            <a:p>
              <a:r>
                <a:rPr lang="en-CH" sz="2000" dirty="0">
                  <a:solidFill>
                    <a:srgbClr val="0020FF"/>
                  </a:solidFill>
                </a:rPr>
                <a:t>O(1)</a:t>
              </a:r>
            </a:p>
          </p:txBody>
        </p:sp>
        <p:sp>
          <p:nvSpPr>
            <p:cNvPr id="13" name="TextBox 12">
              <a:extLst>
                <a:ext uri="{FF2B5EF4-FFF2-40B4-BE49-F238E27FC236}">
                  <a16:creationId xmlns:a16="http://schemas.microsoft.com/office/drawing/2014/main" id="{00748C42-37AD-707B-F64F-928FD7CA0E45}"/>
                </a:ext>
              </a:extLst>
            </p:cNvPr>
            <p:cNvSpPr txBox="1"/>
            <p:nvPr/>
          </p:nvSpPr>
          <p:spPr>
            <a:xfrm>
              <a:off x="10380476" y="1425112"/>
              <a:ext cx="1260140" cy="400110"/>
            </a:xfrm>
            <a:prstGeom prst="rect">
              <a:avLst/>
            </a:prstGeom>
            <a:solidFill>
              <a:schemeClr val="bg1"/>
            </a:solidFill>
          </p:spPr>
          <p:txBody>
            <a:bodyPr wrap="square" rtlCol="0">
              <a:spAutoFit/>
            </a:bodyPr>
            <a:lstStyle/>
            <a:p>
              <a:r>
                <a:rPr lang="en-CH" sz="2000" dirty="0">
                  <a:solidFill>
                    <a:srgbClr val="FF8CD8"/>
                  </a:solidFill>
                </a:rPr>
                <a:t>O(n log n)</a:t>
              </a:r>
            </a:p>
          </p:txBody>
        </p:sp>
        <p:sp>
          <p:nvSpPr>
            <p:cNvPr id="15" name="TextBox 14">
              <a:extLst>
                <a:ext uri="{FF2B5EF4-FFF2-40B4-BE49-F238E27FC236}">
                  <a16:creationId xmlns:a16="http://schemas.microsoft.com/office/drawing/2014/main" id="{F894B366-E44B-9EA6-ECA3-B761A26C4317}"/>
                </a:ext>
              </a:extLst>
            </p:cNvPr>
            <p:cNvSpPr txBox="1"/>
            <p:nvPr/>
          </p:nvSpPr>
          <p:spPr>
            <a:xfrm>
              <a:off x="9412267" y="1357742"/>
              <a:ext cx="788189" cy="400110"/>
            </a:xfrm>
            <a:prstGeom prst="rect">
              <a:avLst/>
            </a:prstGeom>
            <a:solidFill>
              <a:schemeClr val="bg1"/>
            </a:solidFill>
          </p:spPr>
          <p:txBody>
            <a:bodyPr wrap="square" rtlCol="0">
              <a:spAutoFit/>
            </a:bodyPr>
            <a:lstStyle/>
            <a:p>
              <a:r>
                <a:rPr lang="en-CH" sz="2000" dirty="0">
                  <a:solidFill>
                    <a:srgbClr val="FF8B00"/>
                  </a:solidFill>
                </a:rPr>
                <a:t>O(n</a:t>
              </a:r>
              <a:r>
                <a:rPr lang="en-CH" sz="2000" baseline="30000" dirty="0">
                  <a:solidFill>
                    <a:srgbClr val="FF8B00"/>
                  </a:solidFill>
                </a:rPr>
                <a:t>2</a:t>
              </a:r>
              <a:r>
                <a:rPr lang="en-CH" sz="2000" dirty="0">
                  <a:solidFill>
                    <a:srgbClr val="FF8B00"/>
                  </a:solidFill>
                </a:rPr>
                <a:t>)</a:t>
              </a:r>
            </a:p>
          </p:txBody>
        </p:sp>
        <p:sp>
          <p:nvSpPr>
            <p:cNvPr id="16" name="TextBox 15">
              <a:extLst>
                <a:ext uri="{FF2B5EF4-FFF2-40B4-BE49-F238E27FC236}">
                  <a16:creationId xmlns:a16="http://schemas.microsoft.com/office/drawing/2014/main" id="{DD61754C-FB6E-5DBD-79EF-0027219F702E}"/>
                </a:ext>
              </a:extLst>
            </p:cNvPr>
            <p:cNvSpPr txBox="1"/>
            <p:nvPr/>
          </p:nvSpPr>
          <p:spPr>
            <a:xfrm>
              <a:off x="8294757" y="1357742"/>
              <a:ext cx="788189" cy="400110"/>
            </a:xfrm>
            <a:prstGeom prst="rect">
              <a:avLst/>
            </a:prstGeom>
            <a:solidFill>
              <a:schemeClr val="bg1"/>
            </a:solidFill>
          </p:spPr>
          <p:txBody>
            <a:bodyPr wrap="square" rtlCol="0">
              <a:spAutoFit/>
            </a:bodyPr>
            <a:lstStyle/>
            <a:p>
              <a:r>
                <a:rPr lang="en-CH" sz="2000" dirty="0">
                  <a:solidFill>
                    <a:srgbClr val="FF0000"/>
                  </a:solidFill>
                </a:rPr>
                <a:t>O(2</a:t>
              </a:r>
              <a:r>
                <a:rPr lang="en-CH" sz="2000" baseline="30000" dirty="0">
                  <a:solidFill>
                    <a:srgbClr val="FF0000"/>
                  </a:solidFill>
                </a:rPr>
                <a:t>n</a:t>
              </a:r>
              <a:r>
                <a:rPr lang="en-CH" sz="2000" dirty="0">
                  <a:solidFill>
                    <a:srgbClr val="FF0000"/>
                  </a:solidFill>
                </a:rPr>
                <a:t>)</a:t>
              </a:r>
            </a:p>
          </p:txBody>
        </p:sp>
      </p:grpSp>
      <p:graphicFrame>
        <p:nvGraphicFramePr>
          <p:cNvPr id="14" name="Table 13">
            <a:extLst>
              <a:ext uri="{FF2B5EF4-FFF2-40B4-BE49-F238E27FC236}">
                <a16:creationId xmlns:a16="http://schemas.microsoft.com/office/drawing/2014/main" id="{7653617D-61E3-4589-3DD8-3CBB47B50DCA}"/>
              </a:ext>
            </a:extLst>
          </p:cNvPr>
          <p:cNvGraphicFramePr>
            <a:graphicFrameLocks noGrp="1"/>
          </p:cNvGraphicFramePr>
          <p:nvPr>
            <p:extLst>
              <p:ext uri="{D42A27DB-BD31-4B8C-83A1-F6EECF244321}">
                <p14:modId xmlns:p14="http://schemas.microsoft.com/office/powerpoint/2010/main" val="1637101289"/>
              </p:ext>
            </p:extLst>
          </p:nvPr>
        </p:nvGraphicFramePr>
        <p:xfrm>
          <a:off x="751384" y="3957955"/>
          <a:ext cx="5632648" cy="2530260"/>
        </p:xfrm>
        <a:graphic>
          <a:graphicData uri="http://schemas.openxmlformats.org/drawingml/2006/table">
            <a:tbl>
              <a:tblPr firstRow="1" bandRow="1">
                <a:tableStyleId>{5C22544A-7EE6-4342-B048-85BDC9FD1C3A}</a:tableStyleId>
              </a:tblPr>
              <a:tblGrid>
                <a:gridCol w="1408471">
                  <a:extLst>
                    <a:ext uri="{9D8B030D-6E8A-4147-A177-3AD203B41FA5}">
                      <a16:colId xmlns:a16="http://schemas.microsoft.com/office/drawing/2014/main" val="2060215517"/>
                    </a:ext>
                  </a:extLst>
                </a:gridCol>
                <a:gridCol w="4224177">
                  <a:extLst>
                    <a:ext uri="{9D8B030D-6E8A-4147-A177-3AD203B41FA5}">
                      <a16:colId xmlns:a16="http://schemas.microsoft.com/office/drawing/2014/main" val="3738325131"/>
                    </a:ext>
                  </a:extLst>
                </a:gridCol>
              </a:tblGrid>
              <a:tr h="411900">
                <a:tc>
                  <a:txBody>
                    <a:bodyPr/>
                    <a:lstStyle/>
                    <a:p>
                      <a:r>
                        <a:rPr lang="en-US" dirty="0">
                          <a:solidFill>
                            <a:schemeClr val="bg2">
                              <a:lumMod val="25000"/>
                            </a:schemeClr>
                          </a:solidFill>
                        </a:rPr>
                        <a:t>B</a:t>
                      </a:r>
                      <a:r>
                        <a:rPr lang="en-CH" dirty="0">
                          <a:solidFill>
                            <a:schemeClr val="bg2">
                              <a:lumMod val="25000"/>
                            </a:schemeClr>
                          </a:solidFill>
                        </a:rPr>
                        <a:t>ig-O class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r>
                        <a:rPr lang="en-CH" dirty="0">
                          <a:solidFill>
                            <a:schemeClr val="bg2">
                              <a:lumMod val="25000"/>
                            </a:schemeClr>
                          </a:solidFill>
                        </a:rPr>
                        <a:t>Operation on lists that scales this way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16493350"/>
                  </a:ext>
                </a:extLst>
              </a:tr>
              <a:tr h="370840">
                <a:tc>
                  <a:txBody>
                    <a:bodyPr/>
                    <a:lstStyle/>
                    <a:p>
                      <a:r>
                        <a:rPr lang="en-CH" b="1" dirty="0">
                          <a:solidFill>
                            <a:srgbClr val="1F45FF"/>
                          </a:solidFill>
                        </a:rPr>
                        <a:t>O(1)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H" dirty="0"/>
                        <a:t>Getting an element by its index</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390070366"/>
                  </a:ext>
                </a:extLst>
              </a:tr>
              <a:tr h="370840">
                <a:tc>
                  <a:txBody>
                    <a:bodyPr/>
                    <a:lstStyle/>
                    <a:p>
                      <a:r>
                        <a:rPr lang="en-CH" b="1" dirty="0">
                          <a:solidFill>
                            <a:srgbClr val="56D72C"/>
                          </a:solidFill>
                        </a:rPr>
                        <a:t>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H" dirty="0"/>
                        <a:t>Summing elements in list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97992344"/>
                  </a:ext>
                </a:extLst>
              </a:tr>
              <a:tr h="370840">
                <a:tc>
                  <a:txBody>
                    <a:bodyPr/>
                    <a:lstStyle/>
                    <a:p>
                      <a:r>
                        <a:rPr lang="en-CH" b="1" dirty="0">
                          <a:solidFill>
                            <a:srgbClr val="FF8B00"/>
                          </a:solidFill>
                        </a:rPr>
                        <a:t>O</a:t>
                      </a:r>
                      <a:r>
                        <a:rPr lang="en-CH" b="1">
                          <a:solidFill>
                            <a:srgbClr val="FF8B00"/>
                          </a:solidFill>
                        </a:rPr>
                        <a:t>(n</a:t>
                      </a:r>
                      <a:r>
                        <a:rPr lang="en-CH" b="1" baseline="30000">
                          <a:solidFill>
                            <a:srgbClr val="FF8B00"/>
                          </a:solidFill>
                        </a:rPr>
                        <a:t>2</a:t>
                      </a:r>
                      <a:r>
                        <a:rPr lang="en-CH" b="1" dirty="0">
                          <a:solidFill>
                            <a:srgbClr val="FF8B00"/>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dirty="0"/>
                        <a:t>Computing distance between all pairs o</a:t>
                      </a:r>
                      <a:r>
                        <a:rPr lang="en-US" dirty="0"/>
                        <a:t>f</a:t>
                      </a:r>
                      <a:r>
                        <a:rPr lang="en-CH" dirty="0"/>
                        <a:t> elements in the list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67025948"/>
                  </a:ext>
                </a:extLst>
              </a:tr>
              <a:tr h="370840">
                <a:tc>
                  <a:txBody>
                    <a:bodyPr/>
                    <a:lstStyle/>
                    <a:p>
                      <a:r>
                        <a:rPr lang="en-CH" b="1" dirty="0">
                          <a:solidFill>
                            <a:srgbClr val="FF8CD8"/>
                          </a:solidFill>
                        </a:rPr>
                        <a:t>O(n * log 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H" dirty="0"/>
                        <a:t>Sorting the list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22769138"/>
                  </a:ext>
                </a:extLst>
              </a:tr>
              <a:tr h="0">
                <a:tc>
                  <a:txBody>
                    <a:bodyPr/>
                    <a:lstStyle/>
                    <a:p>
                      <a:r>
                        <a:rPr lang="en-CH" b="1" dirty="0">
                          <a:solidFill>
                            <a:srgbClr val="0092FF"/>
                          </a:solidFill>
                        </a:rPr>
                        <a:t>O(log 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H" dirty="0"/>
                        <a:t>Searching an element in a sorted list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21720873"/>
                  </a:ext>
                </a:extLst>
              </a:tr>
            </a:tbl>
          </a:graphicData>
        </a:graphic>
      </p:graphicFrame>
      <p:sp>
        <p:nvSpPr>
          <p:cNvPr id="19" name="Rectangle 18">
            <a:extLst>
              <a:ext uri="{FF2B5EF4-FFF2-40B4-BE49-F238E27FC236}">
                <a16:creationId xmlns:a16="http://schemas.microsoft.com/office/drawing/2014/main" id="{4BC7B416-592F-8FE2-1250-AEF3B02D7DDE}"/>
              </a:ext>
            </a:extLst>
          </p:cNvPr>
          <p:cNvSpPr/>
          <p:nvPr/>
        </p:nvSpPr>
        <p:spPr>
          <a:xfrm>
            <a:off x="11052383" y="205950"/>
            <a:ext cx="827981" cy="702769"/>
          </a:xfrm>
          <a:prstGeom prst="rect">
            <a:avLst/>
          </a:prstGeom>
          <a:solidFill>
            <a:schemeClr val="accent6">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latin typeface="Courier New" panose="02070309020205020404" pitchFamily="49" charset="0"/>
              <a:cs typeface="Courier New" panose="02070309020205020404" pitchFamily="49" charset="0"/>
            </a:endParaRPr>
          </a:p>
        </p:txBody>
      </p:sp>
      <p:pic>
        <p:nvPicPr>
          <p:cNvPr id="20" name="Graphic 19">
            <a:extLst>
              <a:ext uri="{FF2B5EF4-FFF2-40B4-BE49-F238E27FC236}">
                <a16:creationId xmlns:a16="http://schemas.microsoft.com/office/drawing/2014/main" id="{4153C0E7-C1EC-3A3A-9D5E-ADBF371D36B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119144" y="279550"/>
            <a:ext cx="694459" cy="555568"/>
          </a:xfrm>
          <a:prstGeom prst="rect">
            <a:avLst/>
          </a:prstGeom>
        </p:spPr>
      </p:pic>
    </p:spTree>
    <p:extLst>
      <p:ext uri="{BB962C8B-B14F-4D97-AF65-F5344CB8AC3E}">
        <p14:creationId xmlns:p14="http://schemas.microsoft.com/office/powerpoint/2010/main" val="17214658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1034A-CA3C-57A5-780C-81F9CD3FD6F5}"/>
              </a:ext>
            </a:extLst>
          </p:cNvPr>
          <p:cNvSpPr>
            <a:spLocks noGrp="1"/>
          </p:cNvSpPr>
          <p:nvPr>
            <p:ph type="title"/>
          </p:nvPr>
        </p:nvSpPr>
        <p:spPr/>
        <p:txBody>
          <a:bodyPr>
            <a:normAutofit/>
          </a:bodyPr>
          <a:lstStyle/>
          <a:p>
            <a:r>
              <a:rPr lang="en-CH" dirty="0"/>
              <a:t>Example: Find common words</a:t>
            </a:r>
          </a:p>
        </p:txBody>
      </p:sp>
      <p:sp>
        <p:nvSpPr>
          <p:cNvPr id="3" name="Content Placeholder 2">
            <a:extLst>
              <a:ext uri="{FF2B5EF4-FFF2-40B4-BE49-F238E27FC236}">
                <a16:creationId xmlns:a16="http://schemas.microsoft.com/office/drawing/2014/main" id="{E93096AB-3E1B-8BD5-B098-628CCF7902AB}"/>
              </a:ext>
            </a:extLst>
          </p:cNvPr>
          <p:cNvSpPr>
            <a:spLocks noGrp="1"/>
          </p:cNvSpPr>
          <p:nvPr>
            <p:ph idx="1"/>
          </p:nvPr>
        </p:nvSpPr>
        <p:spPr>
          <a:xfrm>
            <a:off x="838200" y="1607027"/>
            <a:ext cx="10515600" cy="4692179"/>
          </a:xfrm>
        </p:spPr>
        <p:txBody>
          <a:bodyPr>
            <a:normAutofit/>
          </a:bodyPr>
          <a:lstStyle/>
          <a:p>
            <a:pPr marL="0" indent="0">
              <a:buNone/>
            </a:pPr>
            <a:r>
              <a:rPr lang="en-CH" dirty="0"/>
              <a:t>Given two lists of words, extract all the words that are in common</a:t>
            </a:r>
            <a:br>
              <a:rPr lang="en-CH" dirty="0"/>
            </a:br>
            <a:endParaRPr lang="en-CH" dirty="0"/>
          </a:p>
          <a:p>
            <a:endParaRPr lang="en-CH" dirty="0"/>
          </a:p>
          <a:p>
            <a:endParaRPr lang="en-CH" dirty="0"/>
          </a:p>
          <a:p>
            <a:endParaRPr lang="en-CH" dirty="0"/>
          </a:p>
          <a:p>
            <a:endParaRPr lang="en-CH" dirty="0"/>
          </a:p>
          <a:p>
            <a:endParaRPr lang="en-CH" dirty="0"/>
          </a:p>
        </p:txBody>
      </p:sp>
      <p:sp>
        <p:nvSpPr>
          <p:cNvPr id="4" name="Date Placeholder 3">
            <a:extLst>
              <a:ext uri="{FF2B5EF4-FFF2-40B4-BE49-F238E27FC236}">
                <a16:creationId xmlns:a16="http://schemas.microsoft.com/office/drawing/2014/main" id="{D07E1988-0A43-3863-6FD1-EDFDCFE712AF}"/>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0927217D-1932-F000-4B8F-B2E4392A75B7}"/>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C1AC604F-D5BB-05EC-848F-12418C5E6791}"/>
              </a:ext>
            </a:extLst>
          </p:cNvPr>
          <p:cNvSpPr>
            <a:spLocks noGrp="1"/>
          </p:cNvSpPr>
          <p:nvPr>
            <p:ph type="sldNum" sz="quarter" idx="12"/>
          </p:nvPr>
        </p:nvSpPr>
        <p:spPr/>
        <p:txBody>
          <a:bodyPr/>
          <a:lstStyle/>
          <a:p>
            <a:fld id="{EF79ADEA-B933-47CC-A4E9-04E6298B917C}" type="slidenum">
              <a:rPr lang="en-US" smtClean="0"/>
              <a:pPr/>
              <a:t>15</a:t>
            </a:fld>
            <a:endParaRPr lang="en-US"/>
          </a:p>
        </p:txBody>
      </p:sp>
      <p:pic>
        <p:nvPicPr>
          <p:cNvPr id="17" name="Picture 16">
            <a:extLst>
              <a:ext uri="{FF2B5EF4-FFF2-40B4-BE49-F238E27FC236}">
                <a16:creationId xmlns:a16="http://schemas.microsoft.com/office/drawing/2014/main" id="{AFEEF298-37F3-520E-558F-3EF9D4F027D6}"/>
              </a:ext>
            </a:extLst>
          </p:cNvPr>
          <p:cNvPicPr>
            <a:picLocks noChangeAspect="1"/>
          </p:cNvPicPr>
          <p:nvPr/>
        </p:nvPicPr>
        <p:blipFill>
          <a:blip r:embed="rId2"/>
          <a:stretch>
            <a:fillRect/>
          </a:stretch>
        </p:blipFill>
        <p:spPr>
          <a:xfrm>
            <a:off x="1703512" y="2636912"/>
            <a:ext cx="8784976" cy="648072"/>
          </a:xfrm>
          <a:prstGeom prst="rect">
            <a:avLst/>
          </a:prstGeom>
        </p:spPr>
      </p:pic>
      <p:sp>
        <p:nvSpPr>
          <p:cNvPr id="9" name="TextBox 8">
            <a:extLst>
              <a:ext uri="{FF2B5EF4-FFF2-40B4-BE49-F238E27FC236}">
                <a16:creationId xmlns:a16="http://schemas.microsoft.com/office/drawing/2014/main" id="{B59B32F1-3A78-3E01-9EE6-FC7FF356AD8B}"/>
              </a:ext>
            </a:extLst>
          </p:cNvPr>
          <p:cNvSpPr txBox="1"/>
          <p:nvPr/>
        </p:nvSpPr>
        <p:spPr>
          <a:xfrm>
            <a:off x="1559496" y="3429000"/>
            <a:ext cx="7560840" cy="461665"/>
          </a:xfrm>
          <a:prstGeom prst="rect">
            <a:avLst/>
          </a:prstGeom>
          <a:noFill/>
        </p:spPr>
        <p:txBody>
          <a:bodyPr wrap="square" rtlCol="0">
            <a:spAutoFit/>
          </a:bodyPr>
          <a:lstStyle/>
          <a:p>
            <a:r>
              <a:rPr lang="en-CH" sz="2400" dirty="0"/>
              <a:t>Expected result: </a:t>
            </a:r>
            <a:r>
              <a:rPr lang="en-US" sz="2400" dirty="0">
                <a:latin typeface="Consolas" panose="020B0609020204030204" pitchFamily="49" charset="0"/>
                <a:cs typeface="Consolas" panose="020B0609020204030204" pitchFamily="49" charset="0"/>
              </a:rPr>
              <a:t>['apple', 'orange', 'banana']</a:t>
            </a:r>
            <a:endParaRPr lang="en-CH" sz="240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2903343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1034A-CA3C-57A5-780C-81F9CD3FD6F5}"/>
              </a:ext>
            </a:extLst>
          </p:cNvPr>
          <p:cNvSpPr>
            <a:spLocks noGrp="1"/>
          </p:cNvSpPr>
          <p:nvPr>
            <p:ph type="title"/>
          </p:nvPr>
        </p:nvSpPr>
        <p:spPr/>
        <p:txBody>
          <a:bodyPr>
            <a:normAutofit/>
          </a:bodyPr>
          <a:lstStyle/>
          <a:p>
            <a:r>
              <a:rPr lang="en-US" dirty="0"/>
              <a:t>Implementation with two</a:t>
            </a:r>
            <a:r>
              <a:rPr lang="en-CH" dirty="0"/>
              <a:t> for-loops</a:t>
            </a:r>
          </a:p>
        </p:txBody>
      </p:sp>
      <p:sp>
        <p:nvSpPr>
          <p:cNvPr id="4" name="Date Placeholder 3">
            <a:extLst>
              <a:ext uri="{FF2B5EF4-FFF2-40B4-BE49-F238E27FC236}">
                <a16:creationId xmlns:a16="http://schemas.microsoft.com/office/drawing/2014/main" id="{D07E1988-0A43-3863-6FD1-EDFDCFE712AF}"/>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0927217D-1932-F000-4B8F-B2E4392A75B7}"/>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C1AC604F-D5BB-05EC-848F-12418C5E6791}"/>
              </a:ext>
            </a:extLst>
          </p:cNvPr>
          <p:cNvSpPr>
            <a:spLocks noGrp="1"/>
          </p:cNvSpPr>
          <p:nvPr>
            <p:ph type="sldNum" sz="quarter" idx="12"/>
          </p:nvPr>
        </p:nvSpPr>
        <p:spPr/>
        <p:txBody>
          <a:bodyPr/>
          <a:lstStyle/>
          <a:p>
            <a:fld id="{EF79ADEA-B933-47CC-A4E9-04E6298B917C}" type="slidenum">
              <a:rPr lang="en-US" smtClean="0"/>
              <a:pPr/>
              <a:t>16</a:t>
            </a:fld>
            <a:endParaRPr lang="en-US"/>
          </a:p>
        </p:txBody>
      </p:sp>
      <p:pic>
        <p:nvPicPr>
          <p:cNvPr id="11" name="Picture 10">
            <a:extLst>
              <a:ext uri="{FF2B5EF4-FFF2-40B4-BE49-F238E27FC236}">
                <a16:creationId xmlns:a16="http://schemas.microsoft.com/office/drawing/2014/main" id="{AE408B0A-1188-7D54-5322-43BEF2DCE4C0}"/>
              </a:ext>
            </a:extLst>
          </p:cNvPr>
          <p:cNvPicPr>
            <a:picLocks noChangeAspect="1"/>
          </p:cNvPicPr>
          <p:nvPr/>
        </p:nvPicPr>
        <p:blipFill>
          <a:blip r:embed="rId2"/>
          <a:stretch>
            <a:fillRect/>
          </a:stretch>
        </p:blipFill>
        <p:spPr>
          <a:xfrm>
            <a:off x="551384" y="1841500"/>
            <a:ext cx="6235700" cy="1587500"/>
          </a:xfrm>
          <a:prstGeom prst="rect">
            <a:avLst/>
          </a:prstGeom>
        </p:spPr>
      </p:pic>
      <p:sp>
        <p:nvSpPr>
          <p:cNvPr id="12" name="TextBox 11">
            <a:extLst>
              <a:ext uri="{FF2B5EF4-FFF2-40B4-BE49-F238E27FC236}">
                <a16:creationId xmlns:a16="http://schemas.microsoft.com/office/drawing/2014/main" id="{D5D19004-863D-BC80-19B1-16582CF786DC}"/>
              </a:ext>
            </a:extLst>
          </p:cNvPr>
          <p:cNvSpPr txBox="1"/>
          <p:nvPr/>
        </p:nvSpPr>
        <p:spPr>
          <a:xfrm>
            <a:off x="564908" y="4860869"/>
            <a:ext cx="9721080" cy="523220"/>
          </a:xfrm>
          <a:prstGeom prst="rect">
            <a:avLst/>
          </a:prstGeom>
          <a:noFill/>
        </p:spPr>
        <p:txBody>
          <a:bodyPr wrap="square" rtlCol="0">
            <a:spAutoFit/>
          </a:bodyPr>
          <a:lstStyle/>
          <a:p>
            <a:r>
              <a:rPr lang="en-CH" sz="2800" dirty="0"/>
              <a:t>What is the big-O complexity of this implementation?</a:t>
            </a:r>
          </a:p>
        </p:txBody>
      </p:sp>
    </p:spTree>
    <p:extLst>
      <p:ext uri="{BB962C8B-B14F-4D97-AF65-F5344CB8AC3E}">
        <p14:creationId xmlns:p14="http://schemas.microsoft.com/office/powerpoint/2010/main" val="38053090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A5CD3A75-B76C-DFC8-68AB-018F37ABF99F}"/>
              </a:ext>
            </a:extLst>
          </p:cNvPr>
          <p:cNvPicPr>
            <a:picLocks noChangeAspect="1"/>
          </p:cNvPicPr>
          <p:nvPr/>
        </p:nvPicPr>
        <p:blipFill>
          <a:blip r:embed="rId2"/>
          <a:stretch>
            <a:fillRect/>
          </a:stretch>
        </p:blipFill>
        <p:spPr>
          <a:xfrm>
            <a:off x="7829509" y="1132854"/>
            <a:ext cx="4027131" cy="3780572"/>
          </a:xfrm>
          <a:prstGeom prst="rect">
            <a:avLst/>
          </a:prstGeom>
        </p:spPr>
      </p:pic>
      <p:sp>
        <p:nvSpPr>
          <p:cNvPr id="2" name="Title 1">
            <a:extLst>
              <a:ext uri="{FF2B5EF4-FFF2-40B4-BE49-F238E27FC236}">
                <a16:creationId xmlns:a16="http://schemas.microsoft.com/office/drawing/2014/main" id="{AFD1034A-CA3C-57A5-780C-81F9CD3FD6F5}"/>
              </a:ext>
            </a:extLst>
          </p:cNvPr>
          <p:cNvSpPr>
            <a:spLocks noGrp="1"/>
          </p:cNvSpPr>
          <p:nvPr>
            <p:ph type="title"/>
          </p:nvPr>
        </p:nvSpPr>
        <p:spPr/>
        <p:txBody>
          <a:bodyPr>
            <a:normAutofit/>
          </a:bodyPr>
          <a:lstStyle/>
          <a:p>
            <a:r>
              <a:rPr lang="en-US" dirty="0"/>
              <a:t>Implementation with two</a:t>
            </a:r>
            <a:r>
              <a:rPr lang="en-CH" dirty="0"/>
              <a:t> for-loops</a:t>
            </a:r>
          </a:p>
        </p:txBody>
      </p:sp>
      <p:sp>
        <p:nvSpPr>
          <p:cNvPr id="4" name="Date Placeholder 3">
            <a:extLst>
              <a:ext uri="{FF2B5EF4-FFF2-40B4-BE49-F238E27FC236}">
                <a16:creationId xmlns:a16="http://schemas.microsoft.com/office/drawing/2014/main" id="{D07E1988-0A43-3863-6FD1-EDFDCFE712AF}"/>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0927217D-1932-F000-4B8F-B2E4392A75B7}"/>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C1AC604F-D5BB-05EC-848F-12418C5E6791}"/>
              </a:ext>
            </a:extLst>
          </p:cNvPr>
          <p:cNvSpPr>
            <a:spLocks noGrp="1"/>
          </p:cNvSpPr>
          <p:nvPr>
            <p:ph type="sldNum" sz="quarter" idx="12"/>
          </p:nvPr>
        </p:nvSpPr>
        <p:spPr/>
        <p:txBody>
          <a:bodyPr/>
          <a:lstStyle/>
          <a:p>
            <a:fld id="{EF79ADEA-B933-47CC-A4E9-04E6298B917C}" type="slidenum">
              <a:rPr lang="en-US" smtClean="0"/>
              <a:pPr/>
              <a:t>17</a:t>
            </a:fld>
            <a:endParaRPr lang="en-US"/>
          </a:p>
        </p:txBody>
      </p:sp>
      <p:pic>
        <p:nvPicPr>
          <p:cNvPr id="11" name="Picture 10">
            <a:extLst>
              <a:ext uri="{FF2B5EF4-FFF2-40B4-BE49-F238E27FC236}">
                <a16:creationId xmlns:a16="http://schemas.microsoft.com/office/drawing/2014/main" id="{AE408B0A-1188-7D54-5322-43BEF2DCE4C0}"/>
              </a:ext>
            </a:extLst>
          </p:cNvPr>
          <p:cNvPicPr>
            <a:picLocks noChangeAspect="1"/>
          </p:cNvPicPr>
          <p:nvPr/>
        </p:nvPicPr>
        <p:blipFill>
          <a:blip r:embed="rId3"/>
          <a:stretch>
            <a:fillRect/>
          </a:stretch>
        </p:blipFill>
        <p:spPr>
          <a:xfrm>
            <a:off x="551384" y="1841500"/>
            <a:ext cx="6235700" cy="1587500"/>
          </a:xfrm>
          <a:prstGeom prst="rect">
            <a:avLst/>
          </a:prstGeom>
        </p:spPr>
      </p:pic>
      <p:pic>
        <p:nvPicPr>
          <p:cNvPr id="8" name="Picture 7">
            <a:extLst>
              <a:ext uri="{FF2B5EF4-FFF2-40B4-BE49-F238E27FC236}">
                <a16:creationId xmlns:a16="http://schemas.microsoft.com/office/drawing/2014/main" id="{079ED022-E373-ADC5-00EF-F26759B1D98C}"/>
              </a:ext>
            </a:extLst>
          </p:cNvPr>
          <p:cNvPicPr>
            <a:picLocks noChangeAspect="1"/>
          </p:cNvPicPr>
          <p:nvPr/>
        </p:nvPicPr>
        <p:blipFill>
          <a:blip r:embed="rId4"/>
          <a:stretch>
            <a:fillRect/>
          </a:stretch>
        </p:blipFill>
        <p:spPr>
          <a:xfrm>
            <a:off x="3098800" y="2705100"/>
            <a:ext cx="939800" cy="723900"/>
          </a:xfrm>
          <a:prstGeom prst="rect">
            <a:avLst/>
          </a:prstGeom>
        </p:spPr>
      </p:pic>
      <p:sp>
        <p:nvSpPr>
          <p:cNvPr id="14" name="TextBox 13">
            <a:extLst>
              <a:ext uri="{FF2B5EF4-FFF2-40B4-BE49-F238E27FC236}">
                <a16:creationId xmlns:a16="http://schemas.microsoft.com/office/drawing/2014/main" id="{508622A7-1C3A-3458-8ABF-345406BFB37B}"/>
              </a:ext>
            </a:extLst>
          </p:cNvPr>
          <p:cNvSpPr txBox="1"/>
          <p:nvPr/>
        </p:nvSpPr>
        <p:spPr>
          <a:xfrm>
            <a:off x="564908" y="4860869"/>
            <a:ext cx="9721080" cy="954107"/>
          </a:xfrm>
          <a:prstGeom prst="rect">
            <a:avLst/>
          </a:prstGeom>
          <a:noFill/>
        </p:spPr>
        <p:txBody>
          <a:bodyPr wrap="square" rtlCol="0">
            <a:spAutoFit/>
          </a:bodyPr>
          <a:lstStyle/>
          <a:p>
            <a:r>
              <a:rPr lang="en-CH" sz="2800" dirty="0"/>
              <a:t>What is the big-O complexity of this implementation?</a:t>
            </a:r>
          </a:p>
          <a:p>
            <a:r>
              <a:rPr lang="en-CH" sz="2800" dirty="0"/>
              <a:t>N * N  ~  </a:t>
            </a:r>
            <a:r>
              <a:rPr lang="en-CH" sz="2800" b="1" dirty="0"/>
              <a:t>O(N</a:t>
            </a:r>
            <a:r>
              <a:rPr lang="en-CH" sz="2800" b="1" baseline="30000" dirty="0"/>
              <a:t>2</a:t>
            </a:r>
            <a:r>
              <a:rPr lang="en-CH" sz="2800" b="1" dirty="0"/>
              <a:t>)</a:t>
            </a:r>
            <a:r>
              <a:rPr lang="en-CH" sz="2800" dirty="0"/>
              <a:t> </a:t>
            </a:r>
          </a:p>
        </p:txBody>
      </p:sp>
    </p:spTree>
    <p:extLst>
      <p:ext uri="{BB962C8B-B14F-4D97-AF65-F5344CB8AC3E}">
        <p14:creationId xmlns:p14="http://schemas.microsoft.com/office/powerpoint/2010/main" val="24904410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DE9E3BF-854D-6098-C201-82820D725472}"/>
              </a:ext>
            </a:extLst>
          </p:cNvPr>
          <p:cNvPicPr>
            <a:picLocks noChangeAspect="1"/>
          </p:cNvPicPr>
          <p:nvPr/>
        </p:nvPicPr>
        <p:blipFill rotWithShape="1">
          <a:blip r:embed="rId2"/>
          <a:srcRect l="179" r="20883"/>
          <a:stretch/>
        </p:blipFill>
        <p:spPr>
          <a:xfrm>
            <a:off x="568897" y="1315080"/>
            <a:ext cx="7027203" cy="3194039"/>
          </a:xfrm>
          <a:prstGeom prst="rect">
            <a:avLst/>
          </a:prstGeom>
        </p:spPr>
      </p:pic>
      <p:sp>
        <p:nvSpPr>
          <p:cNvPr id="2" name="Title 1">
            <a:extLst>
              <a:ext uri="{FF2B5EF4-FFF2-40B4-BE49-F238E27FC236}">
                <a16:creationId xmlns:a16="http://schemas.microsoft.com/office/drawing/2014/main" id="{AFD1034A-CA3C-57A5-780C-81F9CD3FD6F5}"/>
              </a:ext>
            </a:extLst>
          </p:cNvPr>
          <p:cNvSpPr>
            <a:spLocks noGrp="1"/>
          </p:cNvSpPr>
          <p:nvPr>
            <p:ph type="title"/>
          </p:nvPr>
        </p:nvSpPr>
        <p:spPr/>
        <p:txBody>
          <a:bodyPr>
            <a:normAutofit/>
          </a:bodyPr>
          <a:lstStyle/>
          <a:p>
            <a:r>
              <a:rPr lang="en-US" dirty="0"/>
              <a:t>Implementation with sorted lists</a:t>
            </a:r>
            <a:endParaRPr lang="en-CH" dirty="0"/>
          </a:p>
        </p:txBody>
      </p:sp>
      <p:sp>
        <p:nvSpPr>
          <p:cNvPr id="4" name="Date Placeholder 3">
            <a:extLst>
              <a:ext uri="{FF2B5EF4-FFF2-40B4-BE49-F238E27FC236}">
                <a16:creationId xmlns:a16="http://schemas.microsoft.com/office/drawing/2014/main" id="{D07E1988-0A43-3863-6FD1-EDFDCFE712AF}"/>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0927217D-1932-F000-4B8F-B2E4392A75B7}"/>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C1AC604F-D5BB-05EC-848F-12418C5E6791}"/>
              </a:ext>
            </a:extLst>
          </p:cNvPr>
          <p:cNvSpPr>
            <a:spLocks noGrp="1"/>
          </p:cNvSpPr>
          <p:nvPr>
            <p:ph type="sldNum" sz="quarter" idx="12"/>
          </p:nvPr>
        </p:nvSpPr>
        <p:spPr/>
        <p:txBody>
          <a:bodyPr/>
          <a:lstStyle/>
          <a:p>
            <a:fld id="{EF79ADEA-B933-47CC-A4E9-04E6298B917C}" type="slidenum">
              <a:rPr lang="en-US" smtClean="0"/>
              <a:pPr/>
              <a:t>18</a:t>
            </a:fld>
            <a:endParaRPr lang="en-US"/>
          </a:p>
        </p:txBody>
      </p:sp>
      <p:sp>
        <p:nvSpPr>
          <p:cNvPr id="10" name="TextBox 9">
            <a:extLst>
              <a:ext uri="{FF2B5EF4-FFF2-40B4-BE49-F238E27FC236}">
                <a16:creationId xmlns:a16="http://schemas.microsoft.com/office/drawing/2014/main" id="{0F5CCBAD-DF15-3934-FCCB-CB656B12AE22}"/>
              </a:ext>
            </a:extLst>
          </p:cNvPr>
          <p:cNvSpPr txBox="1"/>
          <p:nvPr/>
        </p:nvSpPr>
        <p:spPr>
          <a:xfrm>
            <a:off x="564908" y="4860869"/>
            <a:ext cx="9721080" cy="523220"/>
          </a:xfrm>
          <a:prstGeom prst="rect">
            <a:avLst/>
          </a:prstGeom>
          <a:noFill/>
        </p:spPr>
        <p:txBody>
          <a:bodyPr wrap="square" rtlCol="0">
            <a:spAutoFit/>
          </a:bodyPr>
          <a:lstStyle/>
          <a:p>
            <a:r>
              <a:rPr lang="en-CH" sz="2800" dirty="0"/>
              <a:t>What is the big-O complexity of this implementation? </a:t>
            </a:r>
          </a:p>
        </p:txBody>
      </p:sp>
      <p:pic>
        <p:nvPicPr>
          <p:cNvPr id="11" name="Picture 10">
            <a:extLst>
              <a:ext uri="{FF2B5EF4-FFF2-40B4-BE49-F238E27FC236}">
                <a16:creationId xmlns:a16="http://schemas.microsoft.com/office/drawing/2014/main" id="{ABAF7E96-D296-85F9-5926-32A56DC21092}"/>
              </a:ext>
            </a:extLst>
          </p:cNvPr>
          <p:cNvPicPr>
            <a:picLocks noChangeAspect="1"/>
          </p:cNvPicPr>
          <p:nvPr/>
        </p:nvPicPr>
        <p:blipFill>
          <a:blip r:embed="rId3"/>
          <a:stretch>
            <a:fillRect/>
          </a:stretch>
        </p:blipFill>
        <p:spPr>
          <a:xfrm>
            <a:off x="2783632" y="1844824"/>
            <a:ext cx="4824536" cy="474725"/>
          </a:xfrm>
          <a:prstGeom prst="rect">
            <a:avLst/>
          </a:prstGeom>
        </p:spPr>
      </p:pic>
    </p:spTree>
    <p:extLst>
      <p:ext uri="{BB962C8B-B14F-4D97-AF65-F5344CB8AC3E}">
        <p14:creationId xmlns:p14="http://schemas.microsoft.com/office/powerpoint/2010/main" val="16252954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DE9E3BF-854D-6098-C201-82820D725472}"/>
              </a:ext>
            </a:extLst>
          </p:cNvPr>
          <p:cNvPicPr>
            <a:picLocks noChangeAspect="1"/>
          </p:cNvPicPr>
          <p:nvPr/>
        </p:nvPicPr>
        <p:blipFill rotWithShape="1">
          <a:blip r:embed="rId2"/>
          <a:srcRect l="179" r="20883"/>
          <a:stretch/>
        </p:blipFill>
        <p:spPr>
          <a:xfrm>
            <a:off x="568897" y="1315080"/>
            <a:ext cx="7027203" cy="3194039"/>
          </a:xfrm>
          <a:prstGeom prst="rect">
            <a:avLst/>
          </a:prstGeom>
        </p:spPr>
      </p:pic>
      <p:sp>
        <p:nvSpPr>
          <p:cNvPr id="2" name="Title 1">
            <a:extLst>
              <a:ext uri="{FF2B5EF4-FFF2-40B4-BE49-F238E27FC236}">
                <a16:creationId xmlns:a16="http://schemas.microsoft.com/office/drawing/2014/main" id="{AFD1034A-CA3C-57A5-780C-81F9CD3FD6F5}"/>
              </a:ext>
            </a:extLst>
          </p:cNvPr>
          <p:cNvSpPr>
            <a:spLocks noGrp="1"/>
          </p:cNvSpPr>
          <p:nvPr>
            <p:ph type="title"/>
          </p:nvPr>
        </p:nvSpPr>
        <p:spPr/>
        <p:txBody>
          <a:bodyPr>
            <a:normAutofit/>
          </a:bodyPr>
          <a:lstStyle/>
          <a:p>
            <a:r>
              <a:rPr lang="en-US" dirty="0"/>
              <a:t>Implementation with sorted lists</a:t>
            </a:r>
            <a:endParaRPr lang="en-CH" dirty="0"/>
          </a:p>
        </p:txBody>
      </p:sp>
      <p:sp>
        <p:nvSpPr>
          <p:cNvPr id="4" name="Date Placeholder 3">
            <a:extLst>
              <a:ext uri="{FF2B5EF4-FFF2-40B4-BE49-F238E27FC236}">
                <a16:creationId xmlns:a16="http://schemas.microsoft.com/office/drawing/2014/main" id="{D07E1988-0A43-3863-6FD1-EDFDCFE712AF}"/>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0927217D-1932-F000-4B8F-B2E4392A75B7}"/>
              </a:ext>
            </a:extLst>
          </p:cNvPr>
          <p:cNvSpPr>
            <a:spLocks noGrp="1"/>
          </p:cNvSpPr>
          <p:nvPr>
            <p:ph type="ftr" sz="quarter" idx="11"/>
          </p:nvPr>
        </p:nvSpPr>
        <p:spPr/>
        <p:txBody>
          <a:bodyPr/>
          <a:lstStyle/>
          <a:p>
            <a:r>
              <a:rPr lang="en-US" dirty="0"/>
              <a:t>Data, v1.0</a:t>
            </a:r>
          </a:p>
        </p:txBody>
      </p:sp>
      <p:sp>
        <p:nvSpPr>
          <p:cNvPr id="6" name="Slide Number Placeholder 5">
            <a:extLst>
              <a:ext uri="{FF2B5EF4-FFF2-40B4-BE49-F238E27FC236}">
                <a16:creationId xmlns:a16="http://schemas.microsoft.com/office/drawing/2014/main" id="{C1AC604F-D5BB-05EC-848F-12418C5E6791}"/>
              </a:ext>
            </a:extLst>
          </p:cNvPr>
          <p:cNvSpPr>
            <a:spLocks noGrp="1"/>
          </p:cNvSpPr>
          <p:nvPr>
            <p:ph type="sldNum" sz="quarter" idx="12"/>
          </p:nvPr>
        </p:nvSpPr>
        <p:spPr/>
        <p:txBody>
          <a:bodyPr/>
          <a:lstStyle/>
          <a:p>
            <a:fld id="{EF79ADEA-B933-47CC-A4E9-04E6298B917C}" type="slidenum">
              <a:rPr lang="en-US" smtClean="0"/>
              <a:pPr/>
              <a:t>19</a:t>
            </a:fld>
            <a:endParaRPr lang="en-US"/>
          </a:p>
        </p:txBody>
      </p:sp>
      <p:sp>
        <p:nvSpPr>
          <p:cNvPr id="10" name="TextBox 9">
            <a:extLst>
              <a:ext uri="{FF2B5EF4-FFF2-40B4-BE49-F238E27FC236}">
                <a16:creationId xmlns:a16="http://schemas.microsoft.com/office/drawing/2014/main" id="{0F5CCBAD-DF15-3934-FCCB-CB656B12AE22}"/>
              </a:ext>
            </a:extLst>
          </p:cNvPr>
          <p:cNvSpPr txBox="1"/>
          <p:nvPr/>
        </p:nvSpPr>
        <p:spPr>
          <a:xfrm>
            <a:off x="564908" y="4860869"/>
            <a:ext cx="8073954" cy="954107"/>
          </a:xfrm>
          <a:prstGeom prst="rect">
            <a:avLst/>
          </a:prstGeom>
          <a:noFill/>
        </p:spPr>
        <p:txBody>
          <a:bodyPr wrap="square" rtlCol="0">
            <a:spAutoFit/>
          </a:bodyPr>
          <a:lstStyle/>
          <a:p>
            <a:r>
              <a:rPr lang="en-CH" sz="2800" dirty="0"/>
              <a:t>What is the big-O complexity of this implementation?</a:t>
            </a:r>
          </a:p>
          <a:p>
            <a:r>
              <a:rPr lang="en-CH" sz="2800" dirty="0"/>
              <a:t>2 * (N * log(N)) + 2 * N  ~ </a:t>
            </a:r>
            <a:r>
              <a:rPr lang="en-CH" sz="2800" b="1" dirty="0"/>
              <a:t>O(N log N) </a:t>
            </a:r>
          </a:p>
        </p:txBody>
      </p:sp>
      <p:pic>
        <p:nvPicPr>
          <p:cNvPr id="11" name="Picture 10">
            <a:extLst>
              <a:ext uri="{FF2B5EF4-FFF2-40B4-BE49-F238E27FC236}">
                <a16:creationId xmlns:a16="http://schemas.microsoft.com/office/drawing/2014/main" id="{ABAF7E96-D296-85F9-5926-32A56DC21092}"/>
              </a:ext>
            </a:extLst>
          </p:cNvPr>
          <p:cNvPicPr>
            <a:picLocks noChangeAspect="1"/>
          </p:cNvPicPr>
          <p:nvPr/>
        </p:nvPicPr>
        <p:blipFill>
          <a:blip r:embed="rId3"/>
          <a:stretch>
            <a:fillRect/>
          </a:stretch>
        </p:blipFill>
        <p:spPr>
          <a:xfrm>
            <a:off x="2783632" y="1844824"/>
            <a:ext cx="4824536" cy="474725"/>
          </a:xfrm>
          <a:prstGeom prst="rect">
            <a:avLst/>
          </a:prstGeom>
        </p:spPr>
      </p:pic>
      <p:pic>
        <p:nvPicPr>
          <p:cNvPr id="9" name="Picture 8">
            <a:extLst>
              <a:ext uri="{FF2B5EF4-FFF2-40B4-BE49-F238E27FC236}">
                <a16:creationId xmlns:a16="http://schemas.microsoft.com/office/drawing/2014/main" id="{D8251C76-F828-4571-D8A2-B98952587F94}"/>
              </a:ext>
            </a:extLst>
          </p:cNvPr>
          <p:cNvPicPr>
            <a:picLocks noChangeAspect="1"/>
          </p:cNvPicPr>
          <p:nvPr/>
        </p:nvPicPr>
        <p:blipFill>
          <a:blip r:embed="rId4"/>
          <a:stretch>
            <a:fillRect/>
          </a:stretch>
        </p:blipFill>
        <p:spPr>
          <a:xfrm>
            <a:off x="7748586" y="1108296"/>
            <a:ext cx="4124497" cy="3858852"/>
          </a:xfrm>
          <a:prstGeom prst="rect">
            <a:avLst/>
          </a:prstGeom>
        </p:spPr>
      </p:pic>
      <p:pic>
        <p:nvPicPr>
          <p:cNvPr id="12" name="Picture 11">
            <a:extLst>
              <a:ext uri="{FF2B5EF4-FFF2-40B4-BE49-F238E27FC236}">
                <a16:creationId xmlns:a16="http://schemas.microsoft.com/office/drawing/2014/main" id="{822CAEE9-9100-1F79-6A32-542F10970CFB}"/>
              </a:ext>
            </a:extLst>
          </p:cNvPr>
          <p:cNvPicPr>
            <a:picLocks noChangeAspect="1"/>
          </p:cNvPicPr>
          <p:nvPr/>
        </p:nvPicPr>
        <p:blipFill>
          <a:blip r:embed="rId5"/>
          <a:stretch>
            <a:fillRect/>
          </a:stretch>
        </p:blipFill>
        <p:spPr>
          <a:xfrm>
            <a:off x="8638862" y="1339564"/>
            <a:ext cx="1727324" cy="558840"/>
          </a:xfrm>
          <a:prstGeom prst="rect">
            <a:avLst/>
          </a:prstGeom>
        </p:spPr>
      </p:pic>
      <p:pic>
        <p:nvPicPr>
          <p:cNvPr id="3" name="Picture 2">
            <a:extLst>
              <a:ext uri="{FF2B5EF4-FFF2-40B4-BE49-F238E27FC236}">
                <a16:creationId xmlns:a16="http://schemas.microsoft.com/office/drawing/2014/main" id="{1F6F4E27-F463-E601-C8EE-7EB44BF2D9D6}"/>
              </a:ext>
            </a:extLst>
          </p:cNvPr>
          <p:cNvPicPr>
            <a:picLocks noChangeAspect="1"/>
          </p:cNvPicPr>
          <p:nvPr/>
        </p:nvPicPr>
        <p:blipFill rotWithShape="1">
          <a:blip r:embed="rId6"/>
          <a:srcRect r="21078"/>
          <a:stretch/>
        </p:blipFill>
        <p:spPr>
          <a:xfrm>
            <a:off x="595603" y="1898404"/>
            <a:ext cx="7000497" cy="2610715"/>
          </a:xfrm>
          <a:prstGeom prst="rect">
            <a:avLst/>
          </a:prstGeom>
        </p:spPr>
      </p:pic>
    </p:spTree>
    <p:extLst>
      <p:ext uri="{BB962C8B-B14F-4D97-AF65-F5344CB8AC3E}">
        <p14:creationId xmlns:p14="http://schemas.microsoft.com/office/powerpoint/2010/main" val="2876129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A0FCD9-AF8E-A04C-9FB9-6BD7716CE367}"/>
              </a:ext>
            </a:extLst>
          </p:cNvPr>
          <p:cNvSpPr>
            <a:spLocks noGrp="1"/>
          </p:cNvSpPr>
          <p:nvPr>
            <p:ph type="title"/>
          </p:nvPr>
        </p:nvSpPr>
        <p:spPr/>
        <p:txBody>
          <a:bodyPr>
            <a:normAutofit fontScale="90000"/>
          </a:bodyPr>
          <a:lstStyle/>
          <a:p>
            <a:r>
              <a:rPr lang="en-CH" dirty="0"/>
              <a:t>Things one thinks about when thinking about data</a:t>
            </a:r>
          </a:p>
        </p:txBody>
      </p:sp>
      <p:sp>
        <p:nvSpPr>
          <p:cNvPr id="4" name="Date Placeholder 3">
            <a:extLst>
              <a:ext uri="{FF2B5EF4-FFF2-40B4-BE49-F238E27FC236}">
                <a16:creationId xmlns:a16="http://schemas.microsoft.com/office/drawing/2014/main" id="{9C3F6D2C-8568-75B2-5DA6-9D96D5E01790}"/>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5F8ECBDF-014C-301E-2FD7-3574CD7C4F47}"/>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722BCDEC-892A-1E58-C606-12D7CD60B8AE}"/>
              </a:ext>
            </a:extLst>
          </p:cNvPr>
          <p:cNvSpPr>
            <a:spLocks noGrp="1"/>
          </p:cNvSpPr>
          <p:nvPr>
            <p:ph type="sldNum" sz="quarter" idx="12"/>
          </p:nvPr>
        </p:nvSpPr>
        <p:spPr/>
        <p:txBody>
          <a:bodyPr/>
          <a:lstStyle/>
          <a:p>
            <a:fld id="{EF79ADEA-B933-47CC-A4E9-04E6298B917C}" type="slidenum">
              <a:rPr lang="en-US" smtClean="0"/>
              <a:pPr/>
              <a:t>2</a:t>
            </a:fld>
            <a:endParaRPr lang="en-US" dirty="0"/>
          </a:p>
        </p:txBody>
      </p:sp>
      <p:grpSp>
        <p:nvGrpSpPr>
          <p:cNvPr id="3" name="Group 2">
            <a:extLst>
              <a:ext uri="{FF2B5EF4-FFF2-40B4-BE49-F238E27FC236}">
                <a16:creationId xmlns:a16="http://schemas.microsoft.com/office/drawing/2014/main" id="{88551AC0-E64B-10BA-4A93-8095149365AE}"/>
              </a:ext>
            </a:extLst>
          </p:cNvPr>
          <p:cNvGrpSpPr/>
          <p:nvPr/>
        </p:nvGrpSpPr>
        <p:grpSpPr>
          <a:xfrm>
            <a:off x="4676394" y="1440014"/>
            <a:ext cx="2839213" cy="4303548"/>
            <a:chOff x="1701801" y="2008201"/>
            <a:chExt cx="2362200" cy="2572266"/>
          </a:xfrm>
        </p:grpSpPr>
        <p:sp>
          <p:nvSpPr>
            <p:cNvPr id="7" name="Rectangle 6">
              <a:extLst>
                <a:ext uri="{FF2B5EF4-FFF2-40B4-BE49-F238E27FC236}">
                  <a16:creationId xmlns:a16="http://schemas.microsoft.com/office/drawing/2014/main" id="{0FF5F64F-15BA-05FB-1AAB-3FD93F5C034D}"/>
                </a:ext>
              </a:extLst>
            </p:cNvPr>
            <p:cNvSpPr/>
            <p:nvPr/>
          </p:nvSpPr>
          <p:spPr>
            <a:xfrm>
              <a:off x="1701801" y="2514600"/>
              <a:ext cx="2362200" cy="2065867"/>
            </a:xfrm>
            <a:prstGeom prst="rect">
              <a:avLst/>
            </a:prstGeom>
            <a:solidFill>
              <a:schemeClr val="accent1">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285744" indent="-285744">
                <a:buFont typeface="Arial" panose="020B0604020202020204" pitchFamily="34" charset="0"/>
                <a:buChar char="•"/>
              </a:pPr>
              <a:r>
                <a:rPr lang="en-CH" sz="2400" dirty="0">
                  <a:solidFill>
                    <a:schemeClr val="tx1"/>
                  </a:solidFill>
                </a:rPr>
                <a:t>Size</a:t>
              </a:r>
            </a:p>
            <a:p>
              <a:pPr marL="285744" indent="-285744">
                <a:buFont typeface="Arial" panose="020B0604020202020204" pitchFamily="34" charset="0"/>
                <a:buChar char="•"/>
              </a:pPr>
              <a:r>
                <a:rPr lang="en-CH" sz="2400" dirty="0">
                  <a:solidFill>
                    <a:schemeClr val="tx1"/>
                  </a:solidFill>
                </a:rPr>
                <a:t>Access ease</a:t>
              </a:r>
            </a:p>
            <a:p>
              <a:pPr marL="285744" indent="-285744">
                <a:buFont typeface="Arial" panose="020B0604020202020204" pitchFamily="34" charset="0"/>
                <a:buChar char="•"/>
              </a:pPr>
              <a:r>
                <a:rPr lang="en-CH" sz="2400" dirty="0">
                  <a:solidFill>
                    <a:schemeClr val="tx1"/>
                  </a:solidFill>
                </a:rPr>
                <a:t>Access time</a:t>
              </a:r>
            </a:p>
            <a:p>
              <a:endParaRPr lang="en-CH" sz="2400" dirty="0">
                <a:solidFill>
                  <a:schemeClr val="tx1"/>
                </a:solidFill>
              </a:endParaRPr>
            </a:p>
            <a:p>
              <a:pPr marL="285744" indent="-285744">
                <a:buFont typeface="Arial" panose="020B0604020202020204" pitchFamily="34" charset="0"/>
                <a:buChar char="•"/>
              </a:pPr>
              <a:endParaRPr lang="en-CH" sz="2400" dirty="0">
                <a:solidFill>
                  <a:schemeClr val="tx1"/>
                </a:solidFill>
              </a:endParaRPr>
            </a:p>
          </p:txBody>
        </p:sp>
        <p:sp>
          <p:nvSpPr>
            <p:cNvPr id="8" name="Rectangle 7">
              <a:extLst>
                <a:ext uri="{FF2B5EF4-FFF2-40B4-BE49-F238E27FC236}">
                  <a16:creationId xmlns:a16="http://schemas.microsoft.com/office/drawing/2014/main" id="{C9B7608A-6067-51DD-3F1D-8BE01A519010}"/>
                </a:ext>
              </a:extLst>
            </p:cNvPr>
            <p:cNvSpPr/>
            <p:nvPr/>
          </p:nvSpPr>
          <p:spPr>
            <a:xfrm>
              <a:off x="1701801" y="2008201"/>
              <a:ext cx="2362200" cy="506399"/>
            </a:xfrm>
            <a:prstGeom prst="rect">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CH" sz="2400" b="1" dirty="0">
                  <a:solidFill>
                    <a:schemeClr val="tx1"/>
                  </a:solidFill>
                </a:rPr>
                <a:t>Storage</a:t>
              </a:r>
            </a:p>
          </p:txBody>
        </p:sp>
      </p:grpSp>
      <p:grpSp>
        <p:nvGrpSpPr>
          <p:cNvPr id="18" name="Group 17">
            <a:extLst>
              <a:ext uri="{FF2B5EF4-FFF2-40B4-BE49-F238E27FC236}">
                <a16:creationId xmlns:a16="http://schemas.microsoft.com/office/drawing/2014/main" id="{B577FDDB-A9EF-6DDD-947A-D655777D4A54}"/>
              </a:ext>
            </a:extLst>
          </p:cNvPr>
          <p:cNvGrpSpPr/>
          <p:nvPr/>
        </p:nvGrpSpPr>
        <p:grpSpPr>
          <a:xfrm>
            <a:off x="1078230" y="1440014"/>
            <a:ext cx="2839213" cy="4303548"/>
            <a:chOff x="2370668" y="2025135"/>
            <a:chExt cx="2362200" cy="2572266"/>
          </a:xfrm>
        </p:grpSpPr>
        <p:sp>
          <p:nvSpPr>
            <p:cNvPr id="19" name="Rectangle 18">
              <a:extLst>
                <a:ext uri="{FF2B5EF4-FFF2-40B4-BE49-F238E27FC236}">
                  <a16:creationId xmlns:a16="http://schemas.microsoft.com/office/drawing/2014/main" id="{47D46AEB-0E34-4185-A14F-6B12DC1FC0D4}"/>
                </a:ext>
              </a:extLst>
            </p:cNvPr>
            <p:cNvSpPr/>
            <p:nvPr/>
          </p:nvSpPr>
          <p:spPr>
            <a:xfrm>
              <a:off x="2370668" y="2531534"/>
              <a:ext cx="2362200" cy="2065867"/>
            </a:xfrm>
            <a:prstGeom prst="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285744" indent="-285744">
                <a:buFont typeface="Arial" panose="020B0604020202020204" pitchFamily="34" charset="0"/>
                <a:buChar char="•"/>
              </a:pPr>
              <a:r>
                <a:rPr lang="en-US" sz="2400" dirty="0">
                  <a:solidFill>
                    <a:schemeClr val="tx1"/>
                  </a:solidFill>
                </a:rPr>
                <a:t>Efficient processing </a:t>
              </a:r>
              <a:br>
                <a:rPr lang="en-US" sz="2400" dirty="0">
                  <a:solidFill>
                    <a:schemeClr val="tx1"/>
                  </a:solidFill>
                </a:rPr>
              </a:br>
              <a:r>
                <a:rPr lang="en-US" sz="2400" dirty="0">
                  <a:solidFill>
                    <a:schemeClr val="tx1"/>
                  </a:solidFill>
                </a:rPr>
                <a:t>(no for-loops!)</a:t>
              </a:r>
              <a:br>
                <a:rPr lang="en-US" sz="2400" dirty="0">
                  <a:solidFill>
                    <a:schemeClr val="tx1"/>
                  </a:solidFill>
                </a:rPr>
              </a:br>
              <a:endParaRPr lang="en-US" sz="2400" dirty="0">
                <a:solidFill>
                  <a:schemeClr val="tx1"/>
                </a:solidFill>
              </a:endParaRPr>
            </a:p>
            <a:p>
              <a:pPr marL="285744" indent="-285744">
                <a:buFont typeface="Arial" panose="020B0604020202020204" pitchFamily="34" charset="0"/>
                <a:buChar char="•"/>
              </a:pPr>
              <a:r>
                <a:rPr lang="en-US" sz="2400" dirty="0">
                  <a:solidFill>
                    <a:schemeClr val="tx1"/>
                  </a:solidFill>
                </a:rPr>
                <a:t>Organizing data so that analyses are easy</a:t>
              </a:r>
            </a:p>
          </p:txBody>
        </p:sp>
        <p:sp>
          <p:nvSpPr>
            <p:cNvPr id="20" name="Rectangle 19">
              <a:extLst>
                <a:ext uri="{FF2B5EF4-FFF2-40B4-BE49-F238E27FC236}">
                  <a16:creationId xmlns:a16="http://schemas.microsoft.com/office/drawing/2014/main" id="{11835EFC-8F88-AF0B-16E7-A95ABDD6578B}"/>
                </a:ext>
              </a:extLst>
            </p:cNvPr>
            <p:cNvSpPr/>
            <p:nvPr/>
          </p:nvSpPr>
          <p:spPr>
            <a:xfrm>
              <a:off x="2370668" y="2025135"/>
              <a:ext cx="2362200" cy="506400"/>
            </a:xfrm>
            <a:prstGeom prst="rect">
              <a:avLst/>
            </a:prstGeom>
            <a:solidFill>
              <a:schemeClr val="accent6">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CH" sz="2400" b="1" dirty="0">
                  <a:solidFill>
                    <a:schemeClr val="tx1"/>
                  </a:solidFill>
                </a:rPr>
                <a:t>Processing</a:t>
              </a:r>
              <a:endParaRPr lang="en-CH" b="1" dirty="0">
                <a:solidFill>
                  <a:schemeClr val="tx1"/>
                </a:solidFill>
              </a:endParaRPr>
            </a:p>
          </p:txBody>
        </p:sp>
      </p:grpSp>
      <p:grpSp>
        <p:nvGrpSpPr>
          <p:cNvPr id="21" name="Group 20">
            <a:extLst>
              <a:ext uri="{FF2B5EF4-FFF2-40B4-BE49-F238E27FC236}">
                <a16:creationId xmlns:a16="http://schemas.microsoft.com/office/drawing/2014/main" id="{3AAA0686-1522-D489-C48C-D96E450DA13A}"/>
              </a:ext>
            </a:extLst>
          </p:cNvPr>
          <p:cNvGrpSpPr/>
          <p:nvPr/>
        </p:nvGrpSpPr>
        <p:grpSpPr>
          <a:xfrm>
            <a:off x="8274558" y="1440014"/>
            <a:ext cx="2839213" cy="4303548"/>
            <a:chOff x="5283201" y="2074335"/>
            <a:chExt cx="2362200" cy="2523066"/>
          </a:xfrm>
        </p:grpSpPr>
        <p:sp>
          <p:nvSpPr>
            <p:cNvPr id="22" name="Rectangle 21">
              <a:extLst>
                <a:ext uri="{FF2B5EF4-FFF2-40B4-BE49-F238E27FC236}">
                  <a16:creationId xmlns:a16="http://schemas.microsoft.com/office/drawing/2014/main" id="{AFEF5E98-D15A-071E-6FCE-8FC062D2AAD5}"/>
                </a:ext>
              </a:extLst>
            </p:cNvPr>
            <p:cNvSpPr/>
            <p:nvPr/>
          </p:nvSpPr>
          <p:spPr>
            <a:xfrm>
              <a:off x="5283201" y="2531534"/>
              <a:ext cx="2362200" cy="2065867"/>
            </a:xfrm>
            <a:prstGeom prst="rect">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285744" indent="-285744">
                <a:buFont typeface="Arial" panose="020B0604020202020204" pitchFamily="34" charset="0"/>
                <a:buChar char="•"/>
              </a:pPr>
              <a:r>
                <a:rPr lang="en-US" sz="2400" dirty="0">
                  <a:solidFill>
                    <a:schemeClr val="tx1"/>
                  </a:solidFill>
                </a:rPr>
                <a:t>Versioning</a:t>
              </a:r>
            </a:p>
            <a:p>
              <a:pPr marL="285744" indent="-285744">
                <a:buFont typeface="Arial" panose="020B0604020202020204" pitchFamily="34" charset="0"/>
                <a:buChar char="•"/>
              </a:pPr>
              <a:r>
                <a:rPr lang="en-US" sz="2400" dirty="0">
                  <a:solidFill>
                    <a:schemeClr val="tx1"/>
                  </a:solidFill>
                </a:rPr>
                <a:t>Lineage tracing (which script / other data was used to generate this?)</a:t>
              </a:r>
            </a:p>
            <a:p>
              <a:pPr marL="285744" indent="-285744">
                <a:buFont typeface="Arial" panose="020B0604020202020204" pitchFamily="34" charset="0"/>
                <a:buChar char="•"/>
              </a:pPr>
              <a:r>
                <a:rPr lang="en-US" sz="2400" dirty="0">
                  <a:solidFill>
                    <a:schemeClr val="tx1"/>
                  </a:solidFill>
                </a:rPr>
                <a:t>Ease of sharing</a:t>
              </a:r>
            </a:p>
          </p:txBody>
        </p:sp>
        <p:sp>
          <p:nvSpPr>
            <p:cNvPr id="23" name="Rectangle 22">
              <a:extLst>
                <a:ext uri="{FF2B5EF4-FFF2-40B4-BE49-F238E27FC236}">
                  <a16:creationId xmlns:a16="http://schemas.microsoft.com/office/drawing/2014/main" id="{417C9F24-16F9-BD1B-E285-142428502DD8}"/>
                </a:ext>
              </a:extLst>
            </p:cNvPr>
            <p:cNvSpPr/>
            <p:nvPr/>
          </p:nvSpPr>
          <p:spPr>
            <a:xfrm>
              <a:off x="5283201" y="2074335"/>
              <a:ext cx="2362200" cy="457200"/>
            </a:xfrm>
            <a:prstGeom prst="rect">
              <a:avLst/>
            </a:prstGeom>
            <a:solidFill>
              <a:schemeClr val="accent2">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CH" sz="2400" b="1" dirty="0">
                  <a:solidFill>
                    <a:schemeClr val="tx1"/>
                  </a:solidFill>
                </a:rPr>
                <a:t>Reproducibility and collaboration</a:t>
              </a:r>
              <a:endParaRPr lang="en-CH" b="1" dirty="0">
                <a:solidFill>
                  <a:schemeClr val="tx1"/>
                </a:solidFill>
              </a:endParaRPr>
            </a:p>
          </p:txBody>
        </p:sp>
      </p:grpSp>
    </p:spTree>
    <p:extLst>
      <p:ext uri="{BB962C8B-B14F-4D97-AF65-F5344CB8AC3E}">
        <p14:creationId xmlns:p14="http://schemas.microsoft.com/office/powerpoint/2010/main" val="29537760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1034A-CA3C-57A5-780C-81F9CD3FD6F5}"/>
              </a:ext>
            </a:extLst>
          </p:cNvPr>
          <p:cNvSpPr>
            <a:spLocks noGrp="1"/>
          </p:cNvSpPr>
          <p:nvPr>
            <p:ph type="title"/>
          </p:nvPr>
        </p:nvSpPr>
        <p:spPr/>
        <p:txBody>
          <a:bodyPr>
            <a:normAutofit/>
          </a:bodyPr>
          <a:lstStyle/>
          <a:p>
            <a:r>
              <a:rPr lang="en-CH" dirty="0"/>
              <a:t>Implementation with sets</a:t>
            </a:r>
          </a:p>
        </p:txBody>
      </p:sp>
      <p:sp>
        <p:nvSpPr>
          <p:cNvPr id="4" name="Date Placeholder 3">
            <a:extLst>
              <a:ext uri="{FF2B5EF4-FFF2-40B4-BE49-F238E27FC236}">
                <a16:creationId xmlns:a16="http://schemas.microsoft.com/office/drawing/2014/main" id="{D07E1988-0A43-3863-6FD1-EDFDCFE712AF}"/>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0927217D-1932-F000-4B8F-B2E4392A75B7}"/>
              </a:ext>
            </a:extLst>
          </p:cNvPr>
          <p:cNvSpPr>
            <a:spLocks noGrp="1"/>
          </p:cNvSpPr>
          <p:nvPr>
            <p:ph type="ftr" sz="quarter" idx="11"/>
          </p:nvPr>
        </p:nvSpPr>
        <p:spPr/>
        <p:txBody>
          <a:bodyPr/>
          <a:lstStyle/>
          <a:p>
            <a:r>
              <a:rPr lang="en-US" dirty="0"/>
              <a:t>Data, v1.0</a:t>
            </a:r>
          </a:p>
        </p:txBody>
      </p:sp>
      <p:sp>
        <p:nvSpPr>
          <p:cNvPr id="6" name="Slide Number Placeholder 5">
            <a:extLst>
              <a:ext uri="{FF2B5EF4-FFF2-40B4-BE49-F238E27FC236}">
                <a16:creationId xmlns:a16="http://schemas.microsoft.com/office/drawing/2014/main" id="{C1AC604F-D5BB-05EC-848F-12418C5E6791}"/>
              </a:ext>
            </a:extLst>
          </p:cNvPr>
          <p:cNvSpPr>
            <a:spLocks noGrp="1"/>
          </p:cNvSpPr>
          <p:nvPr>
            <p:ph type="sldNum" sz="quarter" idx="12"/>
          </p:nvPr>
        </p:nvSpPr>
        <p:spPr/>
        <p:txBody>
          <a:bodyPr/>
          <a:lstStyle/>
          <a:p>
            <a:fld id="{EF79ADEA-B933-47CC-A4E9-04E6298B917C}" type="slidenum">
              <a:rPr lang="en-US" smtClean="0"/>
              <a:pPr/>
              <a:t>20</a:t>
            </a:fld>
            <a:endParaRPr lang="en-US"/>
          </a:p>
        </p:txBody>
      </p:sp>
      <p:pic>
        <p:nvPicPr>
          <p:cNvPr id="12" name="Picture 11">
            <a:extLst>
              <a:ext uri="{FF2B5EF4-FFF2-40B4-BE49-F238E27FC236}">
                <a16:creationId xmlns:a16="http://schemas.microsoft.com/office/drawing/2014/main" id="{B144A70E-3E75-9841-9803-8CFD99245E3C}"/>
              </a:ext>
            </a:extLst>
          </p:cNvPr>
          <p:cNvPicPr>
            <a:picLocks noChangeAspect="1"/>
          </p:cNvPicPr>
          <p:nvPr/>
        </p:nvPicPr>
        <p:blipFill rotWithShape="1">
          <a:blip r:embed="rId2"/>
          <a:srcRect l="216"/>
          <a:stretch/>
        </p:blipFill>
        <p:spPr>
          <a:xfrm>
            <a:off x="564908" y="1311377"/>
            <a:ext cx="6247576" cy="2095500"/>
          </a:xfrm>
          <a:prstGeom prst="rect">
            <a:avLst/>
          </a:prstGeom>
        </p:spPr>
      </p:pic>
      <p:sp>
        <p:nvSpPr>
          <p:cNvPr id="9" name="TextBox 8">
            <a:extLst>
              <a:ext uri="{FF2B5EF4-FFF2-40B4-BE49-F238E27FC236}">
                <a16:creationId xmlns:a16="http://schemas.microsoft.com/office/drawing/2014/main" id="{F4649BF9-8273-D87E-97E3-3ECCF86D8F56}"/>
              </a:ext>
            </a:extLst>
          </p:cNvPr>
          <p:cNvSpPr txBox="1"/>
          <p:nvPr/>
        </p:nvSpPr>
        <p:spPr>
          <a:xfrm>
            <a:off x="564908" y="4860869"/>
            <a:ext cx="9721080" cy="523220"/>
          </a:xfrm>
          <a:prstGeom prst="rect">
            <a:avLst/>
          </a:prstGeom>
          <a:noFill/>
        </p:spPr>
        <p:txBody>
          <a:bodyPr wrap="square" rtlCol="0">
            <a:spAutoFit/>
          </a:bodyPr>
          <a:lstStyle/>
          <a:p>
            <a:r>
              <a:rPr lang="en-CH" sz="2800" dirty="0"/>
              <a:t>What is the big-O complexity of this implementation?</a:t>
            </a:r>
          </a:p>
        </p:txBody>
      </p:sp>
    </p:spTree>
    <p:extLst>
      <p:ext uri="{BB962C8B-B14F-4D97-AF65-F5344CB8AC3E}">
        <p14:creationId xmlns:p14="http://schemas.microsoft.com/office/powerpoint/2010/main" val="22125698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57DA803-8BE6-6F02-036F-24B087F40167}"/>
              </a:ext>
            </a:extLst>
          </p:cNvPr>
          <p:cNvPicPr>
            <a:picLocks noChangeAspect="1"/>
          </p:cNvPicPr>
          <p:nvPr/>
        </p:nvPicPr>
        <p:blipFill>
          <a:blip r:embed="rId2"/>
          <a:stretch>
            <a:fillRect/>
          </a:stretch>
        </p:blipFill>
        <p:spPr>
          <a:xfrm>
            <a:off x="7748585" y="1102940"/>
            <a:ext cx="4146511" cy="3858851"/>
          </a:xfrm>
          <a:prstGeom prst="rect">
            <a:avLst/>
          </a:prstGeom>
        </p:spPr>
      </p:pic>
      <p:sp>
        <p:nvSpPr>
          <p:cNvPr id="2" name="Title 1">
            <a:extLst>
              <a:ext uri="{FF2B5EF4-FFF2-40B4-BE49-F238E27FC236}">
                <a16:creationId xmlns:a16="http://schemas.microsoft.com/office/drawing/2014/main" id="{AFD1034A-CA3C-57A5-780C-81F9CD3FD6F5}"/>
              </a:ext>
            </a:extLst>
          </p:cNvPr>
          <p:cNvSpPr>
            <a:spLocks noGrp="1"/>
          </p:cNvSpPr>
          <p:nvPr>
            <p:ph type="title"/>
          </p:nvPr>
        </p:nvSpPr>
        <p:spPr/>
        <p:txBody>
          <a:bodyPr>
            <a:normAutofit/>
          </a:bodyPr>
          <a:lstStyle/>
          <a:p>
            <a:r>
              <a:rPr lang="en-CH" dirty="0"/>
              <a:t>Implementation with sets</a:t>
            </a:r>
          </a:p>
        </p:txBody>
      </p:sp>
      <p:sp>
        <p:nvSpPr>
          <p:cNvPr id="4" name="Date Placeholder 3">
            <a:extLst>
              <a:ext uri="{FF2B5EF4-FFF2-40B4-BE49-F238E27FC236}">
                <a16:creationId xmlns:a16="http://schemas.microsoft.com/office/drawing/2014/main" id="{D07E1988-0A43-3863-6FD1-EDFDCFE712AF}"/>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0927217D-1932-F000-4B8F-B2E4392A75B7}"/>
              </a:ext>
            </a:extLst>
          </p:cNvPr>
          <p:cNvSpPr>
            <a:spLocks noGrp="1"/>
          </p:cNvSpPr>
          <p:nvPr>
            <p:ph type="ftr" sz="quarter" idx="11"/>
          </p:nvPr>
        </p:nvSpPr>
        <p:spPr/>
        <p:txBody>
          <a:bodyPr/>
          <a:lstStyle/>
          <a:p>
            <a:r>
              <a:rPr lang="en-US" dirty="0"/>
              <a:t>Data, v1.0</a:t>
            </a:r>
          </a:p>
        </p:txBody>
      </p:sp>
      <p:sp>
        <p:nvSpPr>
          <p:cNvPr id="6" name="Slide Number Placeholder 5">
            <a:extLst>
              <a:ext uri="{FF2B5EF4-FFF2-40B4-BE49-F238E27FC236}">
                <a16:creationId xmlns:a16="http://schemas.microsoft.com/office/drawing/2014/main" id="{C1AC604F-D5BB-05EC-848F-12418C5E6791}"/>
              </a:ext>
            </a:extLst>
          </p:cNvPr>
          <p:cNvSpPr>
            <a:spLocks noGrp="1"/>
          </p:cNvSpPr>
          <p:nvPr>
            <p:ph type="sldNum" sz="quarter" idx="12"/>
          </p:nvPr>
        </p:nvSpPr>
        <p:spPr/>
        <p:txBody>
          <a:bodyPr/>
          <a:lstStyle/>
          <a:p>
            <a:fld id="{EF79ADEA-B933-47CC-A4E9-04E6298B917C}" type="slidenum">
              <a:rPr lang="en-US" smtClean="0"/>
              <a:pPr/>
              <a:t>21</a:t>
            </a:fld>
            <a:endParaRPr lang="en-US"/>
          </a:p>
        </p:txBody>
      </p:sp>
      <p:sp>
        <p:nvSpPr>
          <p:cNvPr id="9" name="TextBox 8">
            <a:extLst>
              <a:ext uri="{FF2B5EF4-FFF2-40B4-BE49-F238E27FC236}">
                <a16:creationId xmlns:a16="http://schemas.microsoft.com/office/drawing/2014/main" id="{F4649BF9-8273-D87E-97E3-3ECCF86D8F56}"/>
              </a:ext>
            </a:extLst>
          </p:cNvPr>
          <p:cNvSpPr txBox="1"/>
          <p:nvPr/>
        </p:nvSpPr>
        <p:spPr>
          <a:xfrm>
            <a:off x="564908" y="4860869"/>
            <a:ext cx="9721080" cy="954107"/>
          </a:xfrm>
          <a:prstGeom prst="rect">
            <a:avLst/>
          </a:prstGeom>
          <a:noFill/>
        </p:spPr>
        <p:txBody>
          <a:bodyPr wrap="square" rtlCol="0">
            <a:spAutoFit/>
          </a:bodyPr>
          <a:lstStyle/>
          <a:p>
            <a:r>
              <a:rPr lang="en-CH" sz="2800" dirty="0"/>
              <a:t>What is the big-O complexity of this implementation?</a:t>
            </a:r>
          </a:p>
          <a:p>
            <a:r>
              <a:rPr lang="en-CH" sz="2800" dirty="0"/>
              <a:t>N + N ~ </a:t>
            </a:r>
            <a:r>
              <a:rPr lang="en-CH" sz="2800" b="1" dirty="0"/>
              <a:t>O(N)</a:t>
            </a:r>
          </a:p>
        </p:txBody>
      </p:sp>
      <p:pic>
        <p:nvPicPr>
          <p:cNvPr id="3" name="Picture 2">
            <a:extLst>
              <a:ext uri="{FF2B5EF4-FFF2-40B4-BE49-F238E27FC236}">
                <a16:creationId xmlns:a16="http://schemas.microsoft.com/office/drawing/2014/main" id="{FA818456-8998-58CC-848D-F631BF4B62FA}"/>
              </a:ext>
            </a:extLst>
          </p:cNvPr>
          <p:cNvPicPr>
            <a:picLocks noChangeAspect="1"/>
          </p:cNvPicPr>
          <p:nvPr/>
        </p:nvPicPr>
        <p:blipFill>
          <a:blip r:embed="rId3"/>
          <a:stretch>
            <a:fillRect/>
          </a:stretch>
        </p:blipFill>
        <p:spPr>
          <a:xfrm>
            <a:off x="8621654" y="1311142"/>
            <a:ext cx="1675388" cy="809771"/>
          </a:xfrm>
          <a:prstGeom prst="rect">
            <a:avLst/>
          </a:prstGeom>
        </p:spPr>
      </p:pic>
      <p:pic>
        <p:nvPicPr>
          <p:cNvPr id="8" name="Picture 7">
            <a:extLst>
              <a:ext uri="{FF2B5EF4-FFF2-40B4-BE49-F238E27FC236}">
                <a16:creationId xmlns:a16="http://schemas.microsoft.com/office/drawing/2014/main" id="{0804C377-8D83-80FD-D7CF-7B23C74FB774}"/>
              </a:ext>
            </a:extLst>
          </p:cNvPr>
          <p:cNvPicPr>
            <a:picLocks noChangeAspect="1"/>
          </p:cNvPicPr>
          <p:nvPr/>
        </p:nvPicPr>
        <p:blipFill rotWithShape="1">
          <a:blip r:embed="rId4"/>
          <a:srcRect l="216"/>
          <a:stretch/>
        </p:blipFill>
        <p:spPr>
          <a:xfrm>
            <a:off x="564908" y="1311377"/>
            <a:ext cx="6247576" cy="2095500"/>
          </a:xfrm>
          <a:prstGeom prst="rect">
            <a:avLst/>
          </a:prstGeom>
        </p:spPr>
      </p:pic>
      <p:pic>
        <p:nvPicPr>
          <p:cNvPr id="10" name="Picture 9">
            <a:extLst>
              <a:ext uri="{FF2B5EF4-FFF2-40B4-BE49-F238E27FC236}">
                <a16:creationId xmlns:a16="http://schemas.microsoft.com/office/drawing/2014/main" id="{B5EB69C5-8D47-01E6-E3A7-EE9430B720A2}"/>
              </a:ext>
            </a:extLst>
          </p:cNvPr>
          <p:cNvPicPr>
            <a:picLocks noChangeAspect="1"/>
          </p:cNvPicPr>
          <p:nvPr/>
        </p:nvPicPr>
        <p:blipFill rotWithShape="1">
          <a:blip r:embed="rId5"/>
          <a:srcRect t="1893"/>
          <a:stretch/>
        </p:blipFill>
        <p:spPr>
          <a:xfrm>
            <a:off x="564908" y="1997131"/>
            <a:ext cx="3802900" cy="1418962"/>
          </a:xfrm>
          <a:prstGeom prst="rect">
            <a:avLst/>
          </a:prstGeom>
        </p:spPr>
      </p:pic>
    </p:spTree>
    <p:extLst>
      <p:ext uri="{BB962C8B-B14F-4D97-AF65-F5344CB8AC3E}">
        <p14:creationId xmlns:p14="http://schemas.microsoft.com/office/powerpoint/2010/main" val="1411402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CAC27B-1D47-E39D-6546-CF0FC38B137E}"/>
              </a:ext>
            </a:extLst>
          </p:cNvPr>
          <p:cNvSpPr>
            <a:spLocks noGrp="1"/>
          </p:cNvSpPr>
          <p:nvPr>
            <p:ph type="title"/>
          </p:nvPr>
        </p:nvSpPr>
        <p:spPr/>
        <p:txBody>
          <a:bodyPr>
            <a:normAutofit fontScale="90000"/>
          </a:bodyPr>
          <a:lstStyle/>
          <a:p>
            <a:r>
              <a:rPr lang="en-CH" dirty="0"/>
              <a:t>Basic reference sheet about Python data structures </a:t>
            </a:r>
          </a:p>
        </p:txBody>
      </p:sp>
      <p:sp>
        <p:nvSpPr>
          <p:cNvPr id="4" name="Date Placeholder 3">
            <a:extLst>
              <a:ext uri="{FF2B5EF4-FFF2-40B4-BE49-F238E27FC236}">
                <a16:creationId xmlns:a16="http://schemas.microsoft.com/office/drawing/2014/main" id="{19E5C14D-DDBE-16B6-8D1D-1F2CF1B17DA5}"/>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9F13B8E0-4B28-E234-E0F8-CDB4CC6AC703}"/>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85AFFD0B-66E6-6176-3B92-998E3AFB5B4C}"/>
              </a:ext>
            </a:extLst>
          </p:cNvPr>
          <p:cNvSpPr>
            <a:spLocks noGrp="1"/>
          </p:cNvSpPr>
          <p:nvPr>
            <p:ph type="sldNum" sz="quarter" idx="12"/>
          </p:nvPr>
        </p:nvSpPr>
        <p:spPr/>
        <p:txBody>
          <a:bodyPr/>
          <a:lstStyle/>
          <a:p>
            <a:fld id="{EF79ADEA-B933-47CC-A4E9-04E6298B917C}" type="slidenum">
              <a:rPr lang="en-US" smtClean="0"/>
              <a:pPr/>
              <a:t>22</a:t>
            </a:fld>
            <a:endParaRPr lang="en-US"/>
          </a:p>
        </p:txBody>
      </p:sp>
      <p:sp>
        <p:nvSpPr>
          <p:cNvPr id="8" name="TextBox 7">
            <a:extLst>
              <a:ext uri="{FF2B5EF4-FFF2-40B4-BE49-F238E27FC236}">
                <a16:creationId xmlns:a16="http://schemas.microsoft.com/office/drawing/2014/main" id="{569F19D1-8CCA-3700-3F5F-91DF92543041}"/>
              </a:ext>
            </a:extLst>
          </p:cNvPr>
          <p:cNvSpPr txBox="1"/>
          <p:nvPr/>
        </p:nvSpPr>
        <p:spPr>
          <a:xfrm>
            <a:off x="6672064" y="6021226"/>
            <a:ext cx="5688632" cy="369332"/>
          </a:xfrm>
          <a:prstGeom prst="rect">
            <a:avLst/>
          </a:prstGeom>
          <a:noFill/>
        </p:spPr>
        <p:txBody>
          <a:bodyPr wrap="square">
            <a:spAutoFit/>
          </a:bodyPr>
          <a:lstStyle/>
          <a:p>
            <a:r>
              <a:rPr lang="en-CH" dirty="0"/>
              <a:t>See also: https://wiki.python.org/moin/TimeComplexity</a:t>
            </a:r>
          </a:p>
        </p:txBody>
      </p:sp>
      <p:graphicFrame>
        <p:nvGraphicFramePr>
          <p:cNvPr id="9" name="Table 8">
            <a:extLst>
              <a:ext uri="{FF2B5EF4-FFF2-40B4-BE49-F238E27FC236}">
                <a16:creationId xmlns:a16="http://schemas.microsoft.com/office/drawing/2014/main" id="{41AC80FD-AE39-8B91-97E1-F61B7CFA57D2}"/>
              </a:ext>
            </a:extLst>
          </p:cNvPr>
          <p:cNvGraphicFramePr>
            <a:graphicFrameLocks noGrp="1"/>
          </p:cNvGraphicFramePr>
          <p:nvPr>
            <p:extLst>
              <p:ext uri="{D42A27DB-BD31-4B8C-83A1-F6EECF244321}">
                <p14:modId xmlns:p14="http://schemas.microsoft.com/office/powerpoint/2010/main" val="1349957797"/>
              </p:ext>
            </p:extLst>
          </p:nvPr>
        </p:nvGraphicFramePr>
        <p:xfrm>
          <a:off x="551384" y="2344857"/>
          <a:ext cx="5256584" cy="3336433"/>
        </p:xfrm>
        <a:graphic>
          <a:graphicData uri="http://schemas.openxmlformats.org/drawingml/2006/table">
            <a:tbl>
              <a:tblPr firstRow="1" bandRow="1">
                <a:tableStyleId>{5C22544A-7EE6-4342-B048-85BDC9FD1C3A}</a:tableStyleId>
              </a:tblPr>
              <a:tblGrid>
                <a:gridCol w="3714092">
                  <a:extLst>
                    <a:ext uri="{9D8B030D-6E8A-4147-A177-3AD203B41FA5}">
                      <a16:colId xmlns:a16="http://schemas.microsoft.com/office/drawing/2014/main" val="2387749546"/>
                    </a:ext>
                  </a:extLst>
                </a:gridCol>
                <a:gridCol w="1542492">
                  <a:extLst>
                    <a:ext uri="{9D8B030D-6E8A-4147-A177-3AD203B41FA5}">
                      <a16:colId xmlns:a16="http://schemas.microsoft.com/office/drawing/2014/main" val="142807779"/>
                    </a:ext>
                  </a:extLst>
                </a:gridCol>
              </a:tblGrid>
              <a:tr h="578315">
                <a:tc>
                  <a:txBody>
                    <a:bodyPr/>
                    <a:lstStyle/>
                    <a:p>
                      <a:r>
                        <a:rPr lang="en-CH" sz="2000" b="0" dirty="0">
                          <a:solidFill>
                            <a:schemeClr val="tx1"/>
                          </a:solidFill>
                        </a:rPr>
                        <a:t>Getting an element by index</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CH" sz="2000" b="0" dirty="0">
                          <a:solidFill>
                            <a:schemeClr val="tx1"/>
                          </a:solidFill>
                        </a:rPr>
                        <a:t>O(1)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748958593"/>
                  </a:ext>
                </a:extLst>
              </a:tr>
              <a:tr h="578315">
                <a:tc>
                  <a:txBody>
                    <a:bodyPr/>
                    <a:lstStyle/>
                    <a:p>
                      <a:r>
                        <a:rPr lang="en-CH" sz="2000" b="0" dirty="0">
                          <a:solidFill>
                            <a:schemeClr val="tx1"/>
                          </a:solidFill>
                        </a:rPr>
                        <a:t>Appending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CH" sz="2000" b="0" dirty="0">
                          <a:solidFill>
                            <a:schemeClr val="tx1"/>
                          </a:solidFill>
                        </a:rPr>
                        <a:t>O(1)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21647670"/>
                  </a:ext>
                </a:extLst>
              </a:tr>
              <a:tr h="578315">
                <a:tc>
                  <a:txBody>
                    <a:bodyPr/>
                    <a:lstStyle/>
                    <a:p>
                      <a:r>
                        <a:rPr lang="en-CH" sz="2000" b="0" dirty="0">
                          <a:solidFill>
                            <a:schemeClr val="tx1"/>
                          </a:solidFill>
                        </a:rPr>
                        <a:t>Inserting an element at index</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CH" sz="2000" b="0" dirty="0">
                          <a:solidFill>
                            <a:schemeClr val="tx1"/>
                          </a:solidFill>
                        </a:rPr>
                        <a:t>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1619153"/>
                  </a:ext>
                </a:extLst>
              </a:tr>
              <a:tr h="578315">
                <a:tc>
                  <a:txBody>
                    <a:bodyPr/>
                    <a:lstStyle/>
                    <a:p>
                      <a:r>
                        <a:rPr lang="en-CH" sz="2000" b="0" dirty="0">
                          <a:solidFill>
                            <a:schemeClr val="tx1"/>
                          </a:solidFill>
                        </a:rPr>
                        <a:t>Sorting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CH" sz="2000" b="0" dirty="0">
                          <a:solidFill>
                            <a:schemeClr val="tx1"/>
                          </a:solidFill>
                        </a:rPr>
                        <a:t>O(n log 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11291073"/>
                  </a:ext>
                </a:extLst>
              </a:tr>
              <a:tr h="1023173">
                <a:tc>
                  <a:txBody>
                    <a:bodyPr/>
                    <a:lstStyle/>
                    <a:p>
                      <a:r>
                        <a:rPr lang="en-CH" sz="2000" b="0" dirty="0">
                          <a:solidFill>
                            <a:schemeClr val="tx1"/>
                          </a:solidFill>
                        </a:rPr>
                        <a:t>Finding an element</a:t>
                      </a:r>
                      <a:br>
                        <a:rPr lang="en-CH" sz="2000" b="0" dirty="0">
                          <a:solidFill>
                            <a:schemeClr val="tx1"/>
                          </a:solidFill>
                        </a:rPr>
                      </a:br>
                      <a:r>
                        <a:rPr lang="en-CH" sz="2000" b="0" dirty="0">
                          <a:solidFill>
                            <a:schemeClr val="tx1"/>
                          </a:solidFill>
                        </a:rPr>
                        <a:t>(e.g., “if element in my_list: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CH" sz="2000" b="0" dirty="0">
                          <a:solidFill>
                            <a:schemeClr val="tx1"/>
                          </a:solidFill>
                        </a:rPr>
                        <a:t>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22679385"/>
                  </a:ext>
                </a:extLst>
              </a:tr>
            </a:tbl>
          </a:graphicData>
        </a:graphic>
      </p:graphicFrame>
      <p:sp>
        <p:nvSpPr>
          <p:cNvPr id="11" name="TextBox 10">
            <a:extLst>
              <a:ext uri="{FF2B5EF4-FFF2-40B4-BE49-F238E27FC236}">
                <a16:creationId xmlns:a16="http://schemas.microsoft.com/office/drawing/2014/main" id="{55CAB7A3-C29E-B358-1016-89BD96C28AB6}"/>
              </a:ext>
            </a:extLst>
          </p:cNvPr>
          <p:cNvSpPr txBox="1"/>
          <p:nvPr/>
        </p:nvSpPr>
        <p:spPr>
          <a:xfrm>
            <a:off x="434540" y="1270824"/>
            <a:ext cx="5013388" cy="954107"/>
          </a:xfrm>
          <a:prstGeom prst="rect">
            <a:avLst/>
          </a:prstGeom>
          <a:noFill/>
        </p:spPr>
        <p:txBody>
          <a:bodyPr wrap="square">
            <a:spAutoFit/>
          </a:bodyPr>
          <a:lstStyle/>
          <a:p>
            <a:r>
              <a:rPr lang="en-CH" sz="2800" dirty="0"/>
              <a:t>Lists: collection of ordered, arbitrary data</a:t>
            </a:r>
          </a:p>
        </p:txBody>
      </p:sp>
      <p:graphicFrame>
        <p:nvGraphicFramePr>
          <p:cNvPr id="12" name="Table 11">
            <a:extLst>
              <a:ext uri="{FF2B5EF4-FFF2-40B4-BE49-F238E27FC236}">
                <a16:creationId xmlns:a16="http://schemas.microsoft.com/office/drawing/2014/main" id="{F0DC731C-E9DA-1AAF-00C1-F5E27E1410EF}"/>
              </a:ext>
            </a:extLst>
          </p:cNvPr>
          <p:cNvGraphicFramePr>
            <a:graphicFrameLocks noGrp="1"/>
          </p:cNvGraphicFramePr>
          <p:nvPr>
            <p:extLst>
              <p:ext uri="{D42A27DB-BD31-4B8C-83A1-F6EECF244321}">
                <p14:modId xmlns:p14="http://schemas.microsoft.com/office/powerpoint/2010/main" val="3574988210"/>
              </p:ext>
            </p:extLst>
          </p:nvPr>
        </p:nvGraphicFramePr>
        <p:xfrm>
          <a:off x="6312024" y="1971558"/>
          <a:ext cx="5256584" cy="1097280"/>
        </p:xfrm>
        <a:graphic>
          <a:graphicData uri="http://schemas.openxmlformats.org/drawingml/2006/table">
            <a:tbl>
              <a:tblPr firstRow="1" bandRow="1">
                <a:tableStyleId>{5C22544A-7EE6-4342-B048-85BDC9FD1C3A}</a:tableStyleId>
              </a:tblPr>
              <a:tblGrid>
                <a:gridCol w="3714092">
                  <a:extLst>
                    <a:ext uri="{9D8B030D-6E8A-4147-A177-3AD203B41FA5}">
                      <a16:colId xmlns:a16="http://schemas.microsoft.com/office/drawing/2014/main" val="2387749546"/>
                    </a:ext>
                  </a:extLst>
                </a:gridCol>
                <a:gridCol w="1542492">
                  <a:extLst>
                    <a:ext uri="{9D8B030D-6E8A-4147-A177-3AD203B41FA5}">
                      <a16:colId xmlns:a16="http://schemas.microsoft.com/office/drawing/2014/main" val="142807779"/>
                    </a:ext>
                  </a:extLst>
                </a:gridCol>
              </a:tblGrid>
              <a:tr h="351438">
                <a:tc>
                  <a:txBody>
                    <a:bodyPr/>
                    <a:lstStyle/>
                    <a:p>
                      <a:r>
                        <a:rPr lang="en-CH" sz="2000" b="0" dirty="0">
                          <a:solidFill>
                            <a:schemeClr val="tx1"/>
                          </a:solidFill>
                        </a:rPr>
                        <a:t>Inserting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CH" sz="2000" b="0" dirty="0">
                          <a:solidFill>
                            <a:schemeClr val="tx1"/>
                          </a:solidFill>
                        </a:rPr>
                        <a:t>O(1)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748958593"/>
                  </a:ext>
                </a:extLst>
              </a:tr>
              <a:tr h="612978">
                <a:tc>
                  <a:txBody>
                    <a:bodyPr/>
                    <a:lstStyle/>
                    <a:p>
                      <a:r>
                        <a:rPr lang="en-CH" sz="2000" b="0" dirty="0">
                          <a:solidFill>
                            <a:schemeClr val="tx1"/>
                          </a:solidFill>
                        </a:rPr>
                        <a:t>Finding a value by key</a:t>
                      </a:r>
                      <a:br>
                        <a:rPr lang="en-CH" sz="2000" b="0" dirty="0">
                          <a:solidFill>
                            <a:schemeClr val="tx1"/>
                          </a:solidFill>
                        </a:rPr>
                      </a:br>
                      <a:r>
                        <a:rPr lang="en-CH" sz="2000" b="0" dirty="0">
                          <a:solidFill>
                            <a:schemeClr val="tx1"/>
                          </a:solidFill>
                        </a:rPr>
                        <a:t>(e.g., “if element in my_dict: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CH" sz="2000" b="0" dirty="0">
                          <a:solidFill>
                            <a:schemeClr val="tx1"/>
                          </a:solidFill>
                        </a:rPr>
                        <a:t>O(1)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22679385"/>
                  </a:ext>
                </a:extLst>
              </a:tr>
            </a:tbl>
          </a:graphicData>
        </a:graphic>
      </p:graphicFrame>
      <p:graphicFrame>
        <p:nvGraphicFramePr>
          <p:cNvPr id="13" name="Table 12">
            <a:extLst>
              <a:ext uri="{FF2B5EF4-FFF2-40B4-BE49-F238E27FC236}">
                <a16:creationId xmlns:a16="http://schemas.microsoft.com/office/drawing/2014/main" id="{2D1302DB-2769-C2C3-D3E9-1844EA82FD80}"/>
              </a:ext>
            </a:extLst>
          </p:cNvPr>
          <p:cNvGraphicFramePr>
            <a:graphicFrameLocks noGrp="1"/>
          </p:cNvGraphicFramePr>
          <p:nvPr>
            <p:extLst>
              <p:ext uri="{D42A27DB-BD31-4B8C-83A1-F6EECF244321}">
                <p14:modId xmlns:p14="http://schemas.microsoft.com/office/powerpoint/2010/main" val="1263736964"/>
              </p:ext>
            </p:extLst>
          </p:nvPr>
        </p:nvGraphicFramePr>
        <p:xfrm>
          <a:off x="6312024" y="4195632"/>
          <a:ext cx="5256584" cy="1097280"/>
        </p:xfrm>
        <a:graphic>
          <a:graphicData uri="http://schemas.openxmlformats.org/drawingml/2006/table">
            <a:tbl>
              <a:tblPr firstRow="1" bandRow="1">
                <a:tableStyleId>{5C22544A-7EE6-4342-B048-85BDC9FD1C3A}</a:tableStyleId>
              </a:tblPr>
              <a:tblGrid>
                <a:gridCol w="3714092">
                  <a:extLst>
                    <a:ext uri="{9D8B030D-6E8A-4147-A177-3AD203B41FA5}">
                      <a16:colId xmlns:a16="http://schemas.microsoft.com/office/drawing/2014/main" val="2387749546"/>
                    </a:ext>
                  </a:extLst>
                </a:gridCol>
                <a:gridCol w="1542492">
                  <a:extLst>
                    <a:ext uri="{9D8B030D-6E8A-4147-A177-3AD203B41FA5}">
                      <a16:colId xmlns:a16="http://schemas.microsoft.com/office/drawing/2014/main" val="142807779"/>
                    </a:ext>
                  </a:extLst>
                </a:gridCol>
              </a:tblGrid>
              <a:tr h="351438">
                <a:tc>
                  <a:txBody>
                    <a:bodyPr/>
                    <a:lstStyle/>
                    <a:p>
                      <a:r>
                        <a:rPr lang="en-CH" sz="2000" b="0" dirty="0">
                          <a:solidFill>
                            <a:schemeClr val="tx1"/>
                          </a:solidFill>
                        </a:rPr>
                        <a:t>Inserting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CH" sz="2000" b="0" dirty="0">
                          <a:solidFill>
                            <a:schemeClr val="tx1"/>
                          </a:solidFill>
                        </a:rPr>
                        <a:t>O(1)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748958593"/>
                  </a:ext>
                </a:extLst>
              </a:tr>
              <a:tr h="612978">
                <a:tc>
                  <a:txBody>
                    <a:bodyPr/>
                    <a:lstStyle/>
                    <a:p>
                      <a:r>
                        <a:rPr lang="en-CH" sz="2000" b="0" dirty="0">
                          <a:solidFill>
                            <a:schemeClr val="tx1"/>
                          </a:solidFill>
                        </a:rPr>
                        <a:t>Finding a value by key</a:t>
                      </a:r>
                      <a:br>
                        <a:rPr lang="en-CH" sz="2000" b="0" dirty="0">
                          <a:solidFill>
                            <a:schemeClr val="tx1"/>
                          </a:solidFill>
                        </a:rPr>
                      </a:br>
                      <a:r>
                        <a:rPr lang="en-CH" sz="2000" b="0" dirty="0">
                          <a:solidFill>
                            <a:schemeClr val="tx1"/>
                          </a:solidFill>
                        </a:rPr>
                        <a:t>(e.g., “if element in my_set: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CH" sz="2000" b="0" dirty="0">
                          <a:solidFill>
                            <a:schemeClr val="tx1"/>
                          </a:solidFill>
                        </a:rPr>
                        <a:t>O(1)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22679385"/>
                  </a:ext>
                </a:extLst>
              </a:tr>
            </a:tbl>
          </a:graphicData>
        </a:graphic>
      </p:graphicFrame>
      <p:sp>
        <p:nvSpPr>
          <p:cNvPr id="14" name="TextBox 13">
            <a:extLst>
              <a:ext uri="{FF2B5EF4-FFF2-40B4-BE49-F238E27FC236}">
                <a16:creationId xmlns:a16="http://schemas.microsoft.com/office/drawing/2014/main" id="{0044821F-7BCB-8BE0-FEA6-781383B6DAE8}"/>
              </a:ext>
            </a:extLst>
          </p:cNvPr>
          <p:cNvSpPr txBox="1"/>
          <p:nvPr/>
        </p:nvSpPr>
        <p:spPr>
          <a:xfrm>
            <a:off x="6240016" y="1331723"/>
            <a:ext cx="5013388" cy="523220"/>
          </a:xfrm>
          <a:prstGeom prst="rect">
            <a:avLst/>
          </a:prstGeom>
          <a:noFill/>
        </p:spPr>
        <p:txBody>
          <a:bodyPr wrap="square">
            <a:spAutoFit/>
          </a:bodyPr>
          <a:lstStyle/>
          <a:p>
            <a:r>
              <a:rPr lang="en-CH" sz="2800" dirty="0"/>
              <a:t>Dictionaries (“hashmaps”)</a:t>
            </a:r>
          </a:p>
        </p:txBody>
      </p:sp>
      <p:sp>
        <p:nvSpPr>
          <p:cNvPr id="15" name="TextBox 14">
            <a:extLst>
              <a:ext uri="{FF2B5EF4-FFF2-40B4-BE49-F238E27FC236}">
                <a16:creationId xmlns:a16="http://schemas.microsoft.com/office/drawing/2014/main" id="{4A3EAB94-DEBE-222C-2E6B-A5E1579EE7BC}"/>
              </a:ext>
            </a:extLst>
          </p:cNvPr>
          <p:cNvSpPr txBox="1"/>
          <p:nvPr/>
        </p:nvSpPr>
        <p:spPr>
          <a:xfrm>
            <a:off x="6240016" y="3627669"/>
            <a:ext cx="5688632" cy="523220"/>
          </a:xfrm>
          <a:prstGeom prst="rect">
            <a:avLst/>
          </a:prstGeom>
          <a:noFill/>
        </p:spPr>
        <p:txBody>
          <a:bodyPr wrap="square">
            <a:spAutoFit/>
          </a:bodyPr>
          <a:lstStyle/>
          <a:p>
            <a:r>
              <a:rPr lang="en-CH" sz="2800" dirty="0"/>
              <a:t>Sets: </a:t>
            </a:r>
            <a:r>
              <a:rPr lang="en-US" sz="2800" dirty="0"/>
              <a:t>it’s dictionaries without values</a:t>
            </a:r>
            <a:endParaRPr lang="en-CH" sz="2800" dirty="0"/>
          </a:p>
        </p:txBody>
      </p:sp>
    </p:spTree>
    <p:extLst>
      <p:ext uri="{BB962C8B-B14F-4D97-AF65-F5344CB8AC3E}">
        <p14:creationId xmlns:p14="http://schemas.microsoft.com/office/powerpoint/2010/main" val="9142070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8DFBD88-A407-BCCE-86D5-035B157D4265}"/>
              </a:ext>
            </a:extLst>
          </p:cNvPr>
          <p:cNvSpPr/>
          <p:nvPr/>
        </p:nvSpPr>
        <p:spPr>
          <a:xfrm>
            <a:off x="7428258" y="205950"/>
            <a:ext cx="4539047" cy="990187"/>
          </a:xfrm>
          <a:prstGeom prst="rect">
            <a:avLst/>
          </a:prstGeom>
          <a:solidFill>
            <a:schemeClr val="accent6">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latin typeface="Courier New" panose="02070309020205020404" pitchFamily="49" charset="0"/>
              <a:cs typeface="Courier New" panose="02070309020205020404" pitchFamily="49" charset="0"/>
            </a:endParaRPr>
          </a:p>
        </p:txBody>
      </p:sp>
      <p:sp>
        <p:nvSpPr>
          <p:cNvPr id="3" name="Content Placeholder 2">
            <a:extLst>
              <a:ext uri="{FF2B5EF4-FFF2-40B4-BE49-F238E27FC236}">
                <a16:creationId xmlns:a16="http://schemas.microsoft.com/office/drawing/2014/main" id="{5ECD4441-6525-41C6-BE74-BF0FD43E7305}"/>
              </a:ext>
            </a:extLst>
          </p:cNvPr>
          <p:cNvSpPr>
            <a:spLocks noGrp="1"/>
          </p:cNvSpPr>
          <p:nvPr>
            <p:ph idx="1"/>
          </p:nvPr>
        </p:nvSpPr>
        <p:spPr>
          <a:xfrm>
            <a:off x="838200" y="1772816"/>
            <a:ext cx="10515600" cy="4404147"/>
          </a:xfrm>
        </p:spPr>
        <p:txBody>
          <a:bodyPr/>
          <a:lstStyle/>
          <a:p>
            <a:r>
              <a:rPr lang="en-CH" dirty="0"/>
              <a:t>Open the notebook </a:t>
            </a:r>
            <a:r>
              <a:rPr lang="en-CH" dirty="0">
                <a:latin typeface="Consolas" panose="020B0609020204030204" pitchFamily="49" charset="0"/>
                <a:cs typeface="Consolas" panose="020B0609020204030204" pitchFamily="49" charset="0"/>
              </a:rPr>
              <a:t>match_tarots</a:t>
            </a:r>
            <a:r>
              <a:rPr lang="en-CH" dirty="0"/>
              <a:t>, and follow the instructions!</a:t>
            </a:r>
          </a:p>
          <a:p>
            <a:pPr marL="0" indent="0">
              <a:buNone/>
            </a:pPr>
            <a:endParaRPr lang="en-CH" dirty="0"/>
          </a:p>
          <a:p>
            <a:r>
              <a:rPr lang="en-US" dirty="0"/>
              <a:t>Submit a PR for Issue #7 on </a:t>
            </a:r>
            <a:br>
              <a:rPr lang="en-US" dirty="0"/>
            </a:br>
            <a:r>
              <a:rPr lang="en-US" noProof="1">
                <a:latin typeface="Consolas" panose="020B0609020204030204" pitchFamily="49" charset="0"/>
                <a:cs typeface="Consolas" panose="020B0609020204030204" pitchFamily="49" charset="0"/>
              </a:rPr>
              <a:t>git.aspp.school</a:t>
            </a:r>
            <a:r>
              <a:rPr lang="en-US" dirty="0">
                <a:latin typeface="Consolas" panose="020B0609020204030204" pitchFamily="49" charset="0"/>
                <a:cs typeface="Consolas" panose="020B0609020204030204" pitchFamily="49" charset="0"/>
              </a:rPr>
              <a:t>/ASPP/2024-heraklion-data</a:t>
            </a:r>
          </a:p>
          <a:p>
            <a:pPr marL="0" indent="0">
              <a:buNone/>
            </a:pPr>
            <a:endParaRPr lang="en-CH" dirty="0"/>
          </a:p>
          <a:p>
            <a:endParaRPr lang="en-US" dirty="0"/>
          </a:p>
          <a:p>
            <a:endParaRPr lang="en-CH" dirty="0"/>
          </a:p>
        </p:txBody>
      </p:sp>
      <p:sp>
        <p:nvSpPr>
          <p:cNvPr id="4" name="Date Placeholder 3">
            <a:extLst>
              <a:ext uri="{FF2B5EF4-FFF2-40B4-BE49-F238E27FC236}">
                <a16:creationId xmlns:a16="http://schemas.microsoft.com/office/drawing/2014/main" id="{E8C84DEF-DCEF-7DAB-2DDF-ACBFCD4688DC}"/>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2C3C5D9D-450C-CD41-DC4B-A75684895E79}"/>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9F61D35E-DD39-AE70-A8D5-44192757D511}"/>
              </a:ext>
            </a:extLst>
          </p:cNvPr>
          <p:cNvSpPr>
            <a:spLocks noGrp="1"/>
          </p:cNvSpPr>
          <p:nvPr>
            <p:ph type="sldNum" sz="quarter" idx="12"/>
          </p:nvPr>
        </p:nvSpPr>
        <p:spPr/>
        <p:txBody>
          <a:bodyPr/>
          <a:lstStyle/>
          <a:p>
            <a:fld id="{EF79ADEA-B933-47CC-A4E9-04E6298B917C}" type="slidenum">
              <a:rPr lang="en-US" smtClean="0"/>
              <a:pPr/>
              <a:t>23</a:t>
            </a:fld>
            <a:endParaRPr lang="en-US"/>
          </a:p>
        </p:txBody>
      </p:sp>
      <p:sp>
        <p:nvSpPr>
          <p:cNvPr id="9" name="TextBox 8">
            <a:extLst>
              <a:ext uri="{FF2B5EF4-FFF2-40B4-BE49-F238E27FC236}">
                <a16:creationId xmlns:a16="http://schemas.microsoft.com/office/drawing/2014/main" id="{BB65695B-C9BD-A37B-E7AA-E696393008D2}"/>
              </a:ext>
            </a:extLst>
          </p:cNvPr>
          <p:cNvSpPr txBox="1"/>
          <p:nvPr/>
        </p:nvSpPr>
        <p:spPr>
          <a:xfrm>
            <a:off x="7930760" y="224587"/>
            <a:ext cx="1779374" cy="369332"/>
          </a:xfrm>
          <a:prstGeom prst="rect">
            <a:avLst/>
          </a:prstGeom>
          <a:noFill/>
        </p:spPr>
        <p:txBody>
          <a:bodyPr wrap="square">
            <a:spAutoFit/>
          </a:bodyPr>
          <a:lstStyle/>
          <a:p>
            <a:pPr algn="ctr"/>
            <a:r>
              <a:rPr lang="en-DE" b="1">
                <a:solidFill>
                  <a:schemeClr val="tx1"/>
                </a:solidFill>
                <a:latin typeface="Courier New" panose="02070309020205020404" pitchFamily="49" charset="0"/>
                <a:cs typeface="Courier New" panose="02070309020205020404" pitchFamily="49" charset="0"/>
              </a:rPr>
              <a:t>Exercise</a:t>
            </a:r>
          </a:p>
        </p:txBody>
      </p:sp>
      <p:pic>
        <p:nvPicPr>
          <p:cNvPr id="11" name="Graphic 10">
            <a:extLst>
              <a:ext uri="{FF2B5EF4-FFF2-40B4-BE49-F238E27FC236}">
                <a16:creationId xmlns:a16="http://schemas.microsoft.com/office/drawing/2014/main" id="{4100A633-F8F2-E59B-7BE8-C5F21118AEF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474831" y="274016"/>
            <a:ext cx="694459" cy="555568"/>
          </a:xfrm>
          <a:prstGeom prst="rect">
            <a:avLst/>
          </a:prstGeom>
        </p:spPr>
      </p:pic>
      <p:sp>
        <p:nvSpPr>
          <p:cNvPr id="13" name="TextBox 12">
            <a:extLst>
              <a:ext uri="{FF2B5EF4-FFF2-40B4-BE49-F238E27FC236}">
                <a16:creationId xmlns:a16="http://schemas.microsoft.com/office/drawing/2014/main" id="{53320516-5013-5786-E680-1CD41D26764D}"/>
              </a:ext>
            </a:extLst>
          </p:cNvPr>
          <p:cNvSpPr txBox="1"/>
          <p:nvPr/>
        </p:nvSpPr>
        <p:spPr>
          <a:xfrm>
            <a:off x="8302028" y="542883"/>
            <a:ext cx="3482604" cy="307777"/>
          </a:xfrm>
          <a:prstGeom prst="rect">
            <a:avLst/>
          </a:prstGeom>
          <a:noFill/>
        </p:spPr>
        <p:txBody>
          <a:bodyPr wrap="square">
            <a:spAutoFit/>
          </a:bodyPr>
          <a:lstStyle/>
          <a:p>
            <a:pPr algn="ctr"/>
            <a:r>
              <a:rPr lang="en-GB" sz="1400" dirty="0">
                <a:solidFill>
                  <a:schemeClr val="tx1"/>
                </a:solidFill>
                <a:latin typeface="Courier New" panose="02070309020205020404" pitchFamily="49" charset="0"/>
                <a:cs typeface="Courier New" panose="02070309020205020404" pitchFamily="49" charset="0"/>
              </a:rPr>
              <a:t>exercises/</a:t>
            </a:r>
            <a:r>
              <a:rPr lang="en-GB" sz="1400" dirty="0" err="1">
                <a:solidFill>
                  <a:schemeClr val="tx1"/>
                </a:solidFill>
                <a:latin typeface="Courier New" panose="02070309020205020404" pitchFamily="49" charset="0"/>
                <a:cs typeface="Courier New" panose="02070309020205020404" pitchFamily="49" charset="0"/>
              </a:rPr>
              <a:t>match_tarots</a:t>
            </a:r>
            <a:endParaRPr lang="en-DE" sz="1400">
              <a:solidFill>
                <a:schemeClr val="tx1"/>
              </a:solidFill>
              <a:latin typeface="Courier New" panose="02070309020205020404" pitchFamily="49" charset="0"/>
              <a:cs typeface="Courier New" panose="02070309020205020404" pitchFamily="49" charset="0"/>
            </a:endParaRPr>
          </a:p>
        </p:txBody>
      </p:sp>
      <p:sp>
        <p:nvSpPr>
          <p:cNvPr id="17" name="Title 3">
            <a:extLst>
              <a:ext uri="{FF2B5EF4-FFF2-40B4-BE49-F238E27FC236}">
                <a16:creationId xmlns:a16="http://schemas.microsoft.com/office/drawing/2014/main" id="{0082FB03-B5BF-D4F7-5592-04D6D43828A1}"/>
              </a:ext>
            </a:extLst>
          </p:cNvPr>
          <p:cNvSpPr>
            <a:spLocks noGrp="1"/>
          </p:cNvSpPr>
          <p:nvPr>
            <p:ph type="title"/>
          </p:nvPr>
        </p:nvSpPr>
        <p:spPr>
          <a:xfrm>
            <a:off x="346841" y="365126"/>
            <a:ext cx="6757271" cy="953312"/>
          </a:xfrm>
        </p:spPr>
        <p:txBody>
          <a:bodyPr>
            <a:normAutofit fontScale="90000"/>
          </a:bodyPr>
          <a:lstStyle/>
          <a:p>
            <a:r>
              <a:rPr lang="en-US" b="1" dirty="0"/>
              <a:t>Hands-on</a:t>
            </a:r>
            <a:br>
              <a:rPr lang="en-US" b="1" dirty="0"/>
            </a:br>
            <a:endParaRPr lang="en-CH" sz="3600" dirty="0"/>
          </a:p>
        </p:txBody>
      </p:sp>
    </p:spTree>
    <p:extLst>
      <p:ext uri="{BB962C8B-B14F-4D97-AF65-F5344CB8AC3E}">
        <p14:creationId xmlns:p14="http://schemas.microsoft.com/office/powerpoint/2010/main" val="32873855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04A0E4E1-DC90-7F56-5328-B8BA4BD16E2C}"/>
              </a:ext>
            </a:extLst>
          </p:cNvPr>
          <p:cNvSpPr>
            <a:spLocks noGrp="1"/>
          </p:cNvSpPr>
          <p:nvPr>
            <p:ph type="title"/>
          </p:nvPr>
        </p:nvSpPr>
        <p:spPr/>
        <p:txBody>
          <a:bodyPr>
            <a:normAutofit fontScale="90000"/>
          </a:bodyPr>
          <a:lstStyle/>
          <a:p>
            <a:r>
              <a:rPr lang="en-CH" dirty="0"/>
              <a:t>H</a:t>
            </a:r>
            <a:r>
              <a:rPr lang="en-CH" sz="4400" dirty="0"/>
              <a:t>ow does rewriting in C change the performance?</a:t>
            </a:r>
            <a:br>
              <a:rPr lang="en-CH" sz="4400" dirty="0"/>
            </a:br>
            <a:r>
              <a:rPr lang="en-CH" sz="3100" dirty="0"/>
              <a:t>(rewriting in C, parallelization; same algorithm)</a:t>
            </a:r>
            <a:endParaRPr lang="en-CH" dirty="0"/>
          </a:p>
        </p:txBody>
      </p:sp>
      <p:sp>
        <p:nvSpPr>
          <p:cNvPr id="4" name="Date Placeholder 3">
            <a:extLst>
              <a:ext uri="{FF2B5EF4-FFF2-40B4-BE49-F238E27FC236}">
                <a16:creationId xmlns:a16="http://schemas.microsoft.com/office/drawing/2014/main" id="{CFCDCFE1-ED01-88FC-4AAB-4F1F9FD089FE}"/>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CF8EEBE0-5A80-5353-4F83-8E53F2F22577}"/>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4CC8EA09-85E0-5A2C-8E1F-4F1FAC62E18B}"/>
              </a:ext>
            </a:extLst>
          </p:cNvPr>
          <p:cNvSpPr>
            <a:spLocks noGrp="1"/>
          </p:cNvSpPr>
          <p:nvPr>
            <p:ph type="sldNum" sz="quarter" idx="12"/>
          </p:nvPr>
        </p:nvSpPr>
        <p:spPr/>
        <p:txBody>
          <a:bodyPr/>
          <a:lstStyle/>
          <a:p>
            <a:fld id="{EF79ADEA-B933-47CC-A4E9-04E6298B917C}" type="slidenum">
              <a:rPr lang="en-US" smtClean="0"/>
              <a:pPr/>
              <a:t>24</a:t>
            </a:fld>
            <a:endParaRPr lang="en-US" dirty="0"/>
          </a:p>
        </p:txBody>
      </p:sp>
      <p:pic>
        <p:nvPicPr>
          <p:cNvPr id="3074" name="Picture 2" descr="Image">
            <a:extLst>
              <a:ext uri="{FF2B5EF4-FFF2-40B4-BE49-F238E27FC236}">
                <a16:creationId xmlns:a16="http://schemas.microsoft.com/office/drawing/2014/main" id="{E1C28902-E062-ED21-A6B8-E688BEA74D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88088" y="1484784"/>
            <a:ext cx="4522812" cy="452281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9C82FAB4-F531-1E26-57A6-A20E14B2D0C9}"/>
              </a:ext>
            </a:extLst>
          </p:cNvPr>
          <p:cNvSpPr txBox="1"/>
          <p:nvPr/>
        </p:nvSpPr>
        <p:spPr>
          <a:xfrm>
            <a:off x="8153400" y="1946879"/>
            <a:ext cx="1649025" cy="830997"/>
          </a:xfrm>
          <a:prstGeom prst="rect">
            <a:avLst/>
          </a:prstGeom>
          <a:noFill/>
        </p:spPr>
        <p:txBody>
          <a:bodyPr wrap="square" rtlCol="0">
            <a:spAutoFit/>
          </a:bodyPr>
          <a:lstStyle/>
          <a:p>
            <a:pPr algn="ctr"/>
            <a:r>
              <a:rPr lang="en-CH" sz="2400" b="1" dirty="0">
                <a:solidFill>
                  <a:srgbClr val="FFFF00"/>
                </a:solidFill>
                <a:effectLst>
                  <a:outerShdw blurRad="50800" dist="38100" dir="5400000" algn="t" rotWithShape="0">
                    <a:prstClr val="black">
                      <a:alpha val="40000"/>
                    </a:prstClr>
                  </a:outerShdw>
                </a:effectLst>
              </a:rPr>
              <a:t>Fast code</a:t>
            </a:r>
          </a:p>
          <a:p>
            <a:pPr algn="ctr"/>
            <a:r>
              <a:rPr lang="en-CH" sz="2400" b="1" dirty="0">
                <a:solidFill>
                  <a:srgbClr val="FFFF00"/>
                </a:solidFill>
                <a:effectLst>
                  <a:outerShdw blurRad="50800" dist="38100" dir="5400000" algn="t" rotWithShape="0">
                    <a:prstClr val="black">
                      <a:alpha val="40000"/>
                    </a:prstClr>
                  </a:outerShdw>
                </a:effectLst>
              </a:rPr>
              <a:t>O(n</a:t>
            </a:r>
            <a:r>
              <a:rPr lang="en-CH" sz="2400" b="1" baseline="30000" dirty="0">
                <a:solidFill>
                  <a:srgbClr val="FFFF00"/>
                </a:solidFill>
                <a:effectLst>
                  <a:outerShdw blurRad="50800" dist="38100" dir="5400000" algn="t" rotWithShape="0">
                    <a:prstClr val="black">
                      <a:alpha val="40000"/>
                    </a:prstClr>
                  </a:outerShdw>
                </a:effectLst>
              </a:rPr>
              <a:t>2</a:t>
            </a:r>
            <a:r>
              <a:rPr lang="en-CH" sz="2400" b="1" dirty="0">
                <a:solidFill>
                  <a:srgbClr val="FFFF00"/>
                </a:solidFill>
                <a:effectLst>
                  <a:outerShdw blurRad="50800" dist="38100" dir="5400000" algn="t" rotWithShape="0">
                    <a:prstClr val="black">
                      <a:alpha val="40000"/>
                    </a:prstClr>
                  </a:outerShdw>
                </a:effectLst>
              </a:rPr>
              <a:t>)</a:t>
            </a:r>
          </a:p>
        </p:txBody>
      </p:sp>
      <p:sp>
        <p:nvSpPr>
          <p:cNvPr id="8" name="TextBox 7">
            <a:extLst>
              <a:ext uri="{FF2B5EF4-FFF2-40B4-BE49-F238E27FC236}">
                <a16:creationId xmlns:a16="http://schemas.microsoft.com/office/drawing/2014/main" id="{C7971566-3187-BA1E-C09B-A41ADED985F7}"/>
              </a:ext>
            </a:extLst>
          </p:cNvPr>
          <p:cNvSpPr txBox="1"/>
          <p:nvPr/>
        </p:nvSpPr>
        <p:spPr>
          <a:xfrm>
            <a:off x="9306175" y="3013501"/>
            <a:ext cx="1899579" cy="830997"/>
          </a:xfrm>
          <a:prstGeom prst="rect">
            <a:avLst/>
          </a:prstGeom>
          <a:noFill/>
        </p:spPr>
        <p:txBody>
          <a:bodyPr wrap="square" rtlCol="0">
            <a:spAutoFit/>
          </a:bodyPr>
          <a:lstStyle/>
          <a:p>
            <a:pPr algn="ctr"/>
            <a:r>
              <a:rPr lang="en-CH" sz="2400" b="1" dirty="0">
                <a:solidFill>
                  <a:srgbClr val="FFFF00"/>
                </a:solidFill>
                <a:effectLst>
                  <a:outerShdw blurRad="50800" dist="38100" dir="5400000" algn="t" rotWithShape="0">
                    <a:prstClr val="black">
                      <a:alpha val="40000"/>
                    </a:prstClr>
                  </a:outerShdw>
                </a:effectLst>
              </a:rPr>
              <a:t>Regular code</a:t>
            </a:r>
          </a:p>
          <a:p>
            <a:pPr algn="ctr"/>
            <a:r>
              <a:rPr lang="en-CH" sz="2400" b="1" dirty="0">
                <a:solidFill>
                  <a:srgbClr val="FFFF00"/>
                </a:solidFill>
                <a:effectLst>
                  <a:outerShdw blurRad="50800" dist="38100" dir="5400000" algn="t" rotWithShape="0">
                    <a:prstClr val="black">
                      <a:alpha val="40000"/>
                    </a:prstClr>
                  </a:outerShdw>
                </a:effectLst>
              </a:rPr>
              <a:t>O(n log n)</a:t>
            </a:r>
          </a:p>
        </p:txBody>
      </p:sp>
      <p:pic>
        <p:nvPicPr>
          <p:cNvPr id="3" name="Picture 2">
            <a:extLst>
              <a:ext uri="{FF2B5EF4-FFF2-40B4-BE49-F238E27FC236}">
                <a16:creationId xmlns:a16="http://schemas.microsoft.com/office/drawing/2014/main" id="{19992BFF-0069-6745-6E0A-1835196DE632}"/>
              </a:ext>
            </a:extLst>
          </p:cNvPr>
          <p:cNvPicPr>
            <a:picLocks noChangeAspect="1"/>
          </p:cNvPicPr>
          <p:nvPr/>
        </p:nvPicPr>
        <p:blipFill>
          <a:blip r:embed="rId4"/>
          <a:stretch>
            <a:fillRect/>
          </a:stretch>
        </p:blipFill>
        <p:spPr>
          <a:xfrm>
            <a:off x="986246" y="1484784"/>
            <a:ext cx="4656221" cy="4365697"/>
          </a:xfrm>
          <a:prstGeom prst="rect">
            <a:avLst/>
          </a:prstGeom>
        </p:spPr>
      </p:pic>
      <p:sp>
        <p:nvSpPr>
          <p:cNvPr id="2" name="TextBox 1">
            <a:extLst>
              <a:ext uri="{FF2B5EF4-FFF2-40B4-BE49-F238E27FC236}">
                <a16:creationId xmlns:a16="http://schemas.microsoft.com/office/drawing/2014/main" id="{98BC9CFD-36AB-2F66-78B3-5E08B12722DD}"/>
              </a:ext>
            </a:extLst>
          </p:cNvPr>
          <p:cNvSpPr txBox="1"/>
          <p:nvPr/>
        </p:nvSpPr>
        <p:spPr>
          <a:xfrm>
            <a:off x="5252492" y="1772816"/>
            <a:ext cx="1615008" cy="830997"/>
          </a:xfrm>
          <a:prstGeom prst="rect">
            <a:avLst/>
          </a:prstGeom>
          <a:noFill/>
        </p:spPr>
        <p:txBody>
          <a:bodyPr wrap="square" rtlCol="0">
            <a:spAutoFit/>
          </a:bodyPr>
          <a:lstStyle/>
          <a:p>
            <a:pPr algn="ctr"/>
            <a:r>
              <a:rPr lang="en-CH" sz="1600" b="1" dirty="0">
                <a:solidFill>
                  <a:srgbClr val="1E76B4"/>
                </a:solidFill>
              </a:rPr>
              <a:t>Fast execution</a:t>
            </a:r>
          </a:p>
          <a:p>
            <a:pPr algn="ctr"/>
            <a:r>
              <a:rPr lang="en-CH" sz="1600" b="1" dirty="0">
                <a:solidFill>
                  <a:srgbClr val="1E76B4"/>
                </a:solidFill>
              </a:rPr>
              <a:t>Slow scaling </a:t>
            </a:r>
            <a:br>
              <a:rPr lang="en-CH" sz="1600" b="1" dirty="0">
                <a:solidFill>
                  <a:srgbClr val="1E76B4"/>
                </a:solidFill>
              </a:rPr>
            </a:br>
            <a:r>
              <a:rPr lang="en-CH" sz="1600" b="1" dirty="0">
                <a:solidFill>
                  <a:srgbClr val="1E76B4"/>
                </a:solidFill>
              </a:rPr>
              <a:t>O(n</a:t>
            </a:r>
            <a:r>
              <a:rPr lang="en-CH" sz="1600" b="1" baseline="30000" dirty="0">
                <a:solidFill>
                  <a:srgbClr val="1E76B4"/>
                </a:solidFill>
              </a:rPr>
              <a:t>2</a:t>
            </a:r>
            <a:r>
              <a:rPr lang="en-CH" sz="1600" b="1" dirty="0">
                <a:solidFill>
                  <a:srgbClr val="1E76B4"/>
                </a:solidFill>
              </a:rPr>
              <a:t>)</a:t>
            </a:r>
          </a:p>
        </p:txBody>
      </p:sp>
      <p:sp>
        <p:nvSpPr>
          <p:cNvPr id="9" name="TextBox 8">
            <a:extLst>
              <a:ext uri="{FF2B5EF4-FFF2-40B4-BE49-F238E27FC236}">
                <a16:creationId xmlns:a16="http://schemas.microsoft.com/office/drawing/2014/main" id="{E43108AB-C798-BDB8-ED67-4C8C104DD76D}"/>
              </a:ext>
            </a:extLst>
          </p:cNvPr>
          <p:cNvSpPr txBox="1"/>
          <p:nvPr/>
        </p:nvSpPr>
        <p:spPr>
          <a:xfrm>
            <a:off x="2027937" y="3454609"/>
            <a:ext cx="1517848" cy="830997"/>
          </a:xfrm>
          <a:prstGeom prst="rect">
            <a:avLst/>
          </a:prstGeom>
          <a:noFill/>
        </p:spPr>
        <p:txBody>
          <a:bodyPr wrap="square" rtlCol="0">
            <a:spAutoFit/>
          </a:bodyPr>
          <a:lstStyle/>
          <a:p>
            <a:pPr algn="ctr"/>
            <a:r>
              <a:rPr lang="en-CH" sz="1600" b="1" dirty="0">
                <a:solidFill>
                  <a:srgbClr val="FF7F0E"/>
                </a:solidFill>
              </a:rPr>
              <a:t>Slow execution</a:t>
            </a:r>
          </a:p>
          <a:p>
            <a:pPr algn="ctr"/>
            <a:r>
              <a:rPr lang="en-CH" sz="1600" b="1" dirty="0">
                <a:solidFill>
                  <a:srgbClr val="FF7F0E"/>
                </a:solidFill>
              </a:rPr>
              <a:t>Fast scaling </a:t>
            </a:r>
            <a:br>
              <a:rPr lang="en-CH" sz="1600" b="1" dirty="0">
                <a:solidFill>
                  <a:srgbClr val="FF7F0E"/>
                </a:solidFill>
              </a:rPr>
            </a:br>
            <a:r>
              <a:rPr lang="en-CH" sz="1600" b="1" dirty="0">
                <a:solidFill>
                  <a:srgbClr val="FF7F0E"/>
                </a:solidFill>
              </a:rPr>
              <a:t>O(n log n)</a:t>
            </a:r>
          </a:p>
        </p:txBody>
      </p:sp>
    </p:spTree>
    <p:extLst>
      <p:ext uri="{BB962C8B-B14F-4D97-AF65-F5344CB8AC3E}">
        <p14:creationId xmlns:p14="http://schemas.microsoft.com/office/powerpoint/2010/main" val="953904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F0BACC5-0DED-E5BA-9C97-D932693C0117}"/>
              </a:ext>
            </a:extLst>
          </p:cNvPr>
          <p:cNvPicPr>
            <a:picLocks noChangeAspect="1"/>
          </p:cNvPicPr>
          <p:nvPr/>
        </p:nvPicPr>
        <p:blipFill>
          <a:blip r:embed="rId3"/>
          <a:stretch>
            <a:fillRect/>
          </a:stretch>
        </p:blipFill>
        <p:spPr>
          <a:xfrm>
            <a:off x="986246" y="1484784"/>
            <a:ext cx="4656221" cy="4313049"/>
          </a:xfrm>
          <a:prstGeom prst="rect">
            <a:avLst/>
          </a:prstGeom>
        </p:spPr>
      </p:pic>
      <p:sp>
        <p:nvSpPr>
          <p:cNvPr id="10" name="Title 9">
            <a:extLst>
              <a:ext uri="{FF2B5EF4-FFF2-40B4-BE49-F238E27FC236}">
                <a16:creationId xmlns:a16="http://schemas.microsoft.com/office/drawing/2014/main" id="{04A0E4E1-DC90-7F56-5328-B8BA4BD16E2C}"/>
              </a:ext>
            </a:extLst>
          </p:cNvPr>
          <p:cNvSpPr>
            <a:spLocks noGrp="1"/>
          </p:cNvSpPr>
          <p:nvPr>
            <p:ph type="title"/>
          </p:nvPr>
        </p:nvSpPr>
        <p:spPr/>
        <p:txBody>
          <a:bodyPr>
            <a:normAutofit fontScale="90000"/>
          </a:bodyPr>
          <a:lstStyle/>
          <a:p>
            <a:r>
              <a:rPr kumimoji="0" lang="en-CH" sz="4400" b="0" i="0" u="none" strike="noStrike" kern="1200" cap="none" spc="0" normalizeH="0" baseline="0" noProof="0" dirty="0">
                <a:ln>
                  <a:noFill/>
                </a:ln>
                <a:solidFill>
                  <a:prstClr val="black"/>
                </a:solidFill>
                <a:effectLst/>
                <a:uLnTx/>
                <a:uFillTx/>
                <a:latin typeface="Calibri Light" panose="020F0302020204030204"/>
                <a:ea typeface="+mj-ea"/>
                <a:cs typeface="+mj-cs"/>
              </a:rPr>
              <a:t>How does rewriting in C change the performance?</a:t>
            </a:r>
            <a:br>
              <a:rPr kumimoji="0" lang="en-CH" sz="4400" b="0" i="0" u="none" strike="noStrike" kern="1200" cap="none" spc="0" normalizeH="0" baseline="0" noProof="0" dirty="0">
                <a:ln>
                  <a:noFill/>
                </a:ln>
                <a:solidFill>
                  <a:prstClr val="black"/>
                </a:solidFill>
                <a:effectLst/>
                <a:uLnTx/>
                <a:uFillTx/>
                <a:latin typeface="Calibri Light" panose="020F0302020204030204"/>
                <a:ea typeface="+mj-ea"/>
                <a:cs typeface="+mj-cs"/>
              </a:rPr>
            </a:br>
            <a:r>
              <a:rPr kumimoji="0" lang="en-CH" sz="3100" b="0" i="0" u="none" strike="noStrike" kern="1200" cap="none" spc="0" normalizeH="0" baseline="0" noProof="0" dirty="0">
                <a:ln>
                  <a:noFill/>
                </a:ln>
                <a:solidFill>
                  <a:prstClr val="black"/>
                </a:solidFill>
                <a:effectLst/>
                <a:uLnTx/>
                <a:uFillTx/>
                <a:latin typeface="Calibri Light" panose="020F0302020204030204"/>
                <a:ea typeface="+mj-ea"/>
                <a:cs typeface="+mj-cs"/>
              </a:rPr>
              <a:t>(rewriting in C, parallelization; same algorithm)</a:t>
            </a:r>
            <a:endParaRPr lang="en-CH" dirty="0"/>
          </a:p>
        </p:txBody>
      </p:sp>
      <p:sp>
        <p:nvSpPr>
          <p:cNvPr id="4" name="Date Placeholder 3">
            <a:extLst>
              <a:ext uri="{FF2B5EF4-FFF2-40B4-BE49-F238E27FC236}">
                <a16:creationId xmlns:a16="http://schemas.microsoft.com/office/drawing/2014/main" id="{CFCDCFE1-ED01-88FC-4AAB-4F1F9FD089FE}"/>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CF8EEBE0-5A80-5353-4F83-8E53F2F22577}"/>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4CC8EA09-85E0-5A2C-8E1F-4F1FAC62E18B}"/>
              </a:ext>
            </a:extLst>
          </p:cNvPr>
          <p:cNvSpPr>
            <a:spLocks noGrp="1"/>
          </p:cNvSpPr>
          <p:nvPr>
            <p:ph type="sldNum" sz="quarter" idx="12"/>
          </p:nvPr>
        </p:nvSpPr>
        <p:spPr/>
        <p:txBody>
          <a:bodyPr/>
          <a:lstStyle/>
          <a:p>
            <a:fld id="{EF79ADEA-B933-47CC-A4E9-04E6298B917C}" type="slidenum">
              <a:rPr lang="en-US" smtClean="0"/>
              <a:pPr/>
              <a:t>25</a:t>
            </a:fld>
            <a:endParaRPr lang="en-US" dirty="0"/>
          </a:p>
        </p:txBody>
      </p:sp>
      <p:pic>
        <p:nvPicPr>
          <p:cNvPr id="3074" name="Picture 2" descr="Image">
            <a:extLst>
              <a:ext uri="{FF2B5EF4-FFF2-40B4-BE49-F238E27FC236}">
                <a16:creationId xmlns:a16="http://schemas.microsoft.com/office/drawing/2014/main" id="{E1C28902-E062-ED21-A6B8-E688BEA74DF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88088" y="1484784"/>
            <a:ext cx="4522812" cy="452281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9C82FAB4-F531-1E26-57A6-A20E14B2D0C9}"/>
              </a:ext>
            </a:extLst>
          </p:cNvPr>
          <p:cNvSpPr txBox="1"/>
          <p:nvPr/>
        </p:nvSpPr>
        <p:spPr>
          <a:xfrm>
            <a:off x="8153400" y="1946879"/>
            <a:ext cx="1649025" cy="830997"/>
          </a:xfrm>
          <a:prstGeom prst="rect">
            <a:avLst/>
          </a:prstGeom>
          <a:noFill/>
        </p:spPr>
        <p:txBody>
          <a:bodyPr wrap="square" rtlCol="0">
            <a:spAutoFit/>
          </a:bodyPr>
          <a:lstStyle/>
          <a:p>
            <a:pPr algn="ctr"/>
            <a:r>
              <a:rPr lang="en-CH" sz="2400" b="1" dirty="0">
                <a:solidFill>
                  <a:srgbClr val="FFFF00"/>
                </a:solidFill>
                <a:effectLst>
                  <a:outerShdw blurRad="50800" dist="38100" dir="5400000" algn="t" rotWithShape="0">
                    <a:prstClr val="black">
                      <a:alpha val="40000"/>
                    </a:prstClr>
                  </a:outerShdw>
                </a:effectLst>
              </a:rPr>
              <a:t>Fast code</a:t>
            </a:r>
          </a:p>
          <a:p>
            <a:pPr algn="ctr"/>
            <a:r>
              <a:rPr lang="en-CH" sz="2400" b="1" dirty="0">
                <a:solidFill>
                  <a:srgbClr val="FFFF00"/>
                </a:solidFill>
                <a:effectLst>
                  <a:outerShdw blurRad="50800" dist="38100" dir="5400000" algn="t" rotWithShape="0">
                    <a:prstClr val="black">
                      <a:alpha val="40000"/>
                    </a:prstClr>
                  </a:outerShdw>
                </a:effectLst>
              </a:rPr>
              <a:t>O(n</a:t>
            </a:r>
            <a:r>
              <a:rPr lang="en-CH" sz="2400" b="1" baseline="30000" dirty="0">
                <a:solidFill>
                  <a:srgbClr val="FFFF00"/>
                </a:solidFill>
                <a:effectLst>
                  <a:outerShdw blurRad="50800" dist="38100" dir="5400000" algn="t" rotWithShape="0">
                    <a:prstClr val="black">
                      <a:alpha val="40000"/>
                    </a:prstClr>
                  </a:outerShdw>
                </a:effectLst>
              </a:rPr>
              <a:t>2</a:t>
            </a:r>
            <a:r>
              <a:rPr lang="en-CH" sz="2400" b="1" dirty="0">
                <a:solidFill>
                  <a:srgbClr val="FFFF00"/>
                </a:solidFill>
                <a:effectLst>
                  <a:outerShdw blurRad="50800" dist="38100" dir="5400000" algn="t" rotWithShape="0">
                    <a:prstClr val="black">
                      <a:alpha val="40000"/>
                    </a:prstClr>
                  </a:outerShdw>
                </a:effectLst>
              </a:rPr>
              <a:t>)</a:t>
            </a:r>
          </a:p>
        </p:txBody>
      </p:sp>
      <p:sp>
        <p:nvSpPr>
          <p:cNvPr id="14" name="Down Arrow 13">
            <a:extLst>
              <a:ext uri="{FF2B5EF4-FFF2-40B4-BE49-F238E27FC236}">
                <a16:creationId xmlns:a16="http://schemas.microsoft.com/office/drawing/2014/main" id="{CAB6235C-D02E-237C-2CAF-17D54EEACB99}"/>
              </a:ext>
            </a:extLst>
          </p:cNvPr>
          <p:cNvSpPr/>
          <p:nvPr/>
        </p:nvSpPr>
        <p:spPr>
          <a:xfrm>
            <a:off x="4439816" y="3256025"/>
            <a:ext cx="274118" cy="588473"/>
          </a:xfrm>
          <a:prstGeom prst="downArrow">
            <a:avLst/>
          </a:prstGeom>
          <a:solidFill>
            <a:srgbClr val="2076B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5" name="Down Arrow 14">
            <a:extLst>
              <a:ext uri="{FF2B5EF4-FFF2-40B4-BE49-F238E27FC236}">
                <a16:creationId xmlns:a16="http://schemas.microsoft.com/office/drawing/2014/main" id="{C5B012DB-0F8A-48E4-0D7D-D992331FE85C}"/>
              </a:ext>
            </a:extLst>
          </p:cNvPr>
          <p:cNvSpPr/>
          <p:nvPr/>
        </p:nvSpPr>
        <p:spPr>
          <a:xfrm>
            <a:off x="3901541" y="3933056"/>
            <a:ext cx="274118" cy="383087"/>
          </a:xfrm>
          <a:prstGeom prst="downArrow">
            <a:avLst/>
          </a:prstGeom>
          <a:solidFill>
            <a:srgbClr val="2076B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6" name="Down Arrow 15">
            <a:extLst>
              <a:ext uri="{FF2B5EF4-FFF2-40B4-BE49-F238E27FC236}">
                <a16:creationId xmlns:a16="http://schemas.microsoft.com/office/drawing/2014/main" id="{62E9110D-1431-CD67-6F7C-2896D2689A02}"/>
              </a:ext>
            </a:extLst>
          </p:cNvPr>
          <p:cNvSpPr/>
          <p:nvPr/>
        </p:nvSpPr>
        <p:spPr>
          <a:xfrm>
            <a:off x="4934783" y="2564904"/>
            <a:ext cx="274118" cy="810899"/>
          </a:xfrm>
          <a:prstGeom prst="downArrow">
            <a:avLst/>
          </a:prstGeom>
          <a:solidFill>
            <a:srgbClr val="2076B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 name="TextBox 2">
            <a:extLst>
              <a:ext uri="{FF2B5EF4-FFF2-40B4-BE49-F238E27FC236}">
                <a16:creationId xmlns:a16="http://schemas.microsoft.com/office/drawing/2014/main" id="{8D626128-704D-A703-00B1-C2DDFB95C5E6}"/>
              </a:ext>
            </a:extLst>
          </p:cNvPr>
          <p:cNvSpPr txBox="1"/>
          <p:nvPr/>
        </p:nvSpPr>
        <p:spPr>
          <a:xfrm>
            <a:off x="9306175" y="3013501"/>
            <a:ext cx="1899579" cy="830997"/>
          </a:xfrm>
          <a:prstGeom prst="rect">
            <a:avLst/>
          </a:prstGeom>
          <a:noFill/>
        </p:spPr>
        <p:txBody>
          <a:bodyPr wrap="square" rtlCol="0">
            <a:spAutoFit/>
          </a:bodyPr>
          <a:lstStyle/>
          <a:p>
            <a:pPr algn="ctr"/>
            <a:r>
              <a:rPr lang="en-CH" sz="2400" b="1" dirty="0">
                <a:solidFill>
                  <a:srgbClr val="FFFF00"/>
                </a:solidFill>
                <a:effectLst>
                  <a:outerShdw blurRad="50800" dist="38100" dir="5400000" algn="t" rotWithShape="0">
                    <a:prstClr val="black">
                      <a:alpha val="40000"/>
                    </a:prstClr>
                  </a:outerShdw>
                </a:effectLst>
              </a:rPr>
              <a:t>Regular code</a:t>
            </a:r>
          </a:p>
          <a:p>
            <a:pPr algn="ctr"/>
            <a:r>
              <a:rPr lang="en-CH" sz="2400" b="1" dirty="0">
                <a:solidFill>
                  <a:srgbClr val="FFFF00"/>
                </a:solidFill>
                <a:effectLst>
                  <a:outerShdw blurRad="50800" dist="38100" dir="5400000" algn="t" rotWithShape="0">
                    <a:prstClr val="black">
                      <a:alpha val="40000"/>
                    </a:prstClr>
                  </a:outerShdw>
                </a:effectLst>
              </a:rPr>
              <a:t>O(n log n)</a:t>
            </a:r>
          </a:p>
        </p:txBody>
      </p:sp>
      <p:sp>
        <p:nvSpPr>
          <p:cNvPr id="9" name="TextBox 8">
            <a:extLst>
              <a:ext uri="{FF2B5EF4-FFF2-40B4-BE49-F238E27FC236}">
                <a16:creationId xmlns:a16="http://schemas.microsoft.com/office/drawing/2014/main" id="{E90B8732-E905-12A7-164C-5624E027F382}"/>
              </a:ext>
            </a:extLst>
          </p:cNvPr>
          <p:cNvSpPr txBox="1"/>
          <p:nvPr/>
        </p:nvSpPr>
        <p:spPr>
          <a:xfrm>
            <a:off x="5205635" y="1977092"/>
            <a:ext cx="1615008" cy="1077218"/>
          </a:xfrm>
          <a:prstGeom prst="rect">
            <a:avLst/>
          </a:prstGeom>
          <a:noFill/>
        </p:spPr>
        <p:txBody>
          <a:bodyPr wrap="square" rtlCol="0">
            <a:spAutoFit/>
          </a:bodyPr>
          <a:lstStyle/>
          <a:p>
            <a:pPr algn="ctr"/>
            <a:r>
              <a:rPr lang="en-CH" sz="1600" b="1" dirty="0">
                <a:solidFill>
                  <a:srgbClr val="1E76B4"/>
                </a:solidFill>
              </a:rPr>
              <a:t>Faster language increases performance for fixed N</a:t>
            </a:r>
          </a:p>
        </p:txBody>
      </p:sp>
    </p:spTree>
    <p:extLst>
      <p:ext uri="{BB962C8B-B14F-4D97-AF65-F5344CB8AC3E}">
        <p14:creationId xmlns:p14="http://schemas.microsoft.com/office/powerpoint/2010/main" val="7177396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59648DC7-0876-BF42-A932-2E8E296354CE}"/>
              </a:ext>
            </a:extLst>
          </p:cNvPr>
          <p:cNvPicPr>
            <a:picLocks noChangeAspect="1"/>
          </p:cNvPicPr>
          <p:nvPr/>
        </p:nvPicPr>
        <p:blipFill>
          <a:blip r:embed="rId3"/>
          <a:stretch>
            <a:fillRect/>
          </a:stretch>
        </p:blipFill>
        <p:spPr>
          <a:xfrm>
            <a:off x="986247" y="1484784"/>
            <a:ext cx="4708670" cy="4313049"/>
          </a:xfrm>
          <a:prstGeom prst="rect">
            <a:avLst/>
          </a:prstGeom>
        </p:spPr>
      </p:pic>
      <p:sp>
        <p:nvSpPr>
          <p:cNvPr id="10" name="Title 9">
            <a:extLst>
              <a:ext uri="{FF2B5EF4-FFF2-40B4-BE49-F238E27FC236}">
                <a16:creationId xmlns:a16="http://schemas.microsoft.com/office/drawing/2014/main" id="{04A0E4E1-DC90-7F56-5328-B8BA4BD16E2C}"/>
              </a:ext>
            </a:extLst>
          </p:cNvPr>
          <p:cNvSpPr>
            <a:spLocks noGrp="1"/>
          </p:cNvSpPr>
          <p:nvPr>
            <p:ph type="title"/>
          </p:nvPr>
        </p:nvSpPr>
        <p:spPr/>
        <p:txBody>
          <a:bodyPr>
            <a:normAutofit fontScale="90000"/>
          </a:bodyPr>
          <a:lstStyle/>
          <a:p>
            <a:r>
              <a:rPr kumimoji="0" lang="en-CH" sz="4400" b="0" i="0" u="none" strike="noStrike" kern="1200" cap="none" spc="0" normalizeH="0" baseline="0" noProof="0" dirty="0">
                <a:ln>
                  <a:noFill/>
                </a:ln>
                <a:solidFill>
                  <a:prstClr val="black"/>
                </a:solidFill>
                <a:effectLst/>
                <a:uLnTx/>
                <a:uFillTx/>
                <a:latin typeface="Calibri Light" panose="020F0302020204030204"/>
                <a:ea typeface="+mj-ea"/>
                <a:cs typeface="+mj-cs"/>
              </a:rPr>
              <a:t>How does rewriting in C change the performance?</a:t>
            </a:r>
            <a:br>
              <a:rPr kumimoji="0" lang="en-CH" sz="4400" b="0" i="0" u="none" strike="noStrike" kern="1200" cap="none" spc="0" normalizeH="0" baseline="0" noProof="0" dirty="0">
                <a:ln>
                  <a:noFill/>
                </a:ln>
                <a:solidFill>
                  <a:prstClr val="black"/>
                </a:solidFill>
                <a:effectLst/>
                <a:uLnTx/>
                <a:uFillTx/>
                <a:latin typeface="Calibri Light" panose="020F0302020204030204"/>
                <a:ea typeface="+mj-ea"/>
                <a:cs typeface="+mj-cs"/>
              </a:rPr>
            </a:br>
            <a:r>
              <a:rPr kumimoji="0" lang="en-CH" sz="3100" b="0" i="0" u="none" strike="noStrike" kern="1200" cap="none" spc="0" normalizeH="0" baseline="0" noProof="0" dirty="0">
                <a:ln>
                  <a:noFill/>
                </a:ln>
                <a:solidFill>
                  <a:prstClr val="black"/>
                </a:solidFill>
                <a:effectLst/>
                <a:uLnTx/>
                <a:uFillTx/>
                <a:latin typeface="Calibri Light" panose="020F0302020204030204"/>
                <a:ea typeface="+mj-ea"/>
                <a:cs typeface="+mj-cs"/>
              </a:rPr>
              <a:t>(rewriting in C, parallelization; same algorithm)</a:t>
            </a:r>
            <a:endParaRPr lang="en-CH" dirty="0"/>
          </a:p>
        </p:txBody>
      </p:sp>
      <p:sp>
        <p:nvSpPr>
          <p:cNvPr id="4" name="Date Placeholder 3">
            <a:extLst>
              <a:ext uri="{FF2B5EF4-FFF2-40B4-BE49-F238E27FC236}">
                <a16:creationId xmlns:a16="http://schemas.microsoft.com/office/drawing/2014/main" id="{CFCDCFE1-ED01-88FC-4AAB-4F1F9FD089FE}"/>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CF8EEBE0-5A80-5353-4F83-8E53F2F22577}"/>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4CC8EA09-85E0-5A2C-8E1F-4F1FAC62E18B}"/>
              </a:ext>
            </a:extLst>
          </p:cNvPr>
          <p:cNvSpPr>
            <a:spLocks noGrp="1"/>
          </p:cNvSpPr>
          <p:nvPr>
            <p:ph type="sldNum" sz="quarter" idx="12"/>
          </p:nvPr>
        </p:nvSpPr>
        <p:spPr/>
        <p:txBody>
          <a:bodyPr/>
          <a:lstStyle/>
          <a:p>
            <a:fld id="{EF79ADEA-B933-47CC-A4E9-04E6298B917C}" type="slidenum">
              <a:rPr lang="en-US" smtClean="0"/>
              <a:pPr/>
              <a:t>26</a:t>
            </a:fld>
            <a:endParaRPr lang="en-US" dirty="0"/>
          </a:p>
        </p:txBody>
      </p:sp>
      <p:pic>
        <p:nvPicPr>
          <p:cNvPr id="3074" name="Picture 2" descr="Image">
            <a:extLst>
              <a:ext uri="{FF2B5EF4-FFF2-40B4-BE49-F238E27FC236}">
                <a16:creationId xmlns:a16="http://schemas.microsoft.com/office/drawing/2014/main" id="{E1C28902-E062-ED21-A6B8-E688BEA74DF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88088" y="1484784"/>
            <a:ext cx="4522812" cy="452281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9C82FAB4-F531-1E26-57A6-A20E14B2D0C9}"/>
              </a:ext>
            </a:extLst>
          </p:cNvPr>
          <p:cNvSpPr txBox="1"/>
          <p:nvPr/>
        </p:nvSpPr>
        <p:spPr>
          <a:xfrm>
            <a:off x="8153400" y="1946879"/>
            <a:ext cx="1649025" cy="830997"/>
          </a:xfrm>
          <a:prstGeom prst="rect">
            <a:avLst/>
          </a:prstGeom>
          <a:noFill/>
        </p:spPr>
        <p:txBody>
          <a:bodyPr wrap="square" rtlCol="0">
            <a:spAutoFit/>
          </a:bodyPr>
          <a:lstStyle/>
          <a:p>
            <a:pPr algn="ctr"/>
            <a:r>
              <a:rPr lang="en-CH" sz="2400" b="1" dirty="0">
                <a:solidFill>
                  <a:srgbClr val="FFFF00"/>
                </a:solidFill>
                <a:effectLst>
                  <a:outerShdw blurRad="50800" dist="38100" dir="5400000" algn="t" rotWithShape="0">
                    <a:prstClr val="black">
                      <a:alpha val="40000"/>
                    </a:prstClr>
                  </a:outerShdw>
                </a:effectLst>
              </a:rPr>
              <a:t>Fast code</a:t>
            </a:r>
          </a:p>
          <a:p>
            <a:pPr algn="ctr"/>
            <a:r>
              <a:rPr lang="en-CH" sz="2400" b="1" dirty="0">
                <a:solidFill>
                  <a:srgbClr val="FFFF00"/>
                </a:solidFill>
                <a:effectLst>
                  <a:outerShdw blurRad="50800" dist="38100" dir="5400000" algn="t" rotWithShape="0">
                    <a:prstClr val="black">
                      <a:alpha val="40000"/>
                    </a:prstClr>
                  </a:outerShdw>
                </a:effectLst>
              </a:rPr>
              <a:t>O(n</a:t>
            </a:r>
            <a:r>
              <a:rPr lang="en-CH" sz="2400" b="1" baseline="30000" dirty="0">
                <a:solidFill>
                  <a:srgbClr val="FFFF00"/>
                </a:solidFill>
                <a:effectLst>
                  <a:outerShdw blurRad="50800" dist="38100" dir="5400000" algn="t" rotWithShape="0">
                    <a:prstClr val="black">
                      <a:alpha val="40000"/>
                    </a:prstClr>
                  </a:outerShdw>
                </a:effectLst>
              </a:rPr>
              <a:t>2</a:t>
            </a:r>
            <a:r>
              <a:rPr lang="en-CH" sz="2400" b="1" dirty="0">
                <a:solidFill>
                  <a:srgbClr val="FFFF00"/>
                </a:solidFill>
                <a:effectLst>
                  <a:outerShdw blurRad="50800" dist="38100" dir="5400000" algn="t" rotWithShape="0">
                    <a:prstClr val="black">
                      <a:alpha val="40000"/>
                    </a:prstClr>
                  </a:outerShdw>
                </a:effectLst>
              </a:rPr>
              <a:t>)</a:t>
            </a:r>
          </a:p>
        </p:txBody>
      </p:sp>
      <p:sp>
        <p:nvSpPr>
          <p:cNvPr id="2" name="TextBox 1">
            <a:extLst>
              <a:ext uri="{FF2B5EF4-FFF2-40B4-BE49-F238E27FC236}">
                <a16:creationId xmlns:a16="http://schemas.microsoft.com/office/drawing/2014/main" id="{863FFC43-3EE6-C89C-0DDC-BF26C3998C5D}"/>
              </a:ext>
            </a:extLst>
          </p:cNvPr>
          <p:cNvSpPr txBox="1"/>
          <p:nvPr/>
        </p:nvSpPr>
        <p:spPr>
          <a:xfrm>
            <a:off x="9306175" y="3013501"/>
            <a:ext cx="1899579" cy="830997"/>
          </a:xfrm>
          <a:prstGeom prst="rect">
            <a:avLst/>
          </a:prstGeom>
          <a:noFill/>
        </p:spPr>
        <p:txBody>
          <a:bodyPr wrap="square" rtlCol="0">
            <a:spAutoFit/>
          </a:bodyPr>
          <a:lstStyle/>
          <a:p>
            <a:pPr algn="ctr"/>
            <a:r>
              <a:rPr lang="en-CH" sz="2400" b="1" dirty="0">
                <a:solidFill>
                  <a:srgbClr val="FFFF00"/>
                </a:solidFill>
                <a:effectLst>
                  <a:outerShdw blurRad="50800" dist="38100" dir="5400000" algn="t" rotWithShape="0">
                    <a:prstClr val="black">
                      <a:alpha val="40000"/>
                    </a:prstClr>
                  </a:outerShdw>
                </a:effectLst>
              </a:rPr>
              <a:t>Regular code</a:t>
            </a:r>
          </a:p>
          <a:p>
            <a:pPr algn="ctr"/>
            <a:r>
              <a:rPr lang="en-CH" sz="2400" b="1" dirty="0">
                <a:solidFill>
                  <a:srgbClr val="FFFF00"/>
                </a:solidFill>
                <a:effectLst>
                  <a:outerShdw blurRad="50800" dist="38100" dir="5400000" algn="t" rotWithShape="0">
                    <a:prstClr val="black">
                      <a:alpha val="40000"/>
                    </a:prstClr>
                  </a:outerShdw>
                </a:effectLst>
              </a:rPr>
              <a:t>O(n log n)</a:t>
            </a:r>
          </a:p>
        </p:txBody>
      </p:sp>
      <p:sp>
        <p:nvSpPr>
          <p:cNvPr id="3" name="Rectangle 2">
            <a:extLst>
              <a:ext uri="{FF2B5EF4-FFF2-40B4-BE49-F238E27FC236}">
                <a16:creationId xmlns:a16="http://schemas.microsoft.com/office/drawing/2014/main" id="{9B92A623-8289-4D9D-C2FB-7FA7B0F98CA6}"/>
              </a:ext>
            </a:extLst>
          </p:cNvPr>
          <p:cNvSpPr/>
          <p:nvPr/>
        </p:nvSpPr>
        <p:spPr>
          <a:xfrm>
            <a:off x="1919536" y="4077072"/>
            <a:ext cx="1800200" cy="1152128"/>
          </a:xfrm>
          <a:prstGeom prst="rect">
            <a:avLst/>
          </a:prstGeom>
          <a:noFill/>
          <a:ln w="38100">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Tree>
    <p:extLst>
      <p:ext uri="{BB962C8B-B14F-4D97-AF65-F5344CB8AC3E}">
        <p14:creationId xmlns:p14="http://schemas.microsoft.com/office/powerpoint/2010/main" val="25379792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59648DC7-0876-BF42-A932-2E8E296354CE}"/>
              </a:ext>
            </a:extLst>
          </p:cNvPr>
          <p:cNvPicPr>
            <a:picLocks noChangeAspect="1"/>
          </p:cNvPicPr>
          <p:nvPr/>
        </p:nvPicPr>
        <p:blipFill>
          <a:blip r:embed="rId3"/>
          <a:stretch>
            <a:fillRect/>
          </a:stretch>
        </p:blipFill>
        <p:spPr>
          <a:xfrm>
            <a:off x="986247" y="1484784"/>
            <a:ext cx="4708670" cy="4313049"/>
          </a:xfrm>
          <a:prstGeom prst="rect">
            <a:avLst/>
          </a:prstGeom>
        </p:spPr>
      </p:pic>
      <p:sp>
        <p:nvSpPr>
          <p:cNvPr id="10" name="Title 9">
            <a:extLst>
              <a:ext uri="{FF2B5EF4-FFF2-40B4-BE49-F238E27FC236}">
                <a16:creationId xmlns:a16="http://schemas.microsoft.com/office/drawing/2014/main" id="{04A0E4E1-DC90-7F56-5328-B8BA4BD16E2C}"/>
              </a:ext>
            </a:extLst>
          </p:cNvPr>
          <p:cNvSpPr>
            <a:spLocks noGrp="1"/>
          </p:cNvSpPr>
          <p:nvPr>
            <p:ph type="title"/>
          </p:nvPr>
        </p:nvSpPr>
        <p:spPr/>
        <p:txBody>
          <a:bodyPr>
            <a:normAutofit fontScale="90000"/>
          </a:bodyPr>
          <a:lstStyle/>
          <a:p>
            <a:r>
              <a:rPr kumimoji="0" lang="en-CH" sz="4400" b="0" i="0" u="none" strike="noStrike" kern="1200" cap="none" spc="0" normalizeH="0" baseline="0" noProof="0" dirty="0">
                <a:ln>
                  <a:noFill/>
                </a:ln>
                <a:solidFill>
                  <a:prstClr val="black"/>
                </a:solidFill>
                <a:effectLst/>
                <a:uLnTx/>
                <a:uFillTx/>
                <a:latin typeface="Calibri Light" panose="020F0302020204030204"/>
                <a:ea typeface="+mj-ea"/>
                <a:cs typeface="+mj-cs"/>
              </a:rPr>
              <a:t>How does rewriting in C change the performance?</a:t>
            </a:r>
            <a:br>
              <a:rPr kumimoji="0" lang="en-CH" sz="4400" b="0" i="0" u="none" strike="noStrike" kern="1200" cap="none" spc="0" normalizeH="0" baseline="0" noProof="0" dirty="0">
                <a:ln>
                  <a:noFill/>
                </a:ln>
                <a:solidFill>
                  <a:prstClr val="black"/>
                </a:solidFill>
                <a:effectLst/>
                <a:uLnTx/>
                <a:uFillTx/>
                <a:latin typeface="Calibri Light" panose="020F0302020204030204"/>
                <a:ea typeface="+mj-ea"/>
                <a:cs typeface="+mj-cs"/>
              </a:rPr>
            </a:br>
            <a:r>
              <a:rPr kumimoji="0" lang="en-CH" sz="3100" b="0" i="0" u="none" strike="noStrike" kern="1200" cap="none" spc="0" normalizeH="0" baseline="0" noProof="0" dirty="0">
                <a:ln>
                  <a:noFill/>
                </a:ln>
                <a:solidFill>
                  <a:prstClr val="black"/>
                </a:solidFill>
                <a:effectLst/>
                <a:uLnTx/>
                <a:uFillTx/>
                <a:latin typeface="Calibri Light" panose="020F0302020204030204"/>
                <a:ea typeface="+mj-ea"/>
                <a:cs typeface="+mj-cs"/>
              </a:rPr>
              <a:t>(rewriting in C, parallelization; same algorithm)</a:t>
            </a:r>
            <a:endParaRPr lang="en-CH" dirty="0"/>
          </a:p>
        </p:txBody>
      </p:sp>
      <p:sp>
        <p:nvSpPr>
          <p:cNvPr id="4" name="Date Placeholder 3">
            <a:extLst>
              <a:ext uri="{FF2B5EF4-FFF2-40B4-BE49-F238E27FC236}">
                <a16:creationId xmlns:a16="http://schemas.microsoft.com/office/drawing/2014/main" id="{CFCDCFE1-ED01-88FC-4AAB-4F1F9FD089FE}"/>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CF8EEBE0-5A80-5353-4F83-8E53F2F22577}"/>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4CC8EA09-85E0-5A2C-8E1F-4F1FAC62E18B}"/>
              </a:ext>
            </a:extLst>
          </p:cNvPr>
          <p:cNvSpPr>
            <a:spLocks noGrp="1"/>
          </p:cNvSpPr>
          <p:nvPr>
            <p:ph type="sldNum" sz="quarter" idx="12"/>
          </p:nvPr>
        </p:nvSpPr>
        <p:spPr/>
        <p:txBody>
          <a:bodyPr/>
          <a:lstStyle/>
          <a:p>
            <a:fld id="{EF79ADEA-B933-47CC-A4E9-04E6298B917C}" type="slidenum">
              <a:rPr lang="en-US" smtClean="0"/>
              <a:pPr/>
              <a:t>27</a:t>
            </a:fld>
            <a:endParaRPr lang="en-US" dirty="0"/>
          </a:p>
        </p:txBody>
      </p:sp>
      <p:pic>
        <p:nvPicPr>
          <p:cNvPr id="3074" name="Picture 2" descr="Image">
            <a:extLst>
              <a:ext uri="{FF2B5EF4-FFF2-40B4-BE49-F238E27FC236}">
                <a16:creationId xmlns:a16="http://schemas.microsoft.com/office/drawing/2014/main" id="{E1C28902-E062-ED21-A6B8-E688BEA74DF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88088" y="1484784"/>
            <a:ext cx="4522812" cy="452281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9C82FAB4-F531-1E26-57A6-A20E14B2D0C9}"/>
              </a:ext>
            </a:extLst>
          </p:cNvPr>
          <p:cNvSpPr txBox="1"/>
          <p:nvPr/>
        </p:nvSpPr>
        <p:spPr>
          <a:xfrm>
            <a:off x="8153400" y="1946879"/>
            <a:ext cx="1649025" cy="830997"/>
          </a:xfrm>
          <a:prstGeom prst="rect">
            <a:avLst/>
          </a:prstGeom>
          <a:noFill/>
        </p:spPr>
        <p:txBody>
          <a:bodyPr wrap="square" rtlCol="0">
            <a:spAutoFit/>
          </a:bodyPr>
          <a:lstStyle/>
          <a:p>
            <a:pPr algn="ctr"/>
            <a:r>
              <a:rPr lang="en-CH" sz="2400" b="1" dirty="0">
                <a:solidFill>
                  <a:srgbClr val="FFFF00"/>
                </a:solidFill>
                <a:effectLst>
                  <a:outerShdw blurRad="50800" dist="38100" dir="5400000" algn="t" rotWithShape="0">
                    <a:prstClr val="black">
                      <a:alpha val="40000"/>
                    </a:prstClr>
                  </a:outerShdw>
                </a:effectLst>
              </a:rPr>
              <a:t>Fast code</a:t>
            </a:r>
          </a:p>
          <a:p>
            <a:pPr algn="ctr"/>
            <a:r>
              <a:rPr lang="en-CH" sz="2400" b="1" dirty="0">
                <a:solidFill>
                  <a:srgbClr val="FFFF00"/>
                </a:solidFill>
                <a:effectLst>
                  <a:outerShdw blurRad="50800" dist="38100" dir="5400000" algn="t" rotWithShape="0">
                    <a:prstClr val="black">
                      <a:alpha val="40000"/>
                    </a:prstClr>
                  </a:outerShdw>
                </a:effectLst>
              </a:rPr>
              <a:t>O(n</a:t>
            </a:r>
            <a:r>
              <a:rPr lang="en-CH" sz="2400" b="1" baseline="30000" dirty="0">
                <a:solidFill>
                  <a:srgbClr val="FFFF00"/>
                </a:solidFill>
                <a:effectLst>
                  <a:outerShdw blurRad="50800" dist="38100" dir="5400000" algn="t" rotWithShape="0">
                    <a:prstClr val="black">
                      <a:alpha val="40000"/>
                    </a:prstClr>
                  </a:outerShdw>
                </a:effectLst>
              </a:rPr>
              <a:t>2</a:t>
            </a:r>
            <a:r>
              <a:rPr lang="en-CH" sz="2400" b="1" dirty="0">
                <a:solidFill>
                  <a:srgbClr val="FFFF00"/>
                </a:solidFill>
                <a:effectLst>
                  <a:outerShdw blurRad="50800" dist="38100" dir="5400000" algn="t" rotWithShape="0">
                    <a:prstClr val="black">
                      <a:alpha val="40000"/>
                    </a:prstClr>
                  </a:outerShdw>
                </a:effectLst>
              </a:rPr>
              <a:t>)</a:t>
            </a:r>
          </a:p>
        </p:txBody>
      </p:sp>
      <p:sp>
        <p:nvSpPr>
          <p:cNvPr id="3" name="TextBox 2">
            <a:extLst>
              <a:ext uri="{FF2B5EF4-FFF2-40B4-BE49-F238E27FC236}">
                <a16:creationId xmlns:a16="http://schemas.microsoft.com/office/drawing/2014/main" id="{1D33A5E3-17A0-6084-EC79-5CDACAB78D27}"/>
              </a:ext>
            </a:extLst>
          </p:cNvPr>
          <p:cNvSpPr txBox="1"/>
          <p:nvPr/>
        </p:nvSpPr>
        <p:spPr>
          <a:xfrm>
            <a:off x="9306175" y="3013501"/>
            <a:ext cx="1899579" cy="830997"/>
          </a:xfrm>
          <a:prstGeom prst="rect">
            <a:avLst/>
          </a:prstGeom>
          <a:noFill/>
        </p:spPr>
        <p:txBody>
          <a:bodyPr wrap="square" rtlCol="0">
            <a:spAutoFit/>
          </a:bodyPr>
          <a:lstStyle/>
          <a:p>
            <a:pPr algn="ctr"/>
            <a:r>
              <a:rPr lang="en-CH" sz="2400" b="1" dirty="0">
                <a:solidFill>
                  <a:srgbClr val="FFFF00"/>
                </a:solidFill>
                <a:effectLst>
                  <a:outerShdw blurRad="50800" dist="38100" dir="5400000" algn="t" rotWithShape="0">
                    <a:prstClr val="black">
                      <a:alpha val="40000"/>
                    </a:prstClr>
                  </a:outerShdw>
                </a:effectLst>
              </a:rPr>
              <a:t>Regular code</a:t>
            </a:r>
          </a:p>
          <a:p>
            <a:pPr algn="ctr"/>
            <a:r>
              <a:rPr lang="en-CH" sz="2400" b="1" dirty="0">
                <a:solidFill>
                  <a:srgbClr val="FFFF00"/>
                </a:solidFill>
                <a:effectLst>
                  <a:outerShdw blurRad="50800" dist="38100" dir="5400000" algn="t" rotWithShape="0">
                    <a:prstClr val="black">
                      <a:alpha val="40000"/>
                    </a:prstClr>
                  </a:outerShdw>
                </a:effectLst>
              </a:rPr>
              <a:t>O(n log n)</a:t>
            </a:r>
          </a:p>
        </p:txBody>
      </p:sp>
      <p:sp>
        <p:nvSpPr>
          <p:cNvPr id="8" name="Rectangle 7">
            <a:extLst>
              <a:ext uri="{FF2B5EF4-FFF2-40B4-BE49-F238E27FC236}">
                <a16:creationId xmlns:a16="http://schemas.microsoft.com/office/drawing/2014/main" id="{36EDFED0-F92E-7DA3-18EA-239BC6A86CAE}"/>
              </a:ext>
            </a:extLst>
          </p:cNvPr>
          <p:cNvSpPr/>
          <p:nvPr/>
        </p:nvSpPr>
        <p:spPr>
          <a:xfrm>
            <a:off x="1919536" y="4077072"/>
            <a:ext cx="1800200" cy="1152128"/>
          </a:xfrm>
          <a:prstGeom prst="rect">
            <a:avLst/>
          </a:prstGeom>
          <a:noFill/>
          <a:ln w="38100">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 name="TextBox 1">
            <a:extLst>
              <a:ext uri="{FF2B5EF4-FFF2-40B4-BE49-F238E27FC236}">
                <a16:creationId xmlns:a16="http://schemas.microsoft.com/office/drawing/2014/main" id="{5F39213B-463F-647D-5E38-3C452A037080}"/>
              </a:ext>
            </a:extLst>
          </p:cNvPr>
          <p:cNvSpPr txBox="1"/>
          <p:nvPr/>
        </p:nvSpPr>
        <p:spPr>
          <a:xfrm>
            <a:off x="2563219" y="2132856"/>
            <a:ext cx="3234271" cy="2380332"/>
          </a:xfrm>
          <a:custGeom>
            <a:avLst/>
            <a:gdLst>
              <a:gd name="connsiteX0" fmla="*/ 0 w 3234271"/>
              <a:gd name="connsiteY0" fmla="*/ 0 h 2380332"/>
              <a:gd name="connsiteX1" fmla="*/ 582169 w 3234271"/>
              <a:gd name="connsiteY1" fmla="*/ 0 h 2380332"/>
              <a:gd name="connsiteX2" fmla="*/ 1261366 w 3234271"/>
              <a:gd name="connsiteY2" fmla="*/ 0 h 2380332"/>
              <a:gd name="connsiteX3" fmla="*/ 1875877 w 3234271"/>
              <a:gd name="connsiteY3" fmla="*/ 0 h 2380332"/>
              <a:gd name="connsiteX4" fmla="*/ 2458046 w 3234271"/>
              <a:gd name="connsiteY4" fmla="*/ 0 h 2380332"/>
              <a:gd name="connsiteX5" fmla="*/ 3234271 w 3234271"/>
              <a:gd name="connsiteY5" fmla="*/ 0 h 2380332"/>
              <a:gd name="connsiteX6" fmla="*/ 3234271 w 3234271"/>
              <a:gd name="connsiteY6" fmla="*/ 595083 h 2380332"/>
              <a:gd name="connsiteX7" fmla="*/ 3234271 w 3234271"/>
              <a:gd name="connsiteY7" fmla="*/ 1190166 h 2380332"/>
              <a:gd name="connsiteX8" fmla="*/ 3234271 w 3234271"/>
              <a:gd name="connsiteY8" fmla="*/ 1737642 h 2380332"/>
              <a:gd name="connsiteX9" fmla="*/ 3234271 w 3234271"/>
              <a:gd name="connsiteY9" fmla="*/ 2380332 h 2380332"/>
              <a:gd name="connsiteX10" fmla="*/ 2652102 w 3234271"/>
              <a:gd name="connsiteY10" fmla="*/ 2380332 h 2380332"/>
              <a:gd name="connsiteX11" fmla="*/ 2102276 w 3234271"/>
              <a:gd name="connsiteY11" fmla="*/ 2380332 h 2380332"/>
              <a:gd name="connsiteX12" fmla="*/ 1423079 w 3234271"/>
              <a:gd name="connsiteY12" fmla="*/ 2380332 h 2380332"/>
              <a:gd name="connsiteX13" fmla="*/ 840910 w 3234271"/>
              <a:gd name="connsiteY13" fmla="*/ 2380332 h 2380332"/>
              <a:gd name="connsiteX14" fmla="*/ 0 w 3234271"/>
              <a:gd name="connsiteY14" fmla="*/ 2380332 h 2380332"/>
              <a:gd name="connsiteX15" fmla="*/ 0 w 3234271"/>
              <a:gd name="connsiteY15" fmla="*/ 1737642 h 2380332"/>
              <a:gd name="connsiteX16" fmla="*/ 0 w 3234271"/>
              <a:gd name="connsiteY16" fmla="*/ 1190166 h 2380332"/>
              <a:gd name="connsiteX17" fmla="*/ 0 w 3234271"/>
              <a:gd name="connsiteY17" fmla="*/ 571280 h 2380332"/>
              <a:gd name="connsiteX18" fmla="*/ 0 w 3234271"/>
              <a:gd name="connsiteY18" fmla="*/ 0 h 2380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234271" h="2380332" fill="none" extrusionOk="0">
                <a:moveTo>
                  <a:pt x="0" y="0"/>
                </a:moveTo>
                <a:cubicBezTo>
                  <a:pt x="141820" y="6212"/>
                  <a:pt x="399183" y="10531"/>
                  <a:pt x="582169" y="0"/>
                </a:cubicBezTo>
                <a:cubicBezTo>
                  <a:pt x="765155" y="-10531"/>
                  <a:pt x="944164" y="-14576"/>
                  <a:pt x="1261366" y="0"/>
                </a:cubicBezTo>
                <a:cubicBezTo>
                  <a:pt x="1578568" y="14576"/>
                  <a:pt x="1718422" y="-25452"/>
                  <a:pt x="1875877" y="0"/>
                </a:cubicBezTo>
                <a:cubicBezTo>
                  <a:pt x="2033332" y="25452"/>
                  <a:pt x="2176506" y="6714"/>
                  <a:pt x="2458046" y="0"/>
                </a:cubicBezTo>
                <a:cubicBezTo>
                  <a:pt x="2739586" y="-6714"/>
                  <a:pt x="2933680" y="-9318"/>
                  <a:pt x="3234271" y="0"/>
                </a:cubicBezTo>
                <a:cubicBezTo>
                  <a:pt x="3205438" y="121495"/>
                  <a:pt x="3241329" y="423799"/>
                  <a:pt x="3234271" y="595083"/>
                </a:cubicBezTo>
                <a:cubicBezTo>
                  <a:pt x="3227213" y="766367"/>
                  <a:pt x="3224714" y="1069953"/>
                  <a:pt x="3234271" y="1190166"/>
                </a:cubicBezTo>
                <a:cubicBezTo>
                  <a:pt x="3243828" y="1310379"/>
                  <a:pt x="3260495" y="1567629"/>
                  <a:pt x="3234271" y="1737642"/>
                </a:cubicBezTo>
                <a:cubicBezTo>
                  <a:pt x="3208047" y="1907655"/>
                  <a:pt x="3209416" y="2064839"/>
                  <a:pt x="3234271" y="2380332"/>
                </a:cubicBezTo>
                <a:cubicBezTo>
                  <a:pt x="3083979" y="2374067"/>
                  <a:pt x="2821818" y="2354162"/>
                  <a:pt x="2652102" y="2380332"/>
                </a:cubicBezTo>
                <a:cubicBezTo>
                  <a:pt x="2482386" y="2406502"/>
                  <a:pt x="2324165" y="2385213"/>
                  <a:pt x="2102276" y="2380332"/>
                </a:cubicBezTo>
                <a:cubicBezTo>
                  <a:pt x="1880387" y="2375451"/>
                  <a:pt x="1754755" y="2381412"/>
                  <a:pt x="1423079" y="2380332"/>
                </a:cubicBezTo>
                <a:cubicBezTo>
                  <a:pt x="1091403" y="2379252"/>
                  <a:pt x="1026233" y="2407988"/>
                  <a:pt x="840910" y="2380332"/>
                </a:cubicBezTo>
                <a:cubicBezTo>
                  <a:pt x="655587" y="2352676"/>
                  <a:pt x="391831" y="2403014"/>
                  <a:pt x="0" y="2380332"/>
                </a:cubicBezTo>
                <a:cubicBezTo>
                  <a:pt x="-19650" y="2220379"/>
                  <a:pt x="8283" y="2016283"/>
                  <a:pt x="0" y="1737642"/>
                </a:cubicBezTo>
                <a:cubicBezTo>
                  <a:pt x="-8283" y="1459001"/>
                  <a:pt x="-4408" y="1387841"/>
                  <a:pt x="0" y="1190166"/>
                </a:cubicBezTo>
                <a:cubicBezTo>
                  <a:pt x="4408" y="992491"/>
                  <a:pt x="29513" y="802698"/>
                  <a:pt x="0" y="571280"/>
                </a:cubicBezTo>
                <a:cubicBezTo>
                  <a:pt x="-29513" y="339862"/>
                  <a:pt x="20335" y="190159"/>
                  <a:pt x="0" y="0"/>
                </a:cubicBezTo>
                <a:close/>
              </a:path>
              <a:path w="3234271" h="2380332" stroke="0" extrusionOk="0">
                <a:moveTo>
                  <a:pt x="0" y="0"/>
                </a:moveTo>
                <a:cubicBezTo>
                  <a:pt x="161645" y="17740"/>
                  <a:pt x="391222" y="-12056"/>
                  <a:pt x="614511" y="0"/>
                </a:cubicBezTo>
                <a:cubicBezTo>
                  <a:pt x="837800" y="12056"/>
                  <a:pt x="915682" y="-18068"/>
                  <a:pt x="1164338" y="0"/>
                </a:cubicBezTo>
                <a:cubicBezTo>
                  <a:pt x="1412994" y="18068"/>
                  <a:pt x="1707949" y="29967"/>
                  <a:pt x="1875877" y="0"/>
                </a:cubicBezTo>
                <a:cubicBezTo>
                  <a:pt x="2043805" y="-29967"/>
                  <a:pt x="2296864" y="28030"/>
                  <a:pt x="2490389" y="0"/>
                </a:cubicBezTo>
                <a:cubicBezTo>
                  <a:pt x="2683914" y="-28030"/>
                  <a:pt x="3034064" y="25786"/>
                  <a:pt x="3234271" y="0"/>
                </a:cubicBezTo>
                <a:cubicBezTo>
                  <a:pt x="3228434" y="262458"/>
                  <a:pt x="3203608" y="440216"/>
                  <a:pt x="3234271" y="642690"/>
                </a:cubicBezTo>
                <a:cubicBezTo>
                  <a:pt x="3264935" y="845164"/>
                  <a:pt x="3209277" y="1051895"/>
                  <a:pt x="3234271" y="1237773"/>
                </a:cubicBezTo>
                <a:cubicBezTo>
                  <a:pt x="3259265" y="1423651"/>
                  <a:pt x="3208960" y="1617586"/>
                  <a:pt x="3234271" y="1832856"/>
                </a:cubicBezTo>
                <a:cubicBezTo>
                  <a:pt x="3259582" y="2048126"/>
                  <a:pt x="3212211" y="2138186"/>
                  <a:pt x="3234271" y="2380332"/>
                </a:cubicBezTo>
                <a:cubicBezTo>
                  <a:pt x="3069336" y="2396615"/>
                  <a:pt x="2929223" y="2398413"/>
                  <a:pt x="2652102" y="2380332"/>
                </a:cubicBezTo>
                <a:cubicBezTo>
                  <a:pt x="2374981" y="2362251"/>
                  <a:pt x="2189830" y="2371468"/>
                  <a:pt x="2005248" y="2380332"/>
                </a:cubicBezTo>
                <a:cubicBezTo>
                  <a:pt x="1820666" y="2389196"/>
                  <a:pt x="1545412" y="2381858"/>
                  <a:pt x="1390737" y="2380332"/>
                </a:cubicBezTo>
                <a:cubicBezTo>
                  <a:pt x="1236062" y="2378806"/>
                  <a:pt x="955329" y="2409241"/>
                  <a:pt x="679197" y="2380332"/>
                </a:cubicBezTo>
                <a:cubicBezTo>
                  <a:pt x="403065" y="2351423"/>
                  <a:pt x="181539" y="2392730"/>
                  <a:pt x="0" y="2380332"/>
                </a:cubicBezTo>
                <a:cubicBezTo>
                  <a:pt x="-25526" y="2163408"/>
                  <a:pt x="-16296" y="1968065"/>
                  <a:pt x="0" y="1832856"/>
                </a:cubicBezTo>
                <a:cubicBezTo>
                  <a:pt x="16296" y="1697647"/>
                  <a:pt x="8461" y="1492598"/>
                  <a:pt x="0" y="1237773"/>
                </a:cubicBezTo>
                <a:cubicBezTo>
                  <a:pt x="-8461" y="982948"/>
                  <a:pt x="-22828" y="846559"/>
                  <a:pt x="0" y="666493"/>
                </a:cubicBezTo>
                <a:cubicBezTo>
                  <a:pt x="22828" y="486427"/>
                  <a:pt x="-27514" y="325933"/>
                  <a:pt x="0" y="0"/>
                </a:cubicBezTo>
                <a:close/>
              </a:path>
            </a:pathLst>
          </a:custGeom>
          <a:solidFill>
            <a:schemeClr val="bg2"/>
          </a:solidFill>
          <a:ln w="38100">
            <a:solidFill>
              <a:schemeClr val="tx1"/>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en-CH" sz="2400" dirty="0"/>
              <a:t>We need to distinguish between “fast” in absolute terms for a fixed problem size, and “fast” in the sense of how well it scales</a:t>
            </a:r>
          </a:p>
        </p:txBody>
      </p:sp>
    </p:spTree>
    <p:extLst>
      <p:ext uri="{BB962C8B-B14F-4D97-AF65-F5344CB8AC3E}">
        <p14:creationId xmlns:p14="http://schemas.microsoft.com/office/powerpoint/2010/main" val="17915151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898EA9-22F5-16DF-63A1-0180EF71D553}"/>
              </a:ext>
            </a:extLst>
          </p:cNvPr>
          <p:cNvSpPr>
            <a:spLocks noGrp="1"/>
          </p:cNvSpPr>
          <p:nvPr>
            <p:ph type="title"/>
          </p:nvPr>
        </p:nvSpPr>
        <p:spPr>
          <a:xfrm>
            <a:off x="838200" y="2708920"/>
            <a:ext cx="10515600" cy="903635"/>
          </a:xfrm>
        </p:spPr>
        <p:txBody>
          <a:bodyPr>
            <a:normAutofit fontScale="90000"/>
          </a:bodyPr>
          <a:lstStyle/>
          <a:p>
            <a:pPr algn="ctr"/>
            <a:r>
              <a:rPr lang="en-CH" sz="5400" dirty="0"/>
              <a:t>COMING UP NEXT: </a:t>
            </a:r>
            <a:br>
              <a:rPr lang="en-CH" sz="5400" dirty="0"/>
            </a:br>
            <a:r>
              <a:rPr lang="en-CH" sz="5400" dirty="0"/>
              <a:t>NumPy and the array data structure</a:t>
            </a:r>
          </a:p>
        </p:txBody>
      </p:sp>
      <p:sp>
        <p:nvSpPr>
          <p:cNvPr id="3" name="Date Placeholder 2">
            <a:extLst>
              <a:ext uri="{FF2B5EF4-FFF2-40B4-BE49-F238E27FC236}">
                <a16:creationId xmlns:a16="http://schemas.microsoft.com/office/drawing/2014/main" id="{F459BBE2-A2A2-7EE1-1120-58A5181C884B}"/>
              </a:ext>
            </a:extLst>
          </p:cNvPr>
          <p:cNvSpPr>
            <a:spLocks noGrp="1"/>
          </p:cNvSpPr>
          <p:nvPr>
            <p:ph type="dt" sz="half" idx="10"/>
          </p:nvPr>
        </p:nvSpPr>
        <p:spPr/>
        <p:txBody>
          <a:bodyPr/>
          <a:lstStyle/>
          <a:p>
            <a:r>
              <a:rPr lang="de-CH"/>
              <a:t>July 2024, CC BY-SA 4.0</a:t>
            </a:r>
            <a:endParaRPr lang="en-US"/>
          </a:p>
        </p:txBody>
      </p:sp>
      <p:sp>
        <p:nvSpPr>
          <p:cNvPr id="4" name="Footer Placeholder 3">
            <a:extLst>
              <a:ext uri="{FF2B5EF4-FFF2-40B4-BE49-F238E27FC236}">
                <a16:creationId xmlns:a16="http://schemas.microsoft.com/office/drawing/2014/main" id="{3FCE048C-7643-4E0F-0055-1AF14D9F2051}"/>
              </a:ext>
            </a:extLst>
          </p:cNvPr>
          <p:cNvSpPr>
            <a:spLocks noGrp="1"/>
          </p:cNvSpPr>
          <p:nvPr>
            <p:ph type="ftr" sz="quarter" idx="11"/>
          </p:nvPr>
        </p:nvSpPr>
        <p:spPr/>
        <p:txBody>
          <a:bodyPr/>
          <a:lstStyle/>
          <a:p>
            <a:r>
              <a:rPr lang="en-US"/>
              <a:t>Data, v1.0</a:t>
            </a:r>
          </a:p>
        </p:txBody>
      </p:sp>
      <p:sp>
        <p:nvSpPr>
          <p:cNvPr id="5" name="Slide Number Placeholder 4">
            <a:extLst>
              <a:ext uri="{FF2B5EF4-FFF2-40B4-BE49-F238E27FC236}">
                <a16:creationId xmlns:a16="http://schemas.microsoft.com/office/drawing/2014/main" id="{397B6057-C196-6FBD-FEB5-531621B24D79}"/>
              </a:ext>
            </a:extLst>
          </p:cNvPr>
          <p:cNvSpPr>
            <a:spLocks noGrp="1"/>
          </p:cNvSpPr>
          <p:nvPr>
            <p:ph type="sldNum" sz="quarter" idx="12"/>
          </p:nvPr>
        </p:nvSpPr>
        <p:spPr/>
        <p:txBody>
          <a:bodyPr/>
          <a:lstStyle/>
          <a:p>
            <a:fld id="{EF79ADEA-B933-47CC-A4E9-04E6298B917C}" type="slidenum">
              <a:rPr lang="en-US" smtClean="0"/>
              <a:pPr/>
              <a:t>28</a:t>
            </a:fld>
            <a:endParaRPr lang="en-US"/>
          </a:p>
        </p:txBody>
      </p:sp>
    </p:spTree>
    <p:extLst>
      <p:ext uri="{BB962C8B-B14F-4D97-AF65-F5344CB8AC3E}">
        <p14:creationId xmlns:p14="http://schemas.microsoft.com/office/powerpoint/2010/main" val="23562657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F459BBE2-A2A2-7EE1-1120-58A5181C884B}"/>
              </a:ext>
            </a:extLst>
          </p:cNvPr>
          <p:cNvSpPr>
            <a:spLocks noGrp="1"/>
          </p:cNvSpPr>
          <p:nvPr>
            <p:ph type="dt" sz="half" idx="10"/>
          </p:nvPr>
        </p:nvSpPr>
        <p:spPr/>
        <p:txBody>
          <a:bodyPr/>
          <a:lstStyle/>
          <a:p>
            <a:r>
              <a:rPr lang="de-CH"/>
              <a:t>July 2024, CC BY-SA 4.0</a:t>
            </a:r>
            <a:endParaRPr lang="en-US"/>
          </a:p>
        </p:txBody>
      </p:sp>
      <p:sp>
        <p:nvSpPr>
          <p:cNvPr id="4" name="Footer Placeholder 3">
            <a:extLst>
              <a:ext uri="{FF2B5EF4-FFF2-40B4-BE49-F238E27FC236}">
                <a16:creationId xmlns:a16="http://schemas.microsoft.com/office/drawing/2014/main" id="{3FCE048C-7643-4E0F-0055-1AF14D9F2051}"/>
              </a:ext>
            </a:extLst>
          </p:cNvPr>
          <p:cNvSpPr>
            <a:spLocks noGrp="1"/>
          </p:cNvSpPr>
          <p:nvPr>
            <p:ph type="ftr" sz="quarter" idx="11"/>
          </p:nvPr>
        </p:nvSpPr>
        <p:spPr/>
        <p:txBody>
          <a:bodyPr/>
          <a:lstStyle/>
          <a:p>
            <a:r>
              <a:rPr lang="en-US"/>
              <a:t>Data, v1.0</a:t>
            </a:r>
          </a:p>
        </p:txBody>
      </p:sp>
      <p:sp>
        <p:nvSpPr>
          <p:cNvPr id="5" name="Slide Number Placeholder 4">
            <a:extLst>
              <a:ext uri="{FF2B5EF4-FFF2-40B4-BE49-F238E27FC236}">
                <a16:creationId xmlns:a16="http://schemas.microsoft.com/office/drawing/2014/main" id="{397B6057-C196-6FBD-FEB5-531621B24D79}"/>
              </a:ext>
            </a:extLst>
          </p:cNvPr>
          <p:cNvSpPr>
            <a:spLocks noGrp="1"/>
          </p:cNvSpPr>
          <p:nvPr>
            <p:ph type="sldNum" sz="quarter" idx="12"/>
          </p:nvPr>
        </p:nvSpPr>
        <p:spPr/>
        <p:txBody>
          <a:bodyPr/>
          <a:lstStyle/>
          <a:p>
            <a:fld id="{EF79ADEA-B933-47CC-A4E9-04E6298B917C}" type="slidenum">
              <a:rPr lang="en-US" smtClean="0"/>
              <a:pPr/>
              <a:t>29</a:t>
            </a:fld>
            <a:endParaRPr lang="en-US"/>
          </a:p>
        </p:txBody>
      </p:sp>
      <p:pic>
        <p:nvPicPr>
          <p:cNvPr id="6" name="Picture 5" descr="A garden with different vegetables&#10;&#10;Description automatically generated">
            <a:extLst>
              <a:ext uri="{FF2B5EF4-FFF2-40B4-BE49-F238E27FC236}">
                <a16:creationId xmlns:a16="http://schemas.microsoft.com/office/drawing/2014/main" id="{B00CBF9A-044E-1080-FE23-084017B2C8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77871" y="1788522"/>
            <a:ext cx="8036257" cy="4495281"/>
          </a:xfrm>
          <a:prstGeom prst="rect">
            <a:avLst/>
          </a:prstGeom>
        </p:spPr>
      </p:pic>
      <p:sp>
        <p:nvSpPr>
          <p:cNvPr id="9" name="Title 1">
            <a:extLst>
              <a:ext uri="{FF2B5EF4-FFF2-40B4-BE49-F238E27FC236}">
                <a16:creationId xmlns:a16="http://schemas.microsoft.com/office/drawing/2014/main" id="{3630D173-77C6-9023-1641-66616134D88A}"/>
              </a:ext>
            </a:extLst>
          </p:cNvPr>
          <p:cNvSpPr txBox="1">
            <a:spLocks/>
          </p:cNvSpPr>
          <p:nvPr/>
        </p:nvSpPr>
        <p:spPr>
          <a:xfrm>
            <a:off x="2747628" y="552493"/>
            <a:ext cx="6696744" cy="1484784"/>
          </a:xfrm>
          <a:prstGeom prst="rect">
            <a:avLst/>
          </a:prstGeom>
          <a:noFill/>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8000" dirty="0"/>
              <a:t>NumPy</a:t>
            </a:r>
            <a:endParaRPr lang="en-GB" sz="4000" dirty="0"/>
          </a:p>
        </p:txBody>
      </p:sp>
    </p:spTree>
    <p:extLst>
      <p:ext uri="{BB962C8B-B14F-4D97-AF65-F5344CB8AC3E}">
        <p14:creationId xmlns:p14="http://schemas.microsoft.com/office/powerpoint/2010/main" val="24510254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A0FCD9-AF8E-A04C-9FB9-6BD7716CE367}"/>
              </a:ext>
            </a:extLst>
          </p:cNvPr>
          <p:cNvSpPr>
            <a:spLocks noGrp="1"/>
          </p:cNvSpPr>
          <p:nvPr>
            <p:ph type="title"/>
          </p:nvPr>
        </p:nvSpPr>
        <p:spPr/>
        <p:txBody>
          <a:bodyPr>
            <a:normAutofit fontScale="90000"/>
          </a:bodyPr>
          <a:lstStyle/>
          <a:p>
            <a:r>
              <a:rPr lang="en-CH" dirty="0"/>
              <a:t>Things one thinks about when thinking about data</a:t>
            </a:r>
          </a:p>
        </p:txBody>
      </p:sp>
      <p:sp>
        <p:nvSpPr>
          <p:cNvPr id="4" name="Date Placeholder 3">
            <a:extLst>
              <a:ext uri="{FF2B5EF4-FFF2-40B4-BE49-F238E27FC236}">
                <a16:creationId xmlns:a16="http://schemas.microsoft.com/office/drawing/2014/main" id="{9C3F6D2C-8568-75B2-5DA6-9D96D5E01790}"/>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5F8ECBDF-014C-301E-2FD7-3574CD7C4F47}"/>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722BCDEC-892A-1E58-C606-12D7CD60B8AE}"/>
              </a:ext>
            </a:extLst>
          </p:cNvPr>
          <p:cNvSpPr>
            <a:spLocks noGrp="1"/>
          </p:cNvSpPr>
          <p:nvPr>
            <p:ph type="sldNum" sz="quarter" idx="12"/>
          </p:nvPr>
        </p:nvSpPr>
        <p:spPr/>
        <p:txBody>
          <a:bodyPr/>
          <a:lstStyle/>
          <a:p>
            <a:fld id="{EF79ADEA-B933-47CC-A4E9-04E6298B917C}" type="slidenum">
              <a:rPr lang="en-US" smtClean="0"/>
              <a:pPr/>
              <a:t>3</a:t>
            </a:fld>
            <a:endParaRPr lang="en-US" dirty="0"/>
          </a:p>
        </p:txBody>
      </p:sp>
      <p:grpSp>
        <p:nvGrpSpPr>
          <p:cNvPr id="3" name="Group 2">
            <a:extLst>
              <a:ext uri="{FF2B5EF4-FFF2-40B4-BE49-F238E27FC236}">
                <a16:creationId xmlns:a16="http://schemas.microsoft.com/office/drawing/2014/main" id="{88551AC0-E64B-10BA-4A93-8095149365AE}"/>
              </a:ext>
            </a:extLst>
          </p:cNvPr>
          <p:cNvGrpSpPr/>
          <p:nvPr/>
        </p:nvGrpSpPr>
        <p:grpSpPr>
          <a:xfrm>
            <a:off x="4676394" y="1440014"/>
            <a:ext cx="2839213" cy="4303548"/>
            <a:chOff x="1701801" y="2008201"/>
            <a:chExt cx="2362200" cy="2572266"/>
          </a:xfrm>
        </p:grpSpPr>
        <p:sp>
          <p:nvSpPr>
            <p:cNvPr id="7" name="Rectangle 6">
              <a:extLst>
                <a:ext uri="{FF2B5EF4-FFF2-40B4-BE49-F238E27FC236}">
                  <a16:creationId xmlns:a16="http://schemas.microsoft.com/office/drawing/2014/main" id="{0FF5F64F-15BA-05FB-1AAB-3FD93F5C034D}"/>
                </a:ext>
              </a:extLst>
            </p:cNvPr>
            <p:cNvSpPr/>
            <p:nvPr/>
          </p:nvSpPr>
          <p:spPr>
            <a:xfrm>
              <a:off x="1701801" y="2514600"/>
              <a:ext cx="2362200" cy="2065867"/>
            </a:xfrm>
            <a:prstGeom prst="rect">
              <a:avLst/>
            </a:prstGeom>
            <a:solidFill>
              <a:schemeClr val="accent1">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285744" indent="-285744">
                <a:buFont typeface="Arial" panose="020B0604020202020204" pitchFamily="34" charset="0"/>
                <a:buChar char="•"/>
              </a:pPr>
              <a:r>
                <a:rPr lang="en-CH" sz="2400" dirty="0">
                  <a:solidFill>
                    <a:schemeClr val="tx1"/>
                  </a:solidFill>
                </a:rPr>
                <a:t>Size</a:t>
              </a:r>
            </a:p>
            <a:p>
              <a:pPr marL="285744" indent="-285744">
                <a:buFont typeface="Arial" panose="020B0604020202020204" pitchFamily="34" charset="0"/>
                <a:buChar char="•"/>
              </a:pPr>
              <a:r>
                <a:rPr lang="en-CH" sz="2400" dirty="0">
                  <a:solidFill>
                    <a:schemeClr val="tx1"/>
                  </a:solidFill>
                </a:rPr>
                <a:t>Access ease</a:t>
              </a:r>
            </a:p>
            <a:p>
              <a:pPr marL="285744" indent="-285744">
                <a:buFont typeface="Arial" panose="020B0604020202020204" pitchFamily="34" charset="0"/>
                <a:buChar char="•"/>
              </a:pPr>
              <a:r>
                <a:rPr lang="en-CH" sz="2400" dirty="0">
                  <a:solidFill>
                    <a:schemeClr val="tx1"/>
                  </a:solidFill>
                </a:rPr>
                <a:t>Access time</a:t>
              </a:r>
            </a:p>
            <a:p>
              <a:endParaRPr lang="en-CH" sz="2400" dirty="0">
                <a:solidFill>
                  <a:schemeClr val="tx1"/>
                </a:solidFill>
              </a:endParaRPr>
            </a:p>
            <a:p>
              <a:pPr marL="285744" indent="-285744">
                <a:buFont typeface="Arial" panose="020B0604020202020204" pitchFamily="34" charset="0"/>
                <a:buChar char="•"/>
              </a:pPr>
              <a:endParaRPr lang="en-CH" sz="2400" dirty="0">
                <a:solidFill>
                  <a:schemeClr val="tx1"/>
                </a:solidFill>
              </a:endParaRPr>
            </a:p>
          </p:txBody>
        </p:sp>
        <p:sp>
          <p:nvSpPr>
            <p:cNvPr id="8" name="Rectangle 7">
              <a:extLst>
                <a:ext uri="{FF2B5EF4-FFF2-40B4-BE49-F238E27FC236}">
                  <a16:creationId xmlns:a16="http://schemas.microsoft.com/office/drawing/2014/main" id="{C9B7608A-6067-51DD-3F1D-8BE01A519010}"/>
                </a:ext>
              </a:extLst>
            </p:cNvPr>
            <p:cNvSpPr/>
            <p:nvPr/>
          </p:nvSpPr>
          <p:spPr>
            <a:xfrm>
              <a:off x="1701801" y="2008201"/>
              <a:ext cx="2362200" cy="506399"/>
            </a:xfrm>
            <a:prstGeom prst="rect">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CH" sz="2400" b="1" dirty="0">
                  <a:solidFill>
                    <a:schemeClr val="tx1"/>
                  </a:solidFill>
                </a:rPr>
                <a:t>Storage</a:t>
              </a:r>
            </a:p>
          </p:txBody>
        </p:sp>
      </p:grpSp>
      <p:grpSp>
        <p:nvGrpSpPr>
          <p:cNvPr id="18" name="Group 17">
            <a:extLst>
              <a:ext uri="{FF2B5EF4-FFF2-40B4-BE49-F238E27FC236}">
                <a16:creationId xmlns:a16="http://schemas.microsoft.com/office/drawing/2014/main" id="{B577FDDB-A9EF-6DDD-947A-D655777D4A54}"/>
              </a:ext>
            </a:extLst>
          </p:cNvPr>
          <p:cNvGrpSpPr/>
          <p:nvPr/>
        </p:nvGrpSpPr>
        <p:grpSpPr>
          <a:xfrm>
            <a:off x="1078230" y="1440014"/>
            <a:ext cx="2839213" cy="4303548"/>
            <a:chOff x="2370668" y="2025135"/>
            <a:chExt cx="2362200" cy="2572266"/>
          </a:xfrm>
        </p:grpSpPr>
        <p:sp>
          <p:nvSpPr>
            <p:cNvPr id="19" name="Rectangle 18">
              <a:extLst>
                <a:ext uri="{FF2B5EF4-FFF2-40B4-BE49-F238E27FC236}">
                  <a16:creationId xmlns:a16="http://schemas.microsoft.com/office/drawing/2014/main" id="{47D46AEB-0E34-4185-A14F-6B12DC1FC0D4}"/>
                </a:ext>
              </a:extLst>
            </p:cNvPr>
            <p:cNvSpPr/>
            <p:nvPr/>
          </p:nvSpPr>
          <p:spPr>
            <a:xfrm>
              <a:off x="2370668" y="2531534"/>
              <a:ext cx="2362200" cy="2065867"/>
            </a:xfrm>
            <a:prstGeom prst="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285744" indent="-285744">
                <a:buFont typeface="Arial" panose="020B0604020202020204" pitchFamily="34" charset="0"/>
                <a:buChar char="•"/>
              </a:pPr>
              <a:r>
                <a:rPr lang="en-US" sz="2400" dirty="0">
                  <a:solidFill>
                    <a:schemeClr val="tx1"/>
                  </a:solidFill>
                </a:rPr>
                <a:t>Efficient processing </a:t>
              </a:r>
              <a:br>
                <a:rPr lang="en-US" sz="2400" dirty="0">
                  <a:solidFill>
                    <a:schemeClr val="tx1"/>
                  </a:solidFill>
                </a:rPr>
              </a:br>
              <a:r>
                <a:rPr lang="en-US" sz="2400" dirty="0">
                  <a:solidFill>
                    <a:schemeClr val="tx1"/>
                  </a:solidFill>
                </a:rPr>
                <a:t>(no for-loops!)</a:t>
              </a:r>
              <a:br>
                <a:rPr lang="en-US" sz="2400" dirty="0">
                  <a:solidFill>
                    <a:schemeClr val="tx1"/>
                  </a:solidFill>
                </a:rPr>
              </a:br>
              <a:endParaRPr lang="en-US" sz="2400" dirty="0">
                <a:solidFill>
                  <a:schemeClr val="tx1"/>
                </a:solidFill>
              </a:endParaRPr>
            </a:p>
            <a:p>
              <a:pPr marL="285744" indent="-285744">
                <a:buFont typeface="Arial" panose="020B0604020202020204" pitchFamily="34" charset="0"/>
                <a:buChar char="•"/>
              </a:pPr>
              <a:r>
                <a:rPr lang="en-US" sz="2400" dirty="0">
                  <a:solidFill>
                    <a:schemeClr val="tx1"/>
                  </a:solidFill>
                </a:rPr>
                <a:t>Organizing data so that analyses are easy</a:t>
              </a:r>
            </a:p>
          </p:txBody>
        </p:sp>
        <p:sp>
          <p:nvSpPr>
            <p:cNvPr id="20" name="Rectangle 19">
              <a:extLst>
                <a:ext uri="{FF2B5EF4-FFF2-40B4-BE49-F238E27FC236}">
                  <a16:creationId xmlns:a16="http://schemas.microsoft.com/office/drawing/2014/main" id="{11835EFC-8F88-AF0B-16E7-A95ABDD6578B}"/>
                </a:ext>
              </a:extLst>
            </p:cNvPr>
            <p:cNvSpPr/>
            <p:nvPr/>
          </p:nvSpPr>
          <p:spPr>
            <a:xfrm>
              <a:off x="2370668" y="2025135"/>
              <a:ext cx="2362200" cy="506400"/>
            </a:xfrm>
            <a:prstGeom prst="rect">
              <a:avLst/>
            </a:prstGeom>
            <a:solidFill>
              <a:schemeClr val="accent6">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CH" sz="2400" b="1" dirty="0">
                  <a:solidFill>
                    <a:schemeClr val="tx1"/>
                  </a:solidFill>
                </a:rPr>
                <a:t>Processing</a:t>
              </a:r>
              <a:endParaRPr lang="en-CH" b="1" dirty="0">
                <a:solidFill>
                  <a:schemeClr val="tx1"/>
                </a:solidFill>
              </a:endParaRPr>
            </a:p>
          </p:txBody>
        </p:sp>
      </p:grpSp>
      <p:grpSp>
        <p:nvGrpSpPr>
          <p:cNvPr id="21" name="Group 20">
            <a:extLst>
              <a:ext uri="{FF2B5EF4-FFF2-40B4-BE49-F238E27FC236}">
                <a16:creationId xmlns:a16="http://schemas.microsoft.com/office/drawing/2014/main" id="{3AAA0686-1522-D489-C48C-D96E450DA13A}"/>
              </a:ext>
            </a:extLst>
          </p:cNvPr>
          <p:cNvGrpSpPr/>
          <p:nvPr/>
        </p:nvGrpSpPr>
        <p:grpSpPr>
          <a:xfrm>
            <a:off x="8274558" y="1440014"/>
            <a:ext cx="2839213" cy="4303548"/>
            <a:chOff x="5283201" y="2074335"/>
            <a:chExt cx="2362200" cy="2523066"/>
          </a:xfrm>
        </p:grpSpPr>
        <p:sp>
          <p:nvSpPr>
            <p:cNvPr id="22" name="Rectangle 21">
              <a:extLst>
                <a:ext uri="{FF2B5EF4-FFF2-40B4-BE49-F238E27FC236}">
                  <a16:creationId xmlns:a16="http://schemas.microsoft.com/office/drawing/2014/main" id="{AFEF5E98-D15A-071E-6FCE-8FC062D2AAD5}"/>
                </a:ext>
              </a:extLst>
            </p:cNvPr>
            <p:cNvSpPr/>
            <p:nvPr/>
          </p:nvSpPr>
          <p:spPr>
            <a:xfrm>
              <a:off x="5283201" y="2531534"/>
              <a:ext cx="2362200" cy="2065867"/>
            </a:xfrm>
            <a:prstGeom prst="rect">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285744" indent="-285744">
                <a:buFont typeface="Arial" panose="020B0604020202020204" pitchFamily="34" charset="0"/>
                <a:buChar char="•"/>
              </a:pPr>
              <a:r>
                <a:rPr lang="en-US" sz="2400" dirty="0">
                  <a:solidFill>
                    <a:schemeClr val="tx1"/>
                  </a:solidFill>
                </a:rPr>
                <a:t>Versioning</a:t>
              </a:r>
            </a:p>
            <a:p>
              <a:pPr marL="285744" indent="-285744">
                <a:buFont typeface="Arial" panose="020B0604020202020204" pitchFamily="34" charset="0"/>
                <a:buChar char="•"/>
              </a:pPr>
              <a:r>
                <a:rPr lang="en-US" sz="2400" dirty="0">
                  <a:solidFill>
                    <a:schemeClr val="tx1"/>
                  </a:solidFill>
                </a:rPr>
                <a:t>Lineage tracing (which script / other data was used to generate this?)</a:t>
              </a:r>
            </a:p>
            <a:p>
              <a:pPr marL="285744" indent="-285744">
                <a:buFont typeface="Arial" panose="020B0604020202020204" pitchFamily="34" charset="0"/>
                <a:buChar char="•"/>
              </a:pPr>
              <a:r>
                <a:rPr lang="en-US" sz="2400" dirty="0">
                  <a:solidFill>
                    <a:schemeClr val="tx1"/>
                  </a:solidFill>
                </a:rPr>
                <a:t>Ease of sharing</a:t>
              </a:r>
            </a:p>
          </p:txBody>
        </p:sp>
        <p:sp>
          <p:nvSpPr>
            <p:cNvPr id="23" name="Rectangle 22">
              <a:extLst>
                <a:ext uri="{FF2B5EF4-FFF2-40B4-BE49-F238E27FC236}">
                  <a16:creationId xmlns:a16="http://schemas.microsoft.com/office/drawing/2014/main" id="{417C9F24-16F9-BD1B-E285-142428502DD8}"/>
                </a:ext>
              </a:extLst>
            </p:cNvPr>
            <p:cNvSpPr/>
            <p:nvPr/>
          </p:nvSpPr>
          <p:spPr>
            <a:xfrm>
              <a:off x="5283201" y="2074335"/>
              <a:ext cx="2362200" cy="457200"/>
            </a:xfrm>
            <a:prstGeom prst="rect">
              <a:avLst/>
            </a:prstGeom>
            <a:solidFill>
              <a:schemeClr val="accent2">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CH" sz="2400" b="1" dirty="0">
                  <a:solidFill>
                    <a:schemeClr val="tx1"/>
                  </a:solidFill>
                </a:rPr>
                <a:t>Reproducibility and collaboration</a:t>
              </a:r>
              <a:endParaRPr lang="en-CH" b="1" dirty="0">
                <a:solidFill>
                  <a:schemeClr val="tx1"/>
                </a:solidFill>
              </a:endParaRPr>
            </a:p>
          </p:txBody>
        </p:sp>
      </p:grpSp>
      <p:sp>
        <p:nvSpPr>
          <p:cNvPr id="11" name="Rectangle 10">
            <a:extLst>
              <a:ext uri="{FF2B5EF4-FFF2-40B4-BE49-F238E27FC236}">
                <a16:creationId xmlns:a16="http://schemas.microsoft.com/office/drawing/2014/main" id="{22A2CA8F-D121-4E2C-FEAA-3B279FAE610E}"/>
              </a:ext>
            </a:extLst>
          </p:cNvPr>
          <p:cNvSpPr/>
          <p:nvPr/>
        </p:nvSpPr>
        <p:spPr>
          <a:xfrm>
            <a:off x="767408" y="1132854"/>
            <a:ext cx="3528392" cy="4960442"/>
          </a:xfrm>
          <a:prstGeom prst="rect">
            <a:avLst/>
          </a:prstGeom>
          <a:solidFill>
            <a:srgbClr val="FFFF00">
              <a:alpha val="23137"/>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6599200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9961C3-253D-4911-2181-3AC8F0AB736E}"/>
              </a:ext>
            </a:extLst>
          </p:cNvPr>
          <p:cNvSpPr>
            <a:spLocks noGrp="1"/>
          </p:cNvSpPr>
          <p:nvPr>
            <p:ph type="title"/>
          </p:nvPr>
        </p:nvSpPr>
        <p:spPr/>
        <p:txBody>
          <a:bodyPr/>
          <a:lstStyle/>
          <a:p>
            <a:r>
              <a:rPr lang="en-CH"/>
              <a:t>NumPy </a:t>
            </a:r>
            <a:r>
              <a:rPr lang="en-CH" dirty="0"/>
              <a:t>– huh, yeah – what’s it good for?</a:t>
            </a:r>
          </a:p>
        </p:txBody>
      </p:sp>
      <p:sp>
        <p:nvSpPr>
          <p:cNvPr id="3" name="Content Placeholder 2">
            <a:extLst>
              <a:ext uri="{FF2B5EF4-FFF2-40B4-BE49-F238E27FC236}">
                <a16:creationId xmlns:a16="http://schemas.microsoft.com/office/drawing/2014/main" id="{09E31C84-20FA-B23B-2123-8BEE659588D6}"/>
              </a:ext>
            </a:extLst>
          </p:cNvPr>
          <p:cNvSpPr>
            <a:spLocks noGrp="1"/>
          </p:cNvSpPr>
          <p:nvPr>
            <p:ph idx="1"/>
          </p:nvPr>
        </p:nvSpPr>
        <p:spPr/>
        <p:txBody>
          <a:bodyPr/>
          <a:lstStyle/>
          <a:p>
            <a:r>
              <a:rPr lang="en-US" dirty="0"/>
              <a:t>I</a:t>
            </a:r>
            <a:r>
              <a:rPr lang="en-CH"/>
              <a:t>ntroduce</a:t>
            </a:r>
            <a:r>
              <a:rPr lang="en-US" dirty="0"/>
              <a:t>s</a:t>
            </a:r>
            <a:r>
              <a:rPr lang="en-CH"/>
              <a:t> </a:t>
            </a:r>
            <a:r>
              <a:rPr lang="en-CH" dirty="0"/>
              <a:t>new data structure: </a:t>
            </a:r>
            <a:br>
              <a:rPr lang="en-CH" dirty="0"/>
            </a:br>
            <a:r>
              <a:rPr lang="en-CH" b="1" dirty="0"/>
              <a:t>the array</a:t>
            </a:r>
          </a:p>
          <a:p>
            <a:endParaRPr lang="en-CH" dirty="0"/>
          </a:p>
          <a:p>
            <a:endParaRPr lang="en-CH" dirty="0"/>
          </a:p>
          <a:p>
            <a:endParaRPr lang="en-CH" dirty="0"/>
          </a:p>
          <a:p>
            <a:endParaRPr lang="en-CH" dirty="0"/>
          </a:p>
        </p:txBody>
      </p:sp>
      <p:sp>
        <p:nvSpPr>
          <p:cNvPr id="4" name="Date Placeholder 3">
            <a:extLst>
              <a:ext uri="{FF2B5EF4-FFF2-40B4-BE49-F238E27FC236}">
                <a16:creationId xmlns:a16="http://schemas.microsoft.com/office/drawing/2014/main" id="{F4B2E263-5C15-46FF-E275-6905F3068EE1}"/>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C0C3990E-3860-5999-FCB3-A2707E60F2B7}"/>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91A334BC-09C4-A642-ADE5-7C56A2AE0D7D}"/>
              </a:ext>
            </a:extLst>
          </p:cNvPr>
          <p:cNvSpPr>
            <a:spLocks noGrp="1"/>
          </p:cNvSpPr>
          <p:nvPr>
            <p:ph type="sldNum" sz="quarter" idx="12"/>
          </p:nvPr>
        </p:nvSpPr>
        <p:spPr/>
        <p:txBody>
          <a:bodyPr/>
          <a:lstStyle/>
          <a:p>
            <a:fld id="{EF79ADEA-B933-47CC-A4E9-04E6298B917C}" type="slidenum">
              <a:rPr lang="en-US" smtClean="0"/>
              <a:pPr/>
              <a:t>30</a:t>
            </a:fld>
            <a:endParaRPr lang="en-US"/>
          </a:p>
        </p:txBody>
      </p:sp>
      <p:sp>
        <p:nvSpPr>
          <p:cNvPr id="8" name="TextBox 7">
            <a:extLst>
              <a:ext uri="{FF2B5EF4-FFF2-40B4-BE49-F238E27FC236}">
                <a16:creationId xmlns:a16="http://schemas.microsoft.com/office/drawing/2014/main" id="{AFF3B12A-21CC-F3B3-E2CE-FFC1D9026ACD}"/>
              </a:ext>
            </a:extLst>
          </p:cNvPr>
          <p:cNvSpPr txBox="1"/>
          <p:nvPr/>
        </p:nvSpPr>
        <p:spPr>
          <a:xfrm>
            <a:off x="2531604" y="2780928"/>
            <a:ext cx="7128792" cy="954107"/>
          </a:xfrm>
          <a:prstGeom prst="rect">
            <a:avLst/>
          </a:prstGeom>
          <a:solidFill>
            <a:schemeClr val="accent6">
              <a:lumMod val="20000"/>
              <a:lumOff val="80000"/>
            </a:schemeClr>
          </a:solidFill>
        </p:spPr>
        <p:txBody>
          <a:bodyPr wrap="square">
            <a:spAutoFit/>
          </a:bodyPr>
          <a:lstStyle/>
          <a:p>
            <a:pPr algn="ctr"/>
            <a:r>
              <a:rPr lang="en-CH" sz="2800" dirty="0"/>
              <a:t>An array is a regular, N-dimensional grid of data of the same type, typically numerical data</a:t>
            </a:r>
          </a:p>
        </p:txBody>
      </p:sp>
      <p:pic>
        <p:nvPicPr>
          <p:cNvPr id="9218" name="Picture 2">
            <a:extLst>
              <a:ext uri="{FF2B5EF4-FFF2-40B4-BE49-F238E27FC236}">
                <a16:creationId xmlns:a16="http://schemas.microsoft.com/office/drawing/2014/main" id="{C09C2812-AD82-5C8D-DD81-AC5E7A6D92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48128" y="1041935"/>
            <a:ext cx="3384376" cy="15229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04722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9961C3-253D-4911-2181-3AC8F0AB736E}"/>
              </a:ext>
            </a:extLst>
          </p:cNvPr>
          <p:cNvSpPr>
            <a:spLocks noGrp="1"/>
          </p:cNvSpPr>
          <p:nvPr>
            <p:ph type="title"/>
          </p:nvPr>
        </p:nvSpPr>
        <p:spPr/>
        <p:txBody>
          <a:bodyPr/>
          <a:lstStyle/>
          <a:p>
            <a:r>
              <a:rPr lang="en-CH"/>
              <a:t>NumPy </a:t>
            </a:r>
            <a:r>
              <a:rPr lang="en-CH" dirty="0"/>
              <a:t>– huh, yeah – what’s it good for?</a:t>
            </a:r>
          </a:p>
        </p:txBody>
      </p:sp>
      <p:sp>
        <p:nvSpPr>
          <p:cNvPr id="3" name="Content Placeholder 2">
            <a:extLst>
              <a:ext uri="{FF2B5EF4-FFF2-40B4-BE49-F238E27FC236}">
                <a16:creationId xmlns:a16="http://schemas.microsoft.com/office/drawing/2014/main" id="{09E31C84-20FA-B23B-2123-8BEE659588D6}"/>
              </a:ext>
            </a:extLst>
          </p:cNvPr>
          <p:cNvSpPr>
            <a:spLocks noGrp="1"/>
          </p:cNvSpPr>
          <p:nvPr>
            <p:ph idx="1"/>
          </p:nvPr>
        </p:nvSpPr>
        <p:spPr/>
        <p:txBody>
          <a:bodyPr/>
          <a:lstStyle/>
          <a:p>
            <a:r>
              <a:rPr lang="en-US" dirty="0"/>
              <a:t>I</a:t>
            </a:r>
            <a:r>
              <a:rPr lang="en-CH"/>
              <a:t>ntroduce</a:t>
            </a:r>
            <a:r>
              <a:rPr lang="en-US" dirty="0"/>
              <a:t>s</a:t>
            </a:r>
            <a:r>
              <a:rPr lang="en-CH"/>
              <a:t> </a:t>
            </a:r>
            <a:r>
              <a:rPr lang="en-CH" dirty="0"/>
              <a:t>new data structure: </a:t>
            </a:r>
            <a:br>
              <a:rPr lang="en-CH" dirty="0"/>
            </a:br>
            <a:r>
              <a:rPr lang="en-CH" b="1" dirty="0"/>
              <a:t>the array</a:t>
            </a:r>
          </a:p>
          <a:p>
            <a:endParaRPr lang="en-CH" dirty="0"/>
          </a:p>
          <a:p>
            <a:endParaRPr lang="en-CH" dirty="0"/>
          </a:p>
          <a:p>
            <a:endParaRPr lang="en-CH" dirty="0"/>
          </a:p>
          <a:p>
            <a:endParaRPr lang="en-CH" dirty="0"/>
          </a:p>
          <a:p>
            <a:r>
              <a:rPr lang="en-CH" dirty="0"/>
              <a:t>An array could be represented as </a:t>
            </a:r>
            <a:r>
              <a:rPr lang="en-CH"/>
              <a:t>a list-of-lists</a:t>
            </a:r>
            <a:endParaRPr lang="en-CH" dirty="0"/>
          </a:p>
          <a:p>
            <a:r>
              <a:rPr lang="en-US" dirty="0">
                <a:highlight>
                  <a:srgbClr val="F0D0D5"/>
                </a:highlight>
              </a:rPr>
              <a:t>W</a:t>
            </a:r>
            <a:r>
              <a:rPr lang="en-CH">
                <a:highlight>
                  <a:srgbClr val="F0D0D5"/>
                </a:highlight>
              </a:rPr>
              <a:t>hy are NumPy </a:t>
            </a:r>
            <a:r>
              <a:rPr lang="en-CH" dirty="0">
                <a:highlight>
                  <a:srgbClr val="F0D0D5"/>
                </a:highlight>
              </a:rPr>
              <a:t>arrays better than a </a:t>
            </a:r>
            <a:r>
              <a:rPr lang="en-CH">
                <a:highlight>
                  <a:srgbClr val="F0D0D5"/>
                </a:highlight>
              </a:rPr>
              <a:t>list-of-lists?</a:t>
            </a:r>
            <a:endParaRPr lang="en-US" dirty="0">
              <a:highlight>
                <a:srgbClr val="F0D0D5"/>
              </a:highlight>
            </a:endParaRPr>
          </a:p>
          <a:p>
            <a:pPr marL="0" indent="0">
              <a:buNone/>
            </a:pPr>
            <a:r>
              <a:rPr lang="en-US" dirty="0"/>
              <a:t>	**Computer architecture</a:t>
            </a:r>
            <a:r>
              <a:rPr lang="en-CH"/>
              <a:t> class</a:t>
            </a:r>
            <a:r>
              <a:rPr lang="en-US" dirty="0"/>
              <a:t>**</a:t>
            </a:r>
            <a:endParaRPr lang="en-CH" dirty="0"/>
          </a:p>
        </p:txBody>
      </p:sp>
      <p:sp>
        <p:nvSpPr>
          <p:cNvPr id="4" name="Date Placeholder 3">
            <a:extLst>
              <a:ext uri="{FF2B5EF4-FFF2-40B4-BE49-F238E27FC236}">
                <a16:creationId xmlns:a16="http://schemas.microsoft.com/office/drawing/2014/main" id="{F4B2E263-5C15-46FF-E275-6905F3068EE1}"/>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C0C3990E-3860-5999-FCB3-A2707E60F2B7}"/>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91A334BC-09C4-A642-ADE5-7C56A2AE0D7D}"/>
              </a:ext>
            </a:extLst>
          </p:cNvPr>
          <p:cNvSpPr>
            <a:spLocks noGrp="1"/>
          </p:cNvSpPr>
          <p:nvPr>
            <p:ph type="sldNum" sz="quarter" idx="12"/>
          </p:nvPr>
        </p:nvSpPr>
        <p:spPr/>
        <p:txBody>
          <a:bodyPr/>
          <a:lstStyle/>
          <a:p>
            <a:fld id="{EF79ADEA-B933-47CC-A4E9-04E6298B917C}" type="slidenum">
              <a:rPr lang="en-US" smtClean="0"/>
              <a:pPr/>
              <a:t>31</a:t>
            </a:fld>
            <a:endParaRPr lang="en-US"/>
          </a:p>
        </p:txBody>
      </p:sp>
      <p:sp>
        <p:nvSpPr>
          <p:cNvPr id="8" name="TextBox 7">
            <a:extLst>
              <a:ext uri="{FF2B5EF4-FFF2-40B4-BE49-F238E27FC236}">
                <a16:creationId xmlns:a16="http://schemas.microsoft.com/office/drawing/2014/main" id="{AFF3B12A-21CC-F3B3-E2CE-FFC1D9026ACD}"/>
              </a:ext>
            </a:extLst>
          </p:cNvPr>
          <p:cNvSpPr txBox="1"/>
          <p:nvPr/>
        </p:nvSpPr>
        <p:spPr>
          <a:xfrm>
            <a:off x="2531604" y="2780928"/>
            <a:ext cx="7128792" cy="954107"/>
          </a:xfrm>
          <a:prstGeom prst="rect">
            <a:avLst/>
          </a:prstGeom>
          <a:solidFill>
            <a:schemeClr val="accent6">
              <a:lumMod val="20000"/>
              <a:lumOff val="80000"/>
            </a:schemeClr>
          </a:solidFill>
        </p:spPr>
        <p:txBody>
          <a:bodyPr wrap="square">
            <a:spAutoFit/>
          </a:bodyPr>
          <a:lstStyle/>
          <a:p>
            <a:pPr algn="ctr"/>
            <a:r>
              <a:rPr lang="en-CH" sz="2800" dirty="0"/>
              <a:t>An array is a regular, N-dimensional grid of data of the same type, typically numerical data</a:t>
            </a:r>
          </a:p>
        </p:txBody>
      </p:sp>
      <p:pic>
        <p:nvPicPr>
          <p:cNvPr id="9218" name="Picture 2">
            <a:extLst>
              <a:ext uri="{FF2B5EF4-FFF2-40B4-BE49-F238E27FC236}">
                <a16:creationId xmlns:a16="http://schemas.microsoft.com/office/drawing/2014/main" id="{C09C2812-AD82-5C8D-DD81-AC5E7A6D92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48128" y="1041935"/>
            <a:ext cx="3384376" cy="1522969"/>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a:extLst>
              <a:ext uri="{FF2B5EF4-FFF2-40B4-BE49-F238E27FC236}">
                <a16:creationId xmlns:a16="http://schemas.microsoft.com/office/drawing/2014/main" id="{326422D6-AA01-D38A-5D17-32BA6BDF7B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62190" y="4212519"/>
            <a:ext cx="2648106" cy="19644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948478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775269-250F-CA77-A77A-988130C51E8C}"/>
              </a:ext>
            </a:extLst>
          </p:cNvPr>
          <p:cNvSpPr>
            <a:spLocks noGrp="1"/>
          </p:cNvSpPr>
          <p:nvPr>
            <p:ph type="title"/>
          </p:nvPr>
        </p:nvSpPr>
        <p:spPr/>
        <p:txBody>
          <a:bodyPr/>
          <a:lstStyle/>
          <a:p>
            <a:r>
              <a:rPr lang="en-CH"/>
              <a:t>Efficien</a:t>
            </a:r>
            <a:r>
              <a:rPr lang="en-US" dirty="0"/>
              <a:t>cy of </a:t>
            </a:r>
            <a:r>
              <a:rPr lang="en-CH"/>
              <a:t>NumPy</a:t>
            </a:r>
            <a:endParaRPr lang="en-CH" dirty="0"/>
          </a:p>
        </p:txBody>
      </p:sp>
      <p:sp>
        <p:nvSpPr>
          <p:cNvPr id="3" name="Content Placeholder 2">
            <a:extLst>
              <a:ext uri="{FF2B5EF4-FFF2-40B4-BE49-F238E27FC236}">
                <a16:creationId xmlns:a16="http://schemas.microsoft.com/office/drawing/2014/main" id="{915C1076-D34C-4F4C-D69C-2AF0000EBE48}"/>
              </a:ext>
            </a:extLst>
          </p:cNvPr>
          <p:cNvSpPr>
            <a:spLocks noGrp="1"/>
          </p:cNvSpPr>
          <p:nvPr>
            <p:ph idx="1"/>
          </p:nvPr>
        </p:nvSpPr>
        <p:spPr>
          <a:xfrm>
            <a:off x="838200" y="1196752"/>
            <a:ext cx="11085984" cy="4692179"/>
          </a:xfrm>
        </p:spPr>
        <p:txBody>
          <a:bodyPr/>
          <a:lstStyle/>
          <a:p>
            <a:pPr marL="457200" indent="-457200">
              <a:buAutoNum type="arabicParenR"/>
            </a:pPr>
            <a:r>
              <a:rPr lang="en-CH" b="1"/>
              <a:t>Memory</a:t>
            </a:r>
            <a:r>
              <a:rPr lang="en-CH"/>
              <a:t>: </a:t>
            </a:r>
            <a:endParaRPr lang="en-US" dirty="0"/>
          </a:p>
          <a:p>
            <a:pPr lvl="1"/>
            <a:r>
              <a:rPr lang="en-CH"/>
              <a:t>data </a:t>
            </a:r>
            <a:r>
              <a:rPr lang="en-CH" dirty="0"/>
              <a:t>occupies the minimum amount of </a:t>
            </a:r>
            <a:r>
              <a:rPr lang="en-CH"/>
              <a:t>memory required</a:t>
            </a:r>
            <a:endParaRPr lang="en-US" dirty="0"/>
          </a:p>
          <a:p>
            <a:pPr lvl="1"/>
            <a:r>
              <a:rPr lang="en-CH"/>
              <a:t>some </a:t>
            </a:r>
            <a:r>
              <a:rPr lang="en-CH" dirty="0"/>
              <a:t>operations can be done without touching the memory at </a:t>
            </a:r>
            <a:r>
              <a:rPr lang="en-CH"/>
              <a:t>all!</a:t>
            </a:r>
            <a:endParaRPr lang="en-CH" dirty="0"/>
          </a:p>
        </p:txBody>
      </p:sp>
      <p:sp>
        <p:nvSpPr>
          <p:cNvPr id="4" name="Date Placeholder 3">
            <a:extLst>
              <a:ext uri="{FF2B5EF4-FFF2-40B4-BE49-F238E27FC236}">
                <a16:creationId xmlns:a16="http://schemas.microsoft.com/office/drawing/2014/main" id="{2247E61D-1AE6-D55D-6EE0-7758D3C39240}"/>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2D6907C3-4A93-3DA8-17F8-4F4BCC84CE0B}"/>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A33B74BF-43FF-BAAE-4D35-FA511B15794B}"/>
              </a:ext>
            </a:extLst>
          </p:cNvPr>
          <p:cNvSpPr>
            <a:spLocks noGrp="1"/>
          </p:cNvSpPr>
          <p:nvPr>
            <p:ph type="sldNum" sz="quarter" idx="12"/>
          </p:nvPr>
        </p:nvSpPr>
        <p:spPr/>
        <p:txBody>
          <a:bodyPr/>
          <a:lstStyle/>
          <a:p>
            <a:fld id="{EF79ADEA-B933-47CC-A4E9-04E6298B917C}" type="slidenum">
              <a:rPr lang="en-US" smtClean="0"/>
              <a:pPr/>
              <a:t>32</a:t>
            </a:fld>
            <a:endParaRPr lang="en-US"/>
          </a:p>
        </p:txBody>
      </p:sp>
      <p:pic>
        <p:nvPicPr>
          <p:cNvPr id="7" name="Picture 6">
            <a:extLst>
              <a:ext uri="{FF2B5EF4-FFF2-40B4-BE49-F238E27FC236}">
                <a16:creationId xmlns:a16="http://schemas.microsoft.com/office/drawing/2014/main" id="{E2469469-D1BA-0AB5-B349-7245F4BE8B44}"/>
              </a:ext>
            </a:extLst>
          </p:cNvPr>
          <p:cNvPicPr>
            <a:picLocks noChangeAspect="1"/>
          </p:cNvPicPr>
          <p:nvPr/>
        </p:nvPicPr>
        <p:blipFill>
          <a:blip r:embed="rId3"/>
          <a:stretch>
            <a:fillRect/>
          </a:stretch>
        </p:blipFill>
        <p:spPr>
          <a:xfrm>
            <a:off x="3863752" y="2681850"/>
            <a:ext cx="7772400" cy="3639507"/>
          </a:xfrm>
          <a:prstGeom prst="rect">
            <a:avLst/>
          </a:prstGeom>
        </p:spPr>
      </p:pic>
    </p:spTree>
    <p:extLst>
      <p:ext uri="{BB962C8B-B14F-4D97-AF65-F5344CB8AC3E}">
        <p14:creationId xmlns:p14="http://schemas.microsoft.com/office/powerpoint/2010/main" val="424312202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775269-250F-CA77-A77A-988130C51E8C}"/>
              </a:ext>
            </a:extLst>
          </p:cNvPr>
          <p:cNvSpPr>
            <a:spLocks noGrp="1"/>
          </p:cNvSpPr>
          <p:nvPr>
            <p:ph type="title"/>
          </p:nvPr>
        </p:nvSpPr>
        <p:spPr/>
        <p:txBody>
          <a:bodyPr/>
          <a:lstStyle/>
          <a:p>
            <a:r>
              <a:rPr lang="en-CH"/>
              <a:t>Efficien</a:t>
            </a:r>
            <a:r>
              <a:rPr lang="en-US" dirty="0"/>
              <a:t>cy of </a:t>
            </a:r>
            <a:r>
              <a:rPr lang="en-CH"/>
              <a:t>NumPy</a:t>
            </a:r>
            <a:endParaRPr lang="en-CH" dirty="0"/>
          </a:p>
        </p:txBody>
      </p:sp>
      <p:sp>
        <p:nvSpPr>
          <p:cNvPr id="3" name="Content Placeholder 2">
            <a:extLst>
              <a:ext uri="{FF2B5EF4-FFF2-40B4-BE49-F238E27FC236}">
                <a16:creationId xmlns:a16="http://schemas.microsoft.com/office/drawing/2014/main" id="{915C1076-D34C-4F4C-D69C-2AF0000EBE48}"/>
              </a:ext>
            </a:extLst>
          </p:cNvPr>
          <p:cNvSpPr>
            <a:spLocks noGrp="1"/>
          </p:cNvSpPr>
          <p:nvPr>
            <p:ph idx="1"/>
          </p:nvPr>
        </p:nvSpPr>
        <p:spPr>
          <a:xfrm>
            <a:off x="838200" y="1484784"/>
            <a:ext cx="7086599" cy="4692179"/>
          </a:xfrm>
        </p:spPr>
        <p:txBody>
          <a:bodyPr/>
          <a:lstStyle/>
          <a:p>
            <a:pPr marL="457200" indent="-457200">
              <a:buAutoNum type="arabicParenR"/>
            </a:pPr>
            <a:r>
              <a:rPr lang="en-CH" b="1"/>
              <a:t>Memory</a:t>
            </a:r>
            <a:r>
              <a:rPr lang="en-CH"/>
              <a:t>: </a:t>
            </a:r>
            <a:endParaRPr lang="en-US" dirty="0"/>
          </a:p>
          <a:p>
            <a:pPr lvl="1"/>
            <a:r>
              <a:rPr lang="en-CH"/>
              <a:t>data </a:t>
            </a:r>
            <a:r>
              <a:rPr lang="en-CH" dirty="0"/>
              <a:t>occupies the minimum amount of </a:t>
            </a:r>
            <a:r>
              <a:rPr lang="en-CH"/>
              <a:t>memory required</a:t>
            </a:r>
            <a:endParaRPr lang="en-US" dirty="0"/>
          </a:p>
          <a:p>
            <a:pPr lvl="1"/>
            <a:r>
              <a:rPr lang="en-CH"/>
              <a:t>some </a:t>
            </a:r>
            <a:r>
              <a:rPr lang="en-CH" dirty="0"/>
              <a:t>operations can be done without touching the memory at all!</a:t>
            </a:r>
          </a:p>
          <a:p>
            <a:pPr marL="457200" indent="-457200">
              <a:buAutoNum type="arabicParenR"/>
            </a:pPr>
            <a:r>
              <a:rPr lang="en-US" b="1" dirty="0"/>
              <a:t>Speed</a:t>
            </a:r>
            <a:r>
              <a:rPr lang="en-CH"/>
              <a:t>: </a:t>
            </a:r>
            <a:endParaRPr lang="en-US" dirty="0"/>
          </a:p>
          <a:p>
            <a:pPr lvl="1"/>
            <a:r>
              <a:rPr lang="en-CH"/>
              <a:t>Many </a:t>
            </a:r>
            <a:r>
              <a:rPr lang="en-CH" dirty="0"/>
              <a:t>operations can be done very efficiently </a:t>
            </a:r>
            <a:r>
              <a:rPr lang="en-CH"/>
              <a:t>in C</a:t>
            </a:r>
            <a:r>
              <a:rPr lang="en-US" dirty="0"/>
              <a:t>. </a:t>
            </a:r>
            <a:r>
              <a:rPr lang="en-CH"/>
              <a:t>For </a:t>
            </a:r>
            <a:r>
              <a:rPr lang="en-CH" dirty="0"/>
              <a:t>this to be useful, we need to avoid Python for-loops at all costs</a:t>
            </a:r>
            <a:r>
              <a:rPr lang="en-CH"/>
              <a:t>! </a:t>
            </a:r>
            <a:endParaRPr lang="en-US" dirty="0"/>
          </a:p>
          <a:p>
            <a:pPr lvl="1"/>
            <a:r>
              <a:rPr lang="en-GB" b="0" i="0" dirty="0">
                <a:solidFill>
                  <a:srgbClr val="222222"/>
                </a:solidFill>
                <a:effectLst/>
                <a:highlight>
                  <a:srgbClr val="FFFFFF"/>
                </a:highlight>
                <a:latin typeface="Harding"/>
              </a:rPr>
              <a:t>operating on entire arrays rather than their individual elements</a:t>
            </a:r>
            <a:endParaRPr lang="en-US" dirty="0"/>
          </a:p>
          <a:p>
            <a:pPr marL="457200" lvl="1" indent="0">
              <a:buNone/>
            </a:pPr>
            <a:r>
              <a:rPr lang="en-US" dirty="0">
                <a:sym typeface="Wingdings" pitchFamily="2" charset="2"/>
              </a:rPr>
              <a:t> </a:t>
            </a:r>
            <a:r>
              <a:rPr lang="en-CH"/>
              <a:t>“</a:t>
            </a:r>
            <a:r>
              <a:rPr lang="en-CH" dirty="0"/>
              <a:t>vectorize” </a:t>
            </a:r>
            <a:r>
              <a:rPr lang="en-CH"/>
              <a:t>the code</a:t>
            </a:r>
            <a:r>
              <a:rPr lang="en-US" dirty="0"/>
              <a:t> </a:t>
            </a:r>
          </a:p>
        </p:txBody>
      </p:sp>
      <p:sp>
        <p:nvSpPr>
          <p:cNvPr id="4" name="Date Placeholder 3">
            <a:extLst>
              <a:ext uri="{FF2B5EF4-FFF2-40B4-BE49-F238E27FC236}">
                <a16:creationId xmlns:a16="http://schemas.microsoft.com/office/drawing/2014/main" id="{2247E61D-1AE6-D55D-6EE0-7758D3C39240}"/>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2D6907C3-4A93-3DA8-17F8-4F4BCC84CE0B}"/>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A33B74BF-43FF-BAAE-4D35-FA511B15794B}"/>
              </a:ext>
            </a:extLst>
          </p:cNvPr>
          <p:cNvSpPr>
            <a:spLocks noGrp="1"/>
          </p:cNvSpPr>
          <p:nvPr>
            <p:ph type="sldNum" sz="quarter" idx="12"/>
          </p:nvPr>
        </p:nvSpPr>
        <p:spPr/>
        <p:txBody>
          <a:bodyPr/>
          <a:lstStyle/>
          <a:p>
            <a:fld id="{EF79ADEA-B933-47CC-A4E9-04E6298B917C}" type="slidenum">
              <a:rPr lang="en-US" smtClean="0"/>
              <a:pPr/>
              <a:t>33</a:t>
            </a:fld>
            <a:endParaRPr lang="en-US"/>
          </a:p>
        </p:txBody>
      </p:sp>
      <p:pic>
        <p:nvPicPr>
          <p:cNvPr id="9" name="Picture 8">
            <a:extLst>
              <a:ext uri="{FF2B5EF4-FFF2-40B4-BE49-F238E27FC236}">
                <a16:creationId xmlns:a16="http://schemas.microsoft.com/office/drawing/2014/main" id="{D61EE9AE-67CD-A43B-936B-969D08920C55}"/>
              </a:ext>
            </a:extLst>
          </p:cNvPr>
          <p:cNvPicPr>
            <a:picLocks noChangeAspect="1"/>
          </p:cNvPicPr>
          <p:nvPr/>
        </p:nvPicPr>
        <p:blipFill rotWithShape="1">
          <a:blip r:embed="rId3"/>
          <a:srcRect l="12201" t="10209" r="8000" b="9501"/>
          <a:stretch/>
        </p:blipFill>
        <p:spPr>
          <a:xfrm>
            <a:off x="8472264" y="3725160"/>
            <a:ext cx="3528392" cy="2577128"/>
          </a:xfrm>
          <a:prstGeom prst="rect">
            <a:avLst/>
          </a:prstGeom>
        </p:spPr>
      </p:pic>
      <p:pic>
        <p:nvPicPr>
          <p:cNvPr id="8" name="Picture 7">
            <a:extLst>
              <a:ext uri="{FF2B5EF4-FFF2-40B4-BE49-F238E27FC236}">
                <a16:creationId xmlns:a16="http://schemas.microsoft.com/office/drawing/2014/main" id="{116BFD2F-D4D0-8255-D1B5-8BECDACCEF7B}"/>
              </a:ext>
            </a:extLst>
          </p:cNvPr>
          <p:cNvPicPr>
            <a:picLocks noChangeAspect="1"/>
          </p:cNvPicPr>
          <p:nvPr/>
        </p:nvPicPr>
        <p:blipFill rotWithShape="1">
          <a:blip r:embed="rId4"/>
          <a:srcRect l="406" t="15829" r="73653" b="30528"/>
          <a:stretch/>
        </p:blipFill>
        <p:spPr>
          <a:xfrm>
            <a:off x="9228348" y="1180495"/>
            <a:ext cx="2016224" cy="1952345"/>
          </a:xfrm>
          <a:prstGeom prst="rect">
            <a:avLst/>
          </a:prstGeom>
        </p:spPr>
      </p:pic>
    </p:spTree>
    <p:extLst>
      <p:ext uri="{BB962C8B-B14F-4D97-AF65-F5344CB8AC3E}">
        <p14:creationId xmlns:p14="http://schemas.microsoft.com/office/powerpoint/2010/main" val="400997267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898EA9-22F5-16DF-63A1-0180EF71D553}"/>
              </a:ext>
            </a:extLst>
          </p:cNvPr>
          <p:cNvSpPr>
            <a:spLocks noGrp="1"/>
          </p:cNvSpPr>
          <p:nvPr>
            <p:ph type="title"/>
          </p:nvPr>
        </p:nvSpPr>
        <p:spPr>
          <a:xfrm>
            <a:off x="1064637" y="864144"/>
            <a:ext cx="10515600" cy="903635"/>
          </a:xfrm>
        </p:spPr>
        <p:txBody>
          <a:bodyPr>
            <a:normAutofit/>
          </a:bodyPr>
          <a:lstStyle/>
          <a:p>
            <a:pPr algn="ctr"/>
            <a:r>
              <a:rPr lang="en-CH" sz="5400"/>
              <a:t>NumPy’s </a:t>
            </a:r>
            <a:r>
              <a:rPr lang="en-CH" sz="5400" dirty="0"/>
              <a:t>memory efficiency</a:t>
            </a:r>
          </a:p>
        </p:txBody>
      </p:sp>
      <p:sp>
        <p:nvSpPr>
          <p:cNvPr id="3" name="Date Placeholder 2">
            <a:extLst>
              <a:ext uri="{FF2B5EF4-FFF2-40B4-BE49-F238E27FC236}">
                <a16:creationId xmlns:a16="http://schemas.microsoft.com/office/drawing/2014/main" id="{F459BBE2-A2A2-7EE1-1120-58A5181C884B}"/>
              </a:ext>
            </a:extLst>
          </p:cNvPr>
          <p:cNvSpPr>
            <a:spLocks noGrp="1"/>
          </p:cNvSpPr>
          <p:nvPr>
            <p:ph type="dt" sz="half" idx="10"/>
          </p:nvPr>
        </p:nvSpPr>
        <p:spPr/>
        <p:txBody>
          <a:bodyPr/>
          <a:lstStyle/>
          <a:p>
            <a:r>
              <a:rPr lang="de-CH"/>
              <a:t>July 2024, CC BY-SA 4.0</a:t>
            </a:r>
            <a:endParaRPr lang="en-US"/>
          </a:p>
        </p:txBody>
      </p:sp>
      <p:sp>
        <p:nvSpPr>
          <p:cNvPr id="4" name="Footer Placeholder 3">
            <a:extLst>
              <a:ext uri="{FF2B5EF4-FFF2-40B4-BE49-F238E27FC236}">
                <a16:creationId xmlns:a16="http://schemas.microsoft.com/office/drawing/2014/main" id="{3FCE048C-7643-4E0F-0055-1AF14D9F2051}"/>
              </a:ext>
            </a:extLst>
          </p:cNvPr>
          <p:cNvSpPr>
            <a:spLocks noGrp="1"/>
          </p:cNvSpPr>
          <p:nvPr>
            <p:ph type="ftr" sz="quarter" idx="11"/>
          </p:nvPr>
        </p:nvSpPr>
        <p:spPr/>
        <p:txBody>
          <a:bodyPr/>
          <a:lstStyle/>
          <a:p>
            <a:r>
              <a:rPr lang="en-US"/>
              <a:t>Data, v1.0</a:t>
            </a:r>
          </a:p>
        </p:txBody>
      </p:sp>
      <p:sp>
        <p:nvSpPr>
          <p:cNvPr id="5" name="Slide Number Placeholder 4">
            <a:extLst>
              <a:ext uri="{FF2B5EF4-FFF2-40B4-BE49-F238E27FC236}">
                <a16:creationId xmlns:a16="http://schemas.microsoft.com/office/drawing/2014/main" id="{397B6057-C196-6FBD-FEB5-531621B24D79}"/>
              </a:ext>
            </a:extLst>
          </p:cNvPr>
          <p:cNvSpPr>
            <a:spLocks noGrp="1"/>
          </p:cNvSpPr>
          <p:nvPr>
            <p:ph type="sldNum" sz="quarter" idx="12"/>
          </p:nvPr>
        </p:nvSpPr>
        <p:spPr/>
        <p:txBody>
          <a:bodyPr/>
          <a:lstStyle/>
          <a:p>
            <a:fld id="{EF79ADEA-B933-47CC-A4E9-04E6298B917C}" type="slidenum">
              <a:rPr lang="en-US" smtClean="0"/>
              <a:pPr/>
              <a:t>34</a:t>
            </a:fld>
            <a:endParaRPr lang="en-US"/>
          </a:p>
        </p:txBody>
      </p:sp>
      <p:grpSp>
        <p:nvGrpSpPr>
          <p:cNvPr id="6" name="Group 5">
            <a:extLst>
              <a:ext uri="{FF2B5EF4-FFF2-40B4-BE49-F238E27FC236}">
                <a16:creationId xmlns:a16="http://schemas.microsoft.com/office/drawing/2014/main" id="{9C50D2DE-BD0B-73BB-280D-F9F23AAC0570}"/>
              </a:ext>
            </a:extLst>
          </p:cNvPr>
          <p:cNvGrpSpPr/>
          <p:nvPr/>
        </p:nvGrpSpPr>
        <p:grpSpPr>
          <a:xfrm>
            <a:off x="1560592" y="2420888"/>
            <a:ext cx="9229953" cy="3692571"/>
            <a:chOff x="1201849" y="2846341"/>
            <a:chExt cx="9229953" cy="3692571"/>
          </a:xfrm>
        </p:grpSpPr>
        <p:pic>
          <p:nvPicPr>
            <p:cNvPr id="2054" name="Picture 6">
              <a:extLst>
                <a:ext uri="{FF2B5EF4-FFF2-40B4-BE49-F238E27FC236}">
                  <a16:creationId xmlns:a16="http://schemas.microsoft.com/office/drawing/2014/main" id="{9080ED24-D58A-41F1-9331-4016FF5E5F86}"/>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backgroundRemoval t="125" b="94500" l="9774" r="89850">
                          <a14:foregroundMark x1="35338" y1="37750" x2="15789" y2="32875"/>
                          <a14:foregroundMark x1="34962" y1="35375" x2="30827" y2="27625"/>
                          <a14:foregroundMark x1="32143" y1="30125" x2="32895" y2="19125"/>
                          <a14:foregroundMark x1="32895" y1="19125" x2="21053" y2="11625"/>
                          <a14:foregroundMark x1="21053" y1="11625" x2="35526" y2="3500"/>
                          <a14:foregroundMark x1="35526" y1="3500" x2="46992" y2="125"/>
                          <a14:foregroundMark x1="73684" y1="125" x2="72744" y2="16250"/>
                          <a14:foregroundMark x1="76880" y1="14375" x2="66165" y2="33750"/>
                          <a14:foregroundMark x1="29323" y1="35625" x2="42481" y2="44875"/>
                          <a14:foregroundMark x1="34962" y1="40750" x2="38534" y2="51375"/>
                          <a14:foregroundMark x1="38534" y1="51375" x2="38346" y2="51375"/>
                          <a14:foregroundMark x1="31767" y1="59875" x2="31391" y2="76500"/>
                          <a14:foregroundMark x1="37406" y1="70750" x2="37406" y2="88875"/>
                          <a14:foregroundMark x1="25564" y1="72750" x2="25564" y2="94500"/>
                          <a14:foregroundMark x1="49812" y1="59875" x2="50188" y2="80375"/>
                          <a14:foregroundMark x1="50188" y1="93750" x2="47744" y2="77125"/>
                          <a14:foregroundMark x1="66729" y1="69375" x2="74060" y2="73250"/>
                          <a14:foregroundMark x1="70677" y1="64000" x2="54699" y2="66375"/>
                          <a14:foregroundMark x1="54699" y1="66375" x2="63722" y2="67750"/>
                          <a14:foregroundMark x1="31767" y1="64750" x2="18797" y2="71500"/>
                          <a14:foregroundMark x1="18797" y1="71500" x2="11654" y2="71875"/>
                          <a14:foregroundMark x1="24812" y1="61000" x2="26316" y2="68875"/>
                          <a14:foregroundMark x1="49436" y1="78375" x2="49812" y2="81750"/>
                          <a14:foregroundMark x1="54323" y1="75125" x2="55451" y2="79875"/>
                        </a14:backgroundRemoval>
                      </a14:imgEffect>
                    </a14:imgLayer>
                  </a14:imgProps>
                </a:ext>
                <a:ext uri="{28A0092B-C50C-407E-A947-70E740481C1C}">
                  <a14:useLocalDpi xmlns:a14="http://schemas.microsoft.com/office/drawing/2010/main" val="0"/>
                </a:ext>
              </a:extLst>
            </a:blip>
            <a:srcRect l="9588" r="19596" b="3099"/>
            <a:stretch/>
          </p:blipFill>
          <p:spPr bwMode="auto">
            <a:xfrm>
              <a:off x="3986223" y="2852936"/>
              <a:ext cx="1697012" cy="3491649"/>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8CFA1610-192A-3DDC-23A8-908D818A4E6F}"/>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backgroundRemoval t="2558" b="91432" l="6452" r="89564">
                          <a14:foregroundMark x1="12713" y1="23657" x2="6452" y2="15090"/>
                          <a14:foregroundMark x1="6452" y1="15090" x2="8349" y2="27238"/>
                          <a14:foregroundMark x1="25806" y1="12660" x2="39658" y2="9974"/>
                          <a14:foregroundMark x1="39658" y1="9974" x2="55218" y2="10742"/>
                          <a14:foregroundMark x1="55218" y1="10742" x2="42505" y2="6266"/>
                          <a14:foregroundMark x1="42505" y1="6266" x2="27894" y2="6010"/>
                          <a14:foregroundMark x1="27894" y1="6010" x2="27324" y2="5882"/>
                          <a14:foregroundMark x1="81784" y1="35806" x2="89943" y2="29156"/>
                          <a14:foregroundMark x1="57495" y1="76726" x2="46110" y2="91560"/>
                          <a14:foregroundMark x1="40417" y1="6394" x2="33017" y2="2558"/>
                        </a14:backgroundRemoval>
                      </a14:imgEffect>
                    </a14:imgLayer>
                  </a14:imgProps>
                </a:ext>
                <a:ext uri="{28A0092B-C50C-407E-A947-70E740481C1C}">
                  <a14:useLocalDpi xmlns:a14="http://schemas.microsoft.com/office/drawing/2010/main" val="0"/>
                </a:ext>
              </a:extLst>
            </a:blip>
            <a:srcRect l="3995" t="1228" r="5180" b="8198"/>
            <a:stretch/>
          </p:blipFill>
          <p:spPr bwMode="auto">
            <a:xfrm>
              <a:off x="7941165" y="2852936"/>
              <a:ext cx="2490637" cy="3685976"/>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a:extLst>
                <a:ext uri="{FF2B5EF4-FFF2-40B4-BE49-F238E27FC236}">
                  <a16:creationId xmlns:a16="http://schemas.microsoft.com/office/drawing/2014/main" id="{764DE420-78D7-6644-61E2-1D8E34B7F89B}"/>
                </a:ext>
              </a:extLst>
            </p:cNvPr>
            <p:cNvPicPr>
              <a:picLocks noChangeAspect="1" noChangeArrowheads="1"/>
            </p:cNvPicPr>
            <p:nvPr/>
          </p:nvPicPr>
          <p:blipFill rotWithShape="1">
            <a:blip r:embed="rId6">
              <a:extLst>
                <a:ext uri="{BEBA8EAE-BF5A-486C-A8C5-ECC9F3942E4B}">
                  <a14:imgProps xmlns:a14="http://schemas.microsoft.com/office/drawing/2010/main">
                    <a14:imgLayer r:embed="rId7">
                      <a14:imgEffect>
                        <a14:backgroundRemoval t="10000" b="90000" l="10000" r="90000">
                          <a14:foregroundMark x1="49200" y1="76900" x2="55000" y2="77800"/>
                          <a14:foregroundMark x1="64200" y1="78400" x2="60800" y2="82900"/>
                          <a14:foregroundMark x1="72300" y1="80800" x2="73300" y2="78300"/>
                          <a14:foregroundMark x1="72600" y1="67400" x2="73800" y2="71000"/>
                        </a14:backgroundRemoval>
                      </a14:imgEffect>
                    </a14:imgLayer>
                  </a14:imgProps>
                </a:ext>
                <a:ext uri="{28A0092B-C50C-407E-A947-70E740481C1C}">
                  <a14:useLocalDpi xmlns:a14="http://schemas.microsoft.com/office/drawing/2010/main" val="0"/>
                </a:ext>
              </a:extLst>
            </a:blip>
            <a:srcRect l="24232" t="14700" r="22219" b="16000"/>
            <a:stretch/>
          </p:blipFill>
          <p:spPr bwMode="auto">
            <a:xfrm>
              <a:off x="1201849" y="2852936"/>
              <a:ext cx="2503915" cy="3240360"/>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a:extLst>
                <a:ext uri="{FF2B5EF4-FFF2-40B4-BE49-F238E27FC236}">
                  <a16:creationId xmlns:a16="http://schemas.microsoft.com/office/drawing/2014/main" id="{72DC083D-4D14-1347-5ACD-E448BB6AA6A8}"/>
                </a:ext>
              </a:extLst>
            </p:cNvPr>
            <p:cNvPicPr>
              <a:picLocks noChangeAspect="1" noChangeArrowheads="1"/>
            </p:cNvPicPr>
            <p:nvPr/>
          </p:nvPicPr>
          <p:blipFill rotWithShape="1">
            <a:blip r:embed="rId8">
              <a:extLst>
                <a:ext uri="{BEBA8EAE-BF5A-486C-A8C5-ECC9F3942E4B}">
                  <a14:imgProps xmlns:a14="http://schemas.microsoft.com/office/drawing/2010/main">
                    <a14:imgLayer r:embed="rId9">
                      <a14:imgEffect>
                        <a14:backgroundRemoval t="7698" b="92590" l="9872" r="89779">
                          <a14:foregroundMark x1="62485" y1="8129" x2="70383" y2="7698"/>
                          <a14:foregroundMark x1="34727" y1="31295" x2="23113" y2="31799"/>
                          <a14:foregroundMark x1="23113" y1="31799" x2="18931" y2="27698"/>
                          <a14:foregroundMark x1="18931" y1="27554" x2="18931" y2="27554"/>
                          <a14:foregroundMark x1="24158" y1="47986" x2="15215" y2="54317"/>
                          <a14:foregroundMark x1="15215" y1="54317" x2="16725" y2="58345"/>
                          <a14:foregroundMark x1="31127" y1="47842" x2="31127" y2="55252"/>
                          <a14:foregroundMark x1="31127" y1="55252" x2="34843" y2="61871"/>
                          <a14:foregroundMark x1="34843" y1="61871" x2="35192" y2="61942"/>
                          <a14:foregroundMark x1="49477" y1="77338" x2="49013" y2="85899"/>
                          <a14:foregroundMark x1="55052" y1="78345" x2="54820" y2="88129"/>
                          <a14:foregroundMark x1="53775" y1="87986" x2="38328" y2="87698"/>
                          <a14:foregroundMark x1="38328" y1="87554" x2="39024" y2="92590"/>
                          <a14:foregroundMark x1="22067" y1="58058" x2="14402" y2="63525"/>
                          <a14:foregroundMark x1="14402" y1="63525" x2="12427" y2="66043"/>
                          <a14:foregroundMark x1="15563" y1="65612" x2="15563" y2="67698"/>
                        </a14:backgroundRemoval>
                      </a14:imgEffect>
                    </a14:imgLayer>
                  </a14:imgProps>
                </a:ext>
                <a:ext uri="{28A0092B-C50C-407E-A947-70E740481C1C}">
                  <a14:useLocalDpi xmlns:a14="http://schemas.microsoft.com/office/drawing/2010/main" val="0"/>
                </a:ext>
              </a:extLst>
            </a:blip>
            <a:srcRect l="9319" t="4851" r="21184" b="7315"/>
            <a:stretch/>
          </p:blipFill>
          <p:spPr bwMode="auto">
            <a:xfrm>
              <a:off x="5963694" y="2846341"/>
              <a:ext cx="1697012" cy="3462448"/>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52087407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4590D6FB-C8AD-17CF-5068-8153A4D2C374}"/>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64A7F7A8-07FD-01B3-8F1C-10C73D19C961}"/>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FE855121-DC15-2365-17CE-AD98CE9AC258}"/>
              </a:ext>
            </a:extLst>
          </p:cNvPr>
          <p:cNvSpPr>
            <a:spLocks noGrp="1"/>
          </p:cNvSpPr>
          <p:nvPr>
            <p:ph type="sldNum" sz="quarter" idx="12"/>
          </p:nvPr>
        </p:nvSpPr>
        <p:spPr/>
        <p:txBody>
          <a:bodyPr/>
          <a:lstStyle/>
          <a:p>
            <a:fld id="{EF79ADEA-B933-47CC-A4E9-04E6298B917C}" type="slidenum">
              <a:rPr lang="en-US" smtClean="0"/>
              <a:pPr/>
              <a:t>35</a:t>
            </a:fld>
            <a:endParaRPr lang="en-US"/>
          </a:p>
        </p:txBody>
      </p:sp>
      <p:sp>
        <p:nvSpPr>
          <p:cNvPr id="9" name="TextBox 8">
            <a:extLst>
              <a:ext uri="{FF2B5EF4-FFF2-40B4-BE49-F238E27FC236}">
                <a16:creationId xmlns:a16="http://schemas.microsoft.com/office/drawing/2014/main" id="{F04768E1-3389-FE24-343C-D1A5760ED79E}"/>
              </a:ext>
            </a:extLst>
          </p:cNvPr>
          <p:cNvSpPr txBox="1"/>
          <p:nvPr/>
        </p:nvSpPr>
        <p:spPr>
          <a:xfrm>
            <a:off x="6873692" y="703545"/>
            <a:ext cx="2376264" cy="1200329"/>
          </a:xfrm>
          <a:prstGeom prst="rect">
            <a:avLst/>
          </a:prstGeom>
          <a:solidFill>
            <a:schemeClr val="accent6">
              <a:lumMod val="20000"/>
              <a:lumOff val="80000"/>
            </a:schemeClr>
          </a:solidFill>
        </p:spPr>
        <p:txBody>
          <a:bodyPr wrap="square" rtlCol="0">
            <a:spAutoFit/>
          </a:bodyPr>
          <a:lstStyle/>
          <a:p>
            <a:pPr algn="ctr"/>
            <a:r>
              <a:rPr lang="en-CH" dirty="0"/>
              <a:t>The array data is stored in a contiguous memory block, using native data types</a:t>
            </a:r>
          </a:p>
        </p:txBody>
      </p:sp>
      <p:graphicFrame>
        <p:nvGraphicFramePr>
          <p:cNvPr id="15" name="Table 14">
            <a:extLst>
              <a:ext uri="{FF2B5EF4-FFF2-40B4-BE49-F238E27FC236}">
                <a16:creationId xmlns:a16="http://schemas.microsoft.com/office/drawing/2014/main" id="{6C027001-4640-7562-1B6A-6239F78D7C74}"/>
              </a:ext>
            </a:extLst>
          </p:cNvPr>
          <p:cNvGraphicFramePr>
            <a:graphicFrameLocks noGrp="1"/>
          </p:cNvGraphicFramePr>
          <p:nvPr/>
        </p:nvGraphicFramePr>
        <p:xfrm>
          <a:off x="911424" y="1052736"/>
          <a:ext cx="4406886" cy="473452"/>
        </p:xfrm>
        <a:graphic>
          <a:graphicData uri="http://schemas.openxmlformats.org/drawingml/2006/table">
            <a:tbl>
              <a:tblPr firstRow="1" bandRow="1">
                <a:tableStyleId>{5C22544A-7EE6-4342-B048-85BDC9FD1C3A}</a:tableStyleId>
              </a:tblPr>
              <a:tblGrid>
                <a:gridCol w="489654">
                  <a:extLst>
                    <a:ext uri="{9D8B030D-6E8A-4147-A177-3AD203B41FA5}">
                      <a16:colId xmlns:a16="http://schemas.microsoft.com/office/drawing/2014/main" val="192593557"/>
                    </a:ext>
                  </a:extLst>
                </a:gridCol>
                <a:gridCol w="489654">
                  <a:extLst>
                    <a:ext uri="{9D8B030D-6E8A-4147-A177-3AD203B41FA5}">
                      <a16:colId xmlns:a16="http://schemas.microsoft.com/office/drawing/2014/main" val="1194640416"/>
                    </a:ext>
                  </a:extLst>
                </a:gridCol>
                <a:gridCol w="489654">
                  <a:extLst>
                    <a:ext uri="{9D8B030D-6E8A-4147-A177-3AD203B41FA5}">
                      <a16:colId xmlns:a16="http://schemas.microsoft.com/office/drawing/2014/main" val="501113775"/>
                    </a:ext>
                  </a:extLst>
                </a:gridCol>
                <a:gridCol w="489654">
                  <a:extLst>
                    <a:ext uri="{9D8B030D-6E8A-4147-A177-3AD203B41FA5}">
                      <a16:colId xmlns:a16="http://schemas.microsoft.com/office/drawing/2014/main" val="1120167580"/>
                    </a:ext>
                  </a:extLst>
                </a:gridCol>
                <a:gridCol w="489654">
                  <a:extLst>
                    <a:ext uri="{9D8B030D-6E8A-4147-A177-3AD203B41FA5}">
                      <a16:colId xmlns:a16="http://schemas.microsoft.com/office/drawing/2014/main" val="241209916"/>
                    </a:ext>
                  </a:extLst>
                </a:gridCol>
                <a:gridCol w="489654">
                  <a:extLst>
                    <a:ext uri="{9D8B030D-6E8A-4147-A177-3AD203B41FA5}">
                      <a16:colId xmlns:a16="http://schemas.microsoft.com/office/drawing/2014/main" val="3588069149"/>
                    </a:ext>
                  </a:extLst>
                </a:gridCol>
                <a:gridCol w="489654">
                  <a:extLst>
                    <a:ext uri="{9D8B030D-6E8A-4147-A177-3AD203B41FA5}">
                      <a16:colId xmlns:a16="http://schemas.microsoft.com/office/drawing/2014/main" val="1236301219"/>
                    </a:ext>
                  </a:extLst>
                </a:gridCol>
                <a:gridCol w="489654">
                  <a:extLst>
                    <a:ext uri="{9D8B030D-6E8A-4147-A177-3AD203B41FA5}">
                      <a16:colId xmlns:a16="http://schemas.microsoft.com/office/drawing/2014/main" val="1558425767"/>
                    </a:ext>
                  </a:extLst>
                </a:gridCol>
                <a:gridCol w="489654">
                  <a:extLst>
                    <a:ext uri="{9D8B030D-6E8A-4147-A177-3AD203B41FA5}">
                      <a16:colId xmlns:a16="http://schemas.microsoft.com/office/drawing/2014/main" val="2776569343"/>
                    </a:ext>
                  </a:extLst>
                </a:gridCol>
              </a:tblGrid>
              <a:tr h="473452">
                <a:tc>
                  <a:txBody>
                    <a:bodyPr/>
                    <a:lstStyle/>
                    <a:p>
                      <a:pPr algn="ctr"/>
                      <a:r>
                        <a:rPr lang="en-CH" dirty="0">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5904975"/>
                  </a:ext>
                </a:extLst>
              </a:tr>
            </a:tbl>
          </a:graphicData>
        </a:graphic>
      </p:graphicFrame>
      <p:sp>
        <p:nvSpPr>
          <p:cNvPr id="16" name="TextBox 15">
            <a:extLst>
              <a:ext uri="{FF2B5EF4-FFF2-40B4-BE49-F238E27FC236}">
                <a16:creationId xmlns:a16="http://schemas.microsoft.com/office/drawing/2014/main" id="{637DD10C-3EC8-BB57-BACE-3BE7D2304643}"/>
              </a:ext>
            </a:extLst>
          </p:cNvPr>
          <p:cNvSpPr txBox="1"/>
          <p:nvPr/>
        </p:nvSpPr>
        <p:spPr>
          <a:xfrm>
            <a:off x="551384" y="1526188"/>
            <a:ext cx="1224136" cy="369332"/>
          </a:xfrm>
          <a:prstGeom prst="rect">
            <a:avLst/>
          </a:prstGeom>
          <a:noFill/>
        </p:spPr>
        <p:txBody>
          <a:bodyPr wrap="square" rtlCol="0">
            <a:spAutoFit/>
          </a:bodyPr>
          <a:lstStyle/>
          <a:p>
            <a:pPr algn="ctr"/>
            <a:r>
              <a:rPr lang="en-CH" dirty="0"/>
              <a:t>int64</a:t>
            </a:r>
          </a:p>
        </p:txBody>
      </p:sp>
      <p:sp>
        <p:nvSpPr>
          <p:cNvPr id="17" name="TextBox 16">
            <a:extLst>
              <a:ext uri="{FF2B5EF4-FFF2-40B4-BE49-F238E27FC236}">
                <a16:creationId xmlns:a16="http://schemas.microsoft.com/office/drawing/2014/main" id="{846DAE04-FE39-7DF4-73FA-EC0C30FC9EBB}"/>
              </a:ext>
            </a:extLst>
          </p:cNvPr>
          <p:cNvSpPr txBox="1"/>
          <p:nvPr/>
        </p:nvSpPr>
        <p:spPr>
          <a:xfrm>
            <a:off x="839415" y="631344"/>
            <a:ext cx="1944217" cy="369332"/>
          </a:xfrm>
          <a:prstGeom prst="rect">
            <a:avLst/>
          </a:prstGeom>
          <a:noFill/>
        </p:spPr>
        <p:txBody>
          <a:bodyPr wrap="square" rtlCol="0">
            <a:spAutoFit/>
          </a:bodyPr>
          <a:lstStyle/>
          <a:p>
            <a:r>
              <a:rPr lang="en-CH" b="1" dirty="0">
                <a:solidFill>
                  <a:schemeClr val="accent2">
                    <a:lumMod val="60000"/>
                    <a:lumOff val="40000"/>
                  </a:schemeClr>
                </a:solidFill>
              </a:rPr>
              <a:t>Memory block</a:t>
            </a:r>
          </a:p>
        </p:txBody>
      </p:sp>
    </p:spTree>
    <p:extLst>
      <p:ext uri="{BB962C8B-B14F-4D97-AF65-F5344CB8AC3E}">
        <p14:creationId xmlns:p14="http://schemas.microsoft.com/office/powerpoint/2010/main" val="391589630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4590D6FB-C8AD-17CF-5068-8153A4D2C374}"/>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64A7F7A8-07FD-01B3-8F1C-10C73D19C961}"/>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FE855121-DC15-2365-17CE-AD98CE9AC258}"/>
              </a:ext>
            </a:extLst>
          </p:cNvPr>
          <p:cNvSpPr>
            <a:spLocks noGrp="1"/>
          </p:cNvSpPr>
          <p:nvPr>
            <p:ph type="sldNum" sz="quarter" idx="12"/>
          </p:nvPr>
        </p:nvSpPr>
        <p:spPr/>
        <p:txBody>
          <a:bodyPr/>
          <a:lstStyle/>
          <a:p>
            <a:fld id="{EF79ADEA-B933-47CC-A4E9-04E6298B917C}" type="slidenum">
              <a:rPr lang="en-US" smtClean="0"/>
              <a:pPr/>
              <a:t>36</a:t>
            </a:fld>
            <a:endParaRPr lang="en-US"/>
          </a:p>
        </p:txBody>
      </p:sp>
      <p:graphicFrame>
        <p:nvGraphicFramePr>
          <p:cNvPr id="10" name="Table 9">
            <a:extLst>
              <a:ext uri="{FF2B5EF4-FFF2-40B4-BE49-F238E27FC236}">
                <a16:creationId xmlns:a16="http://schemas.microsoft.com/office/drawing/2014/main" id="{5377BC9B-D5C4-51BB-634B-8AACCB3DB74D}"/>
              </a:ext>
            </a:extLst>
          </p:cNvPr>
          <p:cNvGraphicFramePr>
            <a:graphicFrameLocks noGrp="1"/>
          </p:cNvGraphicFramePr>
          <p:nvPr/>
        </p:nvGraphicFramePr>
        <p:xfrm>
          <a:off x="911424" y="1052736"/>
          <a:ext cx="4406886" cy="473452"/>
        </p:xfrm>
        <a:graphic>
          <a:graphicData uri="http://schemas.openxmlformats.org/drawingml/2006/table">
            <a:tbl>
              <a:tblPr firstRow="1" bandRow="1">
                <a:tableStyleId>{5C22544A-7EE6-4342-B048-85BDC9FD1C3A}</a:tableStyleId>
              </a:tblPr>
              <a:tblGrid>
                <a:gridCol w="489654">
                  <a:extLst>
                    <a:ext uri="{9D8B030D-6E8A-4147-A177-3AD203B41FA5}">
                      <a16:colId xmlns:a16="http://schemas.microsoft.com/office/drawing/2014/main" val="192593557"/>
                    </a:ext>
                  </a:extLst>
                </a:gridCol>
                <a:gridCol w="489654">
                  <a:extLst>
                    <a:ext uri="{9D8B030D-6E8A-4147-A177-3AD203B41FA5}">
                      <a16:colId xmlns:a16="http://schemas.microsoft.com/office/drawing/2014/main" val="1194640416"/>
                    </a:ext>
                  </a:extLst>
                </a:gridCol>
                <a:gridCol w="489654">
                  <a:extLst>
                    <a:ext uri="{9D8B030D-6E8A-4147-A177-3AD203B41FA5}">
                      <a16:colId xmlns:a16="http://schemas.microsoft.com/office/drawing/2014/main" val="501113775"/>
                    </a:ext>
                  </a:extLst>
                </a:gridCol>
                <a:gridCol w="489654">
                  <a:extLst>
                    <a:ext uri="{9D8B030D-6E8A-4147-A177-3AD203B41FA5}">
                      <a16:colId xmlns:a16="http://schemas.microsoft.com/office/drawing/2014/main" val="1120167580"/>
                    </a:ext>
                  </a:extLst>
                </a:gridCol>
                <a:gridCol w="489654">
                  <a:extLst>
                    <a:ext uri="{9D8B030D-6E8A-4147-A177-3AD203B41FA5}">
                      <a16:colId xmlns:a16="http://schemas.microsoft.com/office/drawing/2014/main" val="241209916"/>
                    </a:ext>
                  </a:extLst>
                </a:gridCol>
                <a:gridCol w="489654">
                  <a:extLst>
                    <a:ext uri="{9D8B030D-6E8A-4147-A177-3AD203B41FA5}">
                      <a16:colId xmlns:a16="http://schemas.microsoft.com/office/drawing/2014/main" val="3588069149"/>
                    </a:ext>
                  </a:extLst>
                </a:gridCol>
                <a:gridCol w="489654">
                  <a:extLst>
                    <a:ext uri="{9D8B030D-6E8A-4147-A177-3AD203B41FA5}">
                      <a16:colId xmlns:a16="http://schemas.microsoft.com/office/drawing/2014/main" val="1236301219"/>
                    </a:ext>
                  </a:extLst>
                </a:gridCol>
                <a:gridCol w="489654">
                  <a:extLst>
                    <a:ext uri="{9D8B030D-6E8A-4147-A177-3AD203B41FA5}">
                      <a16:colId xmlns:a16="http://schemas.microsoft.com/office/drawing/2014/main" val="1558425767"/>
                    </a:ext>
                  </a:extLst>
                </a:gridCol>
                <a:gridCol w="489654">
                  <a:extLst>
                    <a:ext uri="{9D8B030D-6E8A-4147-A177-3AD203B41FA5}">
                      <a16:colId xmlns:a16="http://schemas.microsoft.com/office/drawing/2014/main" val="2776569343"/>
                    </a:ext>
                  </a:extLst>
                </a:gridCol>
              </a:tblGrid>
              <a:tr h="473452">
                <a:tc>
                  <a:txBody>
                    <a:bodyPr/>
                    <a:lstStyle/>
                    <a:p>
                      <a:pPr algn="ctr"/>
                      <a:r>
                        <a:rPr lang="en-CH" dirty="0">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2</a:t>
                      </a:r>
                    </a:p>
                  </a:txBody>
                  <a:tcPr anchor="ctr">
                    <a:lnL w="12700" cap="flat" cmpd="sng" algn="ctr">
                      <a:solidFill>
                        <a:schemeClr val="tx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3</a:t>
                      </a:r>
                    </a:p>
                  </a:txBody>
                  <a:tcPr anchor="ctr">
                    <a:lnL w="38100" cap="flat" cmpd="sng" algn="ctr">
                      <a:solidFill>
                        <a:schemeClr val="accent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5</a:t>
                      </a:r>
                    </a:p>
                  </a:txBody>
                  <a:tcPr anchor="ctr">
                    <a:lnL w="12700" cap="flat" cmpd="sng" algn="ctr">
                      <a:solidFill>
                        <a:schemeClr val="tx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6</a:t>
                      </a:r>
                    </a:p>
                  </a:txBody>
                  <a:tcPr anchor="ctr">
                    <a:lnL w="38100" cap="flat" cmpd="sng" algn="ctr">
                      <a:solidFill>
                        <a:schemeClr val="accent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5904975"/>
                  </a:ext>
                </a:extLst>
              </a:tr>
            </a:tbl>
          </a:graphicData>
        </a:graphic>
      </p:graphicFrame>
      <p:sp>
        <p:nvSpPr>
          <p:cNvPr id="11" name="TextBox 10">
            <a:extLst>
              <a:ext uri="{FF2B5EF4-FFF2-40B4-BE49-F238E27FC236}">
                <a16:creationId xmlns:a16="http://schemas.microsoft.com/office/drawing/2014/main" id="{2631CD9A-523A-9094-3367-FF8159A176C9}"/>
              </a:ext>
            </a:extLst>
          </p:cNvPr>
          <p:cNvSpPr txBox="1"/>
          <p:nvPr/>
        </p:nvSpPr>
        <p:spPr>
          <a:xfrm>
            <a:off x="551384" y="1526188"/>
            <a:ext cx="1224136" cy="646331"/>
          </a:xfrm>
          <a:prstGeom prst="rect">
            <a:avLst/>
          </a:prstGeom>
          <a:noFill/>
        </p:spPr>
        <p:txBody>
          <a:bodyPr wrap="square" rtlCol="0">
            <a:spAutoFit/>
          </a:bodyPr>
          <a:lstStyle/>
          <a:p>
            <a:pPr algn="ctr"/>
            <a:r>
              <a:rPr lang="en-CH" dirty="0"/>
              <a:t>int64</a:t>
            </a:r>
          </a:p>
          <a:p>
            <a:pPr algn="ctr"/>
            <a:r>
              <a:rPr lang="en-CH" dirty="0"/>
              <a:t>8 bytes</a:t>
            </a:r>
          </a:p>
        </p:txBody>
      </p:sp>
      <p:graphicFrame>
        <p:nvGraphicFramePr>
          <p:cNvPr id="2" name="Table 1">
            <a:extLst>
              <a:ext uri="{FF2B5EF4-FFF2-40B4-BE49-F238E27FC236}">
                <a16:creationId xmlns:a16="http://schemas.microsoft.com/office/drawing/2014/main" id="{583B5EB4-6273-66D6-FC27-C21A9DFDAB0B}"/>
              </a:ext>
            </a:extLst>
          </p:cNvPr>
          <p:cNvGraphicFramePr>
            <a:graphicFrameLocks noGrp="1"/>
          </p:cNvGraphicFramePr>
          <p:nvPr/>
        </p:nvGraphicFramePr>
        <p:xfrm>
          <a:off x="1847528" y="3043286"/>
          <a:ext cx="3127896" cy="1587810"/>
        </p:xfrm>
        <a:graphic>
          <a:graphicData uri="http://schemas.openxmlformats.org/drawingml/2006/table">
            <a:tbl>
              <a:tblPr firstRow="1" bandRow="1">
                <a:tableStyleId>{5C22544A-7EE6-4342-B048-85BDC9FD1C3A}</a:tableStyleId>
              </a:tblPr>
              <a:tblGrid>
                <a:gridCol w="1563948">
                  <a:extLst>
                    <a:ext uri="{9D8B030D-6E8A-4147-A177-3AD203B41FA5}">
                      <a16:colId xmlns:a16="http://schemas.microsoft.com/office/drawing/2014/main" val="2080692857"/>
                    </a:ext>
                  </a:extLst>
                </a:gridCol>
                <a:gridCol w="1563948">
                  <a:extLst>
                    <a:ext uri="{9D8B030D-6E8A-4147-A177-3AD203B41FA5}">
                      <a16:colId xmlns:a16="http://schemas.microsoft.com/office/drawing/2014/main" val="1812720496"/>
                    </a:ext>
                  </a:extLst>
                </a:gridCol>
              </a:tblGrid>
              <a:tr h="401758">
                <a:tc>
                  <a:txBody>
                    <a:bodyPr/>
                    <a:lstStyle/>
                    <a:p>
                      <a:r>
                        <a:rPr lang="en-CH" b="1" dirty="0">
                          <a:solidFill>
                            <a:schemeClr val="tx1"/>
                          </a:solidFill>
                          <a:latin typeface="Consolas" panose="020B0609020204030204" pitchFamily="49" charset="0"/>
                          <a:cs typeface="Consolas" panose="020B0609020204030204" pitchFamily="49" charset="0"/>
                        </a:rPr>
                        <a:t>dtype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800" b="0" kern="1200" dirty="0">
                          <a:solidFill>
                            <a:schemeClr val="tx1"/>
                          </a:solidFill>
                          <a:latin typeface="Consolas" panose="020B0609020204030204" pitchFamily="49" charset="0"/>
                          <a:ea typeface="+mn-ea"/>
                          <a:cs typeface="Consolas" panose="020B0609020204030204" pitchFamily="49" charset="0"/>
                        </a:rPr>
                        <a:t>int64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601231931"/>
                  </a:ext>
                </a:extLst>
              </a:tr>
              <a:tr h="401758">
                <a:tc>
                  <a:txBody>
                    <a:bodyPr/>
                    <a:lstStyle/>
                    <a:p>
                      <a:r>
                        <a:rPr lang="en-CH" b="1" dirty="0">
                          <a:solidFill>
                            <a:schemeClr val="tx1"/>
                          </a:solidFill>
                          <a:latin typeface="Consolas" panose="020B0609020204030204" pitchFamily="49" charset="0"/>
                          <a:cs typeface="Consolas" panose="020B0609020204030204" pitchFamily="49" charset="0"/>
                        </a:rPr>
                        <a:t>ndim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800" b="0" kern="1200" dirty="0">
                          <a:solidFill>
                            <a:schemeClr val="tx1"/>
                          </a:solidFill>
                          <a:latin typeface="Consolas" panose="020B0609020204030204" pitchFamily="49" charset="0"/>
                          <a:ea typeface="+mn-ea"/>
                          <a:cs typeface="Consolas" panose="020B0609020204030204" pitchFamily="49" charset="0"/>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2453214733"/>
                  </a:ext>
                </a:extLst>
              </a:tr>
              <a:tr h="401758">
                <a:tc>
                  <a:txBody>
                    <a:bodyPr/>
                    <a:lstStyle/>
                    <a:p>
                      <a:r>
                        <a:rPr lang="en-CH" b="1" dirty="0">
                          <a:solidFill>
                            <a:schemeClr val="tx1"/>
                          </a:solidFill>
                          <a:latin typeface="Consolas" panose="020B0609020204030204" pitchFamily="49" charset="0"/>
                          <a:cs typeface="Consolas" panose="020B0609020204030204" pitchFamily="49" charset="0"/>
                        </a:rPr>
                        <a:t>shape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800" b="0" kern="1200" dirty="0">
                          <a:solidFill>
                            <a:schemeClr val="tx1"/>
                          </a:solidFill>
                          <a:latin typeface="Consolas" panose="020B0609020204030204" pitchFamily="49" charset="0"/>
                          <a:ea typeface="+mn-ea"/>
                          <a:cs typeface="Consolas" panose="020B0609020204030204" pitchFamily="49" charset="0"/>
                        </a:rPr>
                        <a:t>(3, 3)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2402452231"/>
                  </a:ext>
                </a:extLst>
              </a:tr>
              <a:tr h="382536">
                <a:tc>
                  <a:txBody>
                    <a:bodyPr/>
                    <a:lstStyle/>
                    <a:p>
                      <a:r>
                        <a:rPr lang="en-CH" b="1" dirty="0">
                          <a:solidFill>
                            <a:schemeClr val="tx1"/>
                          </a:solidFill>
                          <a:latin typeface="Consolas" panose="020B0609020204030204" pitchFamily="49" charset="0"/>
                          <a:cs typeface="Consolas" panose="020B0609020204030204" pitchFamily="49" charset="0"/>
                        </a:rPr>
                        <a:t>strides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800" b="0" kern="1200" dirty="0">
                          <a:solidFill>
                            <a:schemeClr val="tx1"/>
                          </a:solidFill>
                          <a:latin typeface="Consolas" panose="020B0609020204030204" pitchFamily="49" charset="0"/>
                          <a:ea typeface="+mn-ea"/>
                          <a:cs typeface="Consolas" panose="020B0609020204030204" pitchFamily="49" charset="0"/>
                        </a:rPr>
                        <a:t>(24, 8)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716865482"/>
                  </a:ext>
                </a:extLst>
              </a:tr>
            </a:tbl>
          </a:graphicData>
        </a:graphic>
      </p:graphicFrame>
      <p:sp>
        <p:nvSpPr>
          <p:cNvPr id="3" name="TextBox 2">
            <a:extLst>
              <a:ext uri="{FF2B5EF4-FFF2-40B4-BE49-F238E27FC236}">
                <a16:creationId xmlns:a16="http://schemas.microsoft.com/office/drawing/2014/main" id="{AB699E9D-3EF9-4505-515A-DDD5785706D6}"/>
              </a:ext>
            </a:extLst>
          </p:cNvPr>
          <p:cNvSpPr txBox="1"/>
          <p:nvPr/>
        </p:nvSpPr>
        <p:spPr>
          <a:xfrm>
            <a:off x="839415" y="631344"/>
            <a:ext cx="1944217" cy="369332"/>
          </a:xfrm>
          <a:prstGeom prst="rect">
            <a:avLst/>
          </a:prstGeom>
          <a:noFill/>
        </p:spPr>
        <p:txBody>
          <a:bodyPr wrap="square" rtlCol="0">
            <a:spAutoFit/>
          </a:bodyPr>
          <a:lstStyle/>
          <a:p>
            <a:r>
              <a:rPr lang="en-CH" b="1" dirty="0">
                <a:solidFill>
                  <a:schemeClr val="accent2">
                    <a:lumMod val="60000"/>
                    <a:lumOff val="40000"/>
                  </a:schemeClr>
                </a:solidFill>
              </a:rPr>
              <a:t>Memory block</a:t>
            </a:r>
          </a:p>
        </p:txBody>
      </p:sp>
      <p:sp>
        <p:nvSpPr>
          <p:cNvPr id="12" name="Left Brace 11">
            <a:extLst>
              <a:ext uri="{FF2B5EF4-FFF2-40B4-BE49-F238E27FC236}">
                <a16:creationId xmlns:a16="http://schemas.microsoft.com/office/drawing/2014/main" id="{13FAB869-7F9F-DE79-4688-406EE3EE0CB4}"/>
              </a:ext>
            </a:extLst>
          </p:cNvPr>
          <p:cNvSpPr/>
          <p:nvPr/>
        </p:nvSpPr>
        <p:spPr>
          <a:xfrm rot="16200000">
            <a:off x="1499645" y="1578896"/>
            <a:ext cx="248369" cy="1435616"/>
          </a:xfrm>
          <a:prstGeom prst="lef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a:p>
        </p:txBody>
      </p:sp>
      <p:sp>
        <p:nvSpPr>
          <p:cNvPr id="13" name="TextBox 12">
            <a:extLst>
              <a:ext uri="{FF2B5EF4-FFF2-40B4-BE49-F238E27FC236}">
                <a16:creationId xmlns:a16="http://schemas.microsoft.com/office/drawing/2014/main" id="{20A68FE8-43DE-B495-4675-023AEF015B66}"/>
              </a:ext>
            </a:extLst>
          </p:cNvPr>
          <p:cNvSpPr txBox="1"/>
          <p:nvPr/>
        </p:nvSpPr>
        <p:spPr>
          <a:xfrm>
            <a:off x="1086471" y="2354903"/>
            <a:ext cx="1378098" cy="369332"/>
          </a:xfrm>
          <a:prstGeom prst="rect">
            <a:avLst/>
          </a:prstGeom>
          <a:noFill/>
        </p:spPr>
        <p:txBody>
          <a:bodyPr wrap="square" rtlCol="0">
            <a:spAutoFit/>
          </a:bodyPr>
          <a:lstStyle/>
          <a:p>
            <a:r>
              <a:rPr lang="en-CH" dirty="0"/>
              <a:t>24 bytes</a:t>
            </a:r>
          </a:p>
        </p:txBody>
      </p:sp>
      <p:sp>
        <p:nvSpPr>
          <p:cNvPr id="7" name="TextBox 6">
            <a:extLst>
              <a:ext uri="{FF2B5EF4-FFF2-40B4-BE49-F238E27FC236}">
                <a16:creationId xmlns:a16="http://schemas.microsoft.com/office/drawing/2014/main" id="{58606BCB-584F-C7C7-AFC1-04E62C9E1124}"/>
              </a:ext>
            </a:extLst>
          </p:cNvPr>
          <p:cNvSpPr txBox="1"/>
          <p:nvPr/>
        </p:nvSpPr>
        <p:spPr>
          <a:xfrm>
            <a:off x="1775520" y="2636912"/>
            <a:ext cx="2592288" cy="369332"/>
          </a:xfrm>
          <a:prstGeom prst="rect">
            <a:avLst/>
          </a:prstGeom>
          <a:noFill/>
        </p:spPr>
        <p:txBody>
          <a:bodyPr wrap="square" rtlCol="0">
            <a:spAutoFit/>
          </a:bodyPr>
          <a:lstStyle/>
          <a:p>
            <a:r>
              <a:rPr lang="en-CH" b="1">
                <a:solidFill>
                  <a:schemeClr val="bg1">
                    <a:lumMod val="50000"/>
                  </a:schemeClr>
                </a:solidFill>
              </a:rPr>
              <a:t>NumPy </a:t>
            </a:r>
            <a:r>
              <a:rPr lang="en-CH" b="1" dirty="0">
                <a:solidFill>
                  <a:schemeClr val="bg1">
                    <a:lumMod val="50000"/>
                  </a:schemeClr>
                </a:solidFill>
              </a:rPr>
              <a:t>array metadata</a:t>
            </a:r>
          </a:p>
        </p:txBody>
      </p:sp>
    </p:spTree>
    <p:extLst>
      <p:ext uri="{BB962C8B-B14F-4D97-AF65-F5344CB8AC3E}">
        <p14:creationId xmlns:p14="http://schemas.microsoft.com/office/powerpoint/2010/main" val="254084987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4590D6FB-C8AD-17CF-5068-8153A4D2C374}"/>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64A7F7A8-07FD-01B3-8F1C-10C73D19C961}"/>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FE855121-DC15-2365-17CE-AD98CE9AC258}"/>
              </a:ext>
            </a:extLst>
          </p:cNvPr>
          <p:cNvSpPr>
            <a:spLocks noGrp="1"/>
          </p:cNvSpPr>
          <p:nvPr>
            <p:ph type="sldNum" sz="quarter" idx="12"/>
          </p:nvPr>
        </p:nvSpPr>
        <p:spPr/>
        <p:txBody>
          <a:bodyPr/>
          <a:lstStyle/>
          <a:p>
            <a:fld id="{EF79ADEA-B933-47CC-A4E9-04E6298B917C}" type="slidenum">
              <a:rPr lang="en-US" smtClean="0"/>
              <a:pPr/>
              <a:t>37</a:t>
            </a:fld>
            <a:endParaRPr lang="en-US"/>
          </a:p>
        </p:txBody>
      </p:sp>
      <p:sp>
        <p:nvSpPr>
          <p:cNvPr id="9" name="TextBox 8">
            <a:extLst>
              <a:ext uri="{FF2B5EF4-FFF2-40B4-BE49-F238E27FC236}">
                <a16:creationId xmlns:a16="http://schemas.microsoft.com/office/drawing/2014/main" id="{F04768E1-3389-FE24-343C-D1A5760ED79E}"/>
              </a:ext>
            </a:extLst>
          </p:cNvPr>
          <p:cNvSpPr txBox="1"/>
          <p:nvPr/>
        </p:nvSpPr>
        <p:spPr>
          <a:xfrm>
            <a:off x="6965268" y="994971"/>
            <a:ext cx="2376264" cy="923330"/>
          </a:xfrm>
          <a:prstGeom prst="rect">
            <a:avLst/>
          </a:prstGeom>
          <a:solidFill>
            <a:schemeClr val="accent6">
              <a:lumMod val="20000"/>
              <a:lumOff val="80000"/>
            </a:schemeClr>
          </a:solidFill>
        </p:spPr>
        <p:txBody>
          <a:bodyPr wrap="square" rtlCol="0">
            <a:spAutoFit/>
          </a:bodyPr>
          <a:lstStyle/>
          <a:p>
            <a:pPr algn="ctr"/>
            <a:r>
              <a:rPr lang="en-CH" dirty="0"/>
              <a:t>Metadata </a:t>
            </a:r>
            <a:r>
              <a:rPr lang="en-CH"/>
              <a:t>tells NumPy </a:t>
            </a:r>
            <a:r>
              <a:rPr lang="en-CH" dirty="0"/>
              <a:t>how to interpret the memory block</a:t>
            </a:r>
          </a:p>
        </p:txBody>
      </p:sp>
      <p:graphicFrame>
        <p:nvGraphicFramePr>
          <p:cNvPr id="10" name="Table 9">
            <a:extLst>
              <a:ext uri="{FF2B5EF4-FFF2-40B4-BE49-F238E27FC236}">
                <a16:creationId xmlns:a16="http://schemas.microsoft.com/office/drawing/2014/main" id="{5377BC9B-D5C4-51BB-634B-8AACCB3DB74D}"/>
              </a:ext>
            </a:extLst>
          </p:cNvPr>
          <p:cNvGraphicFramePr>
            <a:graphicFrameLocks noGrp="1"/>
          </p:cNvGraphicFramePr>
          <p:nvPr/>
        </p:nvGraphicFramePr>
        <p:xfrm>
          <a:off x="911424" y="1052736"/>
          <a:ext cx="4406886" cy="473452"/>
        </p:xfrm>
        <a:graphic>
          <a:graphicData uri="http://schemas.openxmlformats.org/drawingml/2006/table">
            <a:tbl>
              <a:tblPr firstRow="1" bandRow="1">
                <a:tableStyleId>{5C22544A-7EE6-4342-B048-85BDC9FD1C3A}</a:tableStyleId>
              </a:tblPr>
              <a:tblGrid>
                <a:gridCol w="489654">
                  <a:extLst>
                    <a:ext uri="{9D8B030D-6E8A-4147-A177-3AD203B41FA5}">
                      <a16:colId xmlns:a16="http://schemas.microsoft.com/office/drawing/2014/main" val="192593557"/>
                    </a:ext>
                  </a:extLst>
                </a:gridCol>
                <a:gridCol w="489654">
                  <a:extLst>
                    <a:ext uri="{9D8B030D-6E8A-4147-A177-3AD203B41FA5}">
                      <a16:colId xmlns:a16="http://schemas.microsoft.com/office/drawing/2014/main" val="1194640416"/>
                    </a:ext>
                  </a:extLst>
                </a:gridCol>
                <a:gridCol w="489654">
                  <a:extLst>
                    <a:ext uri="{9D8B030D-6E8A-4147-A177-3AD203B41FA5}">
                      <a16:colId xmlns:a16="http://schemas.microsoft.com/office/drawing/2014/main" val="501113775"/>
                    </a:ext>
                  </a:extLst>
                </a:gridCol>
                <a:gridCol w="489654">
                  <a:extLst>
                    <a:ext uri="{9D8B030D-6E8A-4147-A177-3AD203B41FA5}">
                      <a16:colId xmlns:a16="http://schemas.microsoft.com/office/drawing/2014/main" val="1120167580"/>
                    </a:ext>
                  </a:extLst>
                </a:gridCol>
                <a:gridCol w="489654">
                  <a:extLst>
                    <a:ext uri="{9D8B030D-6E8A-4147-A177-3AD203B41FA5}">
                      <a16:colId xmlns:a16="http://schemas.microsoft.com/office/drawing/2014/main" val="241209916"/>
                    </a:ext>
                  </a:extLst>
                </a:gridCol>
                <a:gridCol w="489654">
                  <a:extLst>
                    <a:ext uri="{9D8B030D-6E8A-4147-A177-3AD203B41FA5}">
                      <a16:colId xmlns:a16="http://schemas.microsoft.com/office/drawing/2014/main" val="3588069149"/>
                    </a:ext>
                  </a:extLst>
                </a:gridCol>
                <a:gridCol w="489654">
                  <a:extLst>
                    <a:ext uri="{9D8B030D-6E8A-4147-A177-3AD203B41FA5}">
                      <a16:colId xmlns:a16="http://schemas.microsoft.com/office/drawing/2014/main" val="1236301219"/>
                    </a:ext>
                  </a:extLst>
                </a:gridCol>
                <a:gridCol w="489654">
                  <a:extLst>
                    <a:ext uri="{9D8B030D-6E8A-4147-A177-3AD203B41FA5}">
                      <a16:colId xmlns:a16="http://schemas.microsoft.com/office/drawing/2014/main" val="1558425767"/>
                    </a:ext>
                  </a:extLst>
                </a:gridCol>
                <a:gridCol w="489654">
                  <a:extLst>
                    <a:ext uri="{9D8B030D-6E8A-4147-A177-3AD203B41FA5}">
                      <a16:colId xmlns:a16="http://schemas.microsoft.com/office/drawing/2014/main" val="2776569343"/>
                    </a:ext>
                  </a:extLst>
                </a:gridCol>
              </a:tblGrid>
              <a:tr h="473452">
                <a:tc>
                  <a:txBody>
                    <a:bodyPr/>
                    <a:lstStyle/>
                    <a:p>
                      <a:pPr algn="ctr"/>
                      <a:r>
                        <a:rPr lang="en-CH" dirty="0">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2</a:t>
                      </a:r>
                    </a:p>
                  </a:txBody>
                  <a:tcPr anchor="ctr">
                    <a:lnL w="12700" cap="flat" cmpd="sng" algn="ctr">
                      <a:solidFill>
                        <a:schemeClr val="tx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3</a:t>
                      </a:r>
                    </a:p>
                  </a:txBody>
                  <a:tcPr anchor="ctr">
                    <a:lnL w="38100" cap="flat" cmpd="sng" algn="ctr">
                      <a:solidFill>
                        <a:schemeClr val="accent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5</a:t>
                      </a:r>
                    </a:p>
                  </a:txBody>
                  <a:tcPr anchor="ctr">
                    <a:lnL w="12700" cap="flat" cmpd="sng" algn="ctr">
                      <a:solidFill>
                        <a:schemeClr val="tx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6</a:t>
                      </a:r>
                    </a:p>
                  </a:txBody>
                  <a:tcPr anchor="ctr">
                    <a:lnL w="38100" cap="flat" cmpd="sng" algn="ctr">
                      <a:solidFill>
                        <a:schemeClr val="accent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5904975"/>
                  </a:ext>
                </a:extLst>
              </a:tr>
            </a:tbl>
          </a:graphicData>
        </a:graphic>
      </p:graphicFrame>
      <p:sp>
        <p:nvSpPr>
          <p:cNvPr id="11" name="TextBox 10">
            <a:extLst>
              <a:ext uri="{FF2B5EF4-FFF2-40B4-BE49-F238E27FC236}">
                <a16:creationId xmlns:a16="http://schemas.microsoft.com/office/drawing/2014/main" id="{2631CD9A-523A-9094-3367-FF8159A176C9}"/>
              </a:ext>
            </a:extLst>
          </p:cNvPr>
          <p:cNvSpPr txBox="1"/>
          <p:nvPr/>
        </p:nvSpPr>
        <p:spPr>
          <a:xfrm>
            <a:off x="551384" y="1526188"/>
            <a:ext cx="1224136" cy="646331"/>
          </a:xfrm>
          <a:prstGeom prst="rect">
            <a:avLst/>
          </a:prstGeom>
          <a:noFill/>
        </p:spPr>
        <p:txBody>
          <a:bodyPr wrap="square" rtlCol="0">
            <a:spAutoFit/>
          </a:bodyPr>
          <a:lstStyle/>
          <a:p>
            <a:pPr algn="ctr"/>
            <a:r>
              <a:rPr lang="en-CH" dirty="0"/>
              <a:t>int64</a:t>
            </a:r>
          </a:p>
          <a:p>
            <a:pPr algn="ctr"/>
            <a:r>
              <a:rPr lang="en-CH" dirty="0"/>
              <a:t>8 bytes</a:t>
            </a:r>
          </a:p>
        </p:txBody>
      </p:sp>
      <p:graphicFrame>
        <p:nvGraphicFramePr>
          <p:cNvPr id="2" name="Table 1">
            <a:extLst>
              <a:ext uri="{FF2B5EF4-FFF2-40B4-BE49-F238E27FC236}">
                <a16:creationId xmlns:a16="http://schemas.microsoft.com/office/drawing/2014/main" id="{583B5EB4-6273-66D6-FC27-C21A9DFDAB0B}"/>
              </a:ext>
            </a:extLst>
          </p:cNvPr>
          <p:cNvGraphicFramePr>
            <a:graphicFrameLocks noGrp="1"/>
          </p:cNvGraphicFramePr>
          <p:nvPr/>
        </p:nvGraphicFramePr>
        <p:xfrm>
          <a:off x="1847528" y="3043286"/>
          <a:ext cx="3127896" cy="1587810"/>
        </p:xfrm>
        <a:graphic>
          <a:graphicData uri="http://schemas.openxmlformats.org/drawingml/2006/table">
            <a:tbl>
              <a:tblPr firstRow="1" bandRow="1">
                <a:tableStyleId>{5C22544A-7EE6-4342-B048-85BDC9FD1C3A}</a:tableStyleId>
              </a:tblPr>
              <a:tblGrid>
                <a:gridCol w="1563948">
                  <a:extLst>
                    <a:ext uri="{9D8B030D-6E8A-4147-A177-3AD203B41FA5}">
                      <a16:colId xmlns:a16="http://schemas.microsoft.com/office/drawing/2014/main" val="2080692857"/>
                    </a:ext>
                  </a:extLst>
                </a:gridCol>
                <a:gridCol w="1563948">
                  <a:extLst>
                    <a:ext uri="{9D8B030D-6E8A-4147-A177-3AD203B41FA5}">
                      <a16:colId xmlns:a16="http://schemas.microsoft.com/office/drawing/2014/main" val="1812720496"/>
                    </a:ext>
                  </a:extLst>
                </a:gridCol>
              </a:tblGrid>
              <a:tr h="401758">
                <a:tc>
                  <a:txBody>
                    <a:bodyPr/>
                    <a:lstStyle/>
                    <a:p>
                      <a:r>
                        <a:rPr lang="en-CH" b="1" dirty="0">
                          <a:solidFill>
                            <a:schemeClr val="tx1"/>
                          </a:solidFill>
                          <a:latin typeface="Consolas" panose="020B0609020204030204" pitchFamily="49" charset="0"/>
                          <a:cs typeface="Consolas" panose="020B0609020204030204" pitchFamily="49" charset="0"/>
                        </a:rPr>
                        <a:t>dtype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800" b="0" kern="1200" dirty="0">
                          <a:solidFill>
                            <a:schemeClr val="tx1"/>
                          </a:solidFill>
                          <a:latin typeface="Consolas" panose="020B0609020204030204" pitchFamily="49" charset="0"/>
                          <a:ea typeface="+mn-ea"/>
                          <a:cs typeface="Consolas" panose="020B0609020204030204" pitchFamily="49" charset="0"/>
                        </a:rPr>
                        <a:t>int64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601231931"/>
                  </a:ext>
                </a:extLst>
              </a:tr>
              <a:tr h="401758">
                <a:tc>
                  <a:txBody>
                    <a:bodyPr/>
                    <a:lstStyle/>
                    <a:p>
                      <a:r>
                        <a:rPr lang="en-CH" b="1" dirty="0">
                          <a:solidFill>
                            <a:schemeClr val="tx1"/>
                          </a:solidFill>
                          <a:latin typeface="Consolas" panose="020B0609020204030204" pitchFamily="49" charset="0"/>
                          <a:cs typeface="Consolas" panose="020B0609020204030204" pitchFamily="49" charset="0"/>
                        </a:rPr>
                        <a:t>ndim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800" b="0" kern="1200" dirty="0">
                          <a:solidFill>
                            <a:schemeClr val="tx1"/>
                          </a:solidFill>
                          <a:latin typeface="Consolas" panose="020B0609020204030204" pitchFamily="49" charset="0"/>
                          <a:ea typeface="+mn-ea"/>
                          <a:cs typeface="Consolas" panose="020B0609020204030204" pitchFamily="49" charset="0"/>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2453214733"/>
                  </a:ext>
                </a:extLst>
              </a:tr>
              <a:tr h="401758">
                <a:tc>
                  <a:txBody>
                    <a:bodyPr/>
                    <a:lstStyle/>
                    <a:p>
                      <a:r>
                        <a:rPr lang="en-CH" b="1" dirty="0">
                          <a:solidFill>
                            <a:schemeClr val="tx1"/>
                          </a:solidFill>
                          <a:latin typeface="Consolas" panose="020B0609020204030204" pitchFamily="49" charset="0"/>
                          <a:cs typeface="Consolas" panose="020B0609020204030204" pitchFamily="49" charset="0"/>
                        </a:rPr>
                        <a:t>shape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800" b="0" kern="1200" dirty="0">
                          <a:solidFill>
                            <a:schemeClr val="tx1"/>
                          </a:solidFill>
                          <a:latin typeface="Consolas" panose="020B0609020204030204" pitchFamily="49" charset="0"/>
                          <a:ea typeface="+mn-ea"/>
                          <a:cs typeface="Consolas" panose="020B0609020204030204" pitchFamily="49" charset="0"/>
                        </a:rPr>
                        <a:t>(3, 3)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2402452231"/>
                  </a:ext>
                </a:extLst>
              </a:tr>
              <a:tr h="382536">
                <a:tc>
                  <a:txBody>
                    <a:bodyPr/>
                    <a:lstStyle/>
                    <a:p>
                      <a:r>
                        <a:rPr lang="en-CH" b="1" dirty="0">
                          <a:solidFill>
                            <a:schemeClr val="tx1"/>
                          </a:solidFill>
                          <a:latin typeface="Consolas" panose="020B0609020204030204" pitchFamily="49" charset="0"/>
                          <a:cs typeface="Consolas" panose="020B0609020204030204" pitchFamily="49" charset="0"/>
                        </a:rPr>
                        <a:t>strides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800" b="0" kern="1200" dirty="0">
                          <a:solidFill>
                            <a:schemeClr val="tx1"/>
                          </a:solidFill>
                          <a:latin typeface="Consolas" panose="020B0609020204030204" pitchFamily="49" charset="0"/>
                          <a:ea typeface="+mn-ea"/>
                          <a:cs typeface="Consolas" panose="020B0609020204030204" pitchFamily="49" charset="0"/>
                        </a:rPr>
                        <a:t>(24, 8)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716865482"/>
                  </a:ext>
                </a:extLst>
              </a:tr>
            </a:tbl>
          </a:graphicData>
        </a:graphic>
      </p:graphicFrame>
      <p:sp>
        <p:nvSpPr>
          <p:cNvPr id="3" name="TextBox 2">
            <a:extLst>
              <a:ext uri="{FF2B5EF4-FFF2-40B4-BE49-F238E27FC236}">
                <a16:creationId xmlns:a16="http://schemas.microsoft.com/office/drawing/2014/main" id="{AB699E9D-3EF9-4505-515A-DDD5785706D6}"/>
              </a:ext>
            </a:extLst>
          </p:cNvPr>
          <p:cNvSpPr txBox="1"/>
          <p:nvPr/>
        </p:nvSpPr>
        <p:spPr>
          <a:xfrm>
            <a:off x="839415" y="631344"/>
            <a:ext cx="1944217" cy="369332"/>
          </a:xfrm>
          <a:prstGeom prst="rect">
            <a:avLst/>
          </a:prstGeom>
          <a:noFill/>
        </p:spPr>
        <p:txBody>
          <a:bodyPr wrap="square" rtlCol="0">
            <a:spAutoFit/>
          </a:bodyPr>
          <a:lstStyle/>
          <a:p>
            <a:r>
              <a:rPr lang="en-CH" b="1" dirty="0">
                <a:solidFill>
                  <a:schemeClr val="accent2">
                    <a:lumMod val="60000"/>
                    <a:lumOff val="40000"/>
                  </a:schemeClr>
                </a:solidFill>
              </a:rPr>
              <a:t>Memory block</a:t>
            </a:r>
          </a:p>
        </p:txBody>
      </p:sp>
      <p:sp>
        <p:nvSpPr>
          <p:cNvPr id="12" name="Left Brace 11">
            <a:extLst>
              <a:ext uri="{FF2B5EF4-FFF2-40B4-BE49-F238E27FC236}">
                <a16:creationId xmlns:a16="http://schemas.microsoft.com/office/drawing/2014/main" id="{13FAB869-7F9F-DE79-4688-406EE3EE0CB4}"/>
              </a:ext>
            </a:extLst>
          </p:cNvPr>
          <p:cNvSpPr/>
          <p:nvPr/>
        </p:nvSpPr>
        <p:spPr>
          <a:xfrm rot="16200000">
            <a:off x="1499645" y="1578896"/>
            <a:ext cx="248369" cy="1435616"/>
          </a:xfrm>
          <a:prstGeom prst="lef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a:p>
        </p:txBody>
      </p:sp>
      <p:sp>
        <p:nvSpPr>
          <p:cNvPr id="13" name="TextBox 12">
            <a:extLst>
              <a:ext uri="{FF2B5EF4-FFF2-40B4-BE49-F238E27FC236}">
                <a16:creationId xmlns:a16="http://schemas.microsoft.com/office/drawing/2014/main" id="{20A68FE8-43DE-B495-4675-023AEF015B66}"/>
              </a:ext>
            </a:extLst>
          </p:cNvPr>
          <p:cNvSpPr txBox="1"/>
          <p:nvPr/>
        </p:nvSpPr>
        <p:spPr>
          <a:xfrm>
            <a:off x="1086471" y="2354903"/>
            <a:ext cx="1378098" cy="369332"/>
          </a:xfrm>
          <a:prstGeom prst="rect">
            <a:avLst/>
          </a:prstGeom>
          <a:noFill/>
        </p:spPr>
        <p:txBody>
          <a:bodyPr wrap="square" rtlCol="0">
            <a:spAutoFit/>
          </a:bodyPr>
          <a:lstStyle/>
          <a:p>
            <a:r>
              <a:rPr lang="en-CH" dirty="0"/>
              <a:t>24 bytes</a:t>
            </a:r>
          </a:p>
        </p:txBody>
      </p:sp>
      <p:sp>
        <p:nvSpPr>
          <p:cNvPr id="7" name="TextBox 6">
            <a:extLst>
              <a:ext uri="{FF2B5EF4-FFF2-40B4-BE49-F238E27FC236}">
                <a16:creationId xmlns:a16="http://schemas.microsoft.com/office/drawing/2014/main" id="{58606BCB-584F-C7C7-AFC1-04E62C9E1124}"/>
              </a:ext>
            </a:extLst>
          </p:cNvPr>
          <p:cNvSpPr txBox="1"/>
          <p:nvPr/>
        </p:nvSpPr>
        <p:spPr>
          <a:xfrm>
            <a:off x="1775520" y="2636912"/>
            <a:ext cx="2592288" cy="369332"/>
          </a:xfrm>
          <a:prstGeom prst="rect">
            <a:avLst/>
          </a:prstGeom>
          <a:noFill/>
        </p:spPr>
        <p:txBody>
          <a:bodyPr wrap="square" rtlCol="0">
            <a:spAutoFit/>
          </a:bodyPr>
          <a:lstStyle/>
          <a:p>
            <a:r>
              <a:rPr lang="en-CH" b="1">
                <a:solidFill>
                  <a:schemeClr val="bg1">
                    <a:lumMod val="50000"/>
                  </a:schemeClr>
                </a:solidFill>
              </a:rPr>
              <a:t>NumPy </a:t>
            </a:r>
            <a:r>
              <a:rPr lang="en-CH" b="1" dirty="0">
                <a:solidFill>
                  <a:schemeClr val="bg1">
                    <a:lumMod val="50000"/>
                  </a:schemeClr>
                </a:solidFill>
              </a:rPr>
              <a:t>array metadata</a:t>
            </a:r>
          </a:p>
        </p:txBody>
      </p:sp>
    </p:spTree>
    <p:extLst>
      <p:ext uri="{BB962C8B-B14F-4D97-AF65-F5344CB8AC3E}">
        <p14:creationId xmlns:p14="http://schemas.microsoft.com/office/powerpoint/2010/main" val="354910282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4590D6FB-C8AD-17CF-5068-8153A4D2C374}"/>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64A7F7A8-07FD-01B3-8F1C-10C73D19C961}"/>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FE855121-DC15-2365-17CE-AD98CE9AC258}"/>
              </a:ext>
            </a:extLst>
          </p:cNvPr>
          <p:cNvSpPr>
            <a:spLocks noGrp="1"/>
          </p:cNvSpPr>
          <p:nvPr>
            <p:ph type="sldNum" sz="quarter" idx="12"/>
          </p:nvPr>
        </p:nvSpPr>
        <p:spPr/>
        <p:txBody>
          <a:bodyPr/>
          <a:lstStyle/>
          <a:p>
            <a:fld id="{EF79ADEA-B933-47CC-A4E9-04E6298B917C}" type="slidenum">
              <a:rPr lang="en-US" smtClean="0"/>
              <a:pPr/>
              <a:t>38</a:t>
            </a:fld>
            <a:endParaRPr lang="en-US"/>
          </a:p>
        </p:txBody>
      </p:sp>
      <p:sp>
        <p:nvSpPr>
          <p:cNvPr id="9" name="TextBox 8">
            <a:extLst>
              <a:ext uri="{FF2B5EF4-FFF2-40B4-BE49-F238E27FC236}">
                <a16:creationId xmlns:a16="http://schemas.microsoft.com/office/drawing/2014/main" id="{F04768E1-3389-FE24-343C-D1A5760ED79E}"/>
              </a:ext>
            </a:extLst>
          </p:cNvPr>
          <p:cNvSpPr txBox="1"/>
          <p:nvPr/>
        </p:nvSpPr>
        <p:spPr>
          <a:xfrm>
            <a:off x="6965268" y="994971"/>
            <a:ext cx="2376264" cy="923330"/>
          </a:xfrm>
          <a:prstGeom prst="rect">
            <a:avLst/>
          </a:prstGeom>
          <a:solidFill>
            <a:schemeClr val="accent6">
              <a:lumMod val="20000"/>
              <a:lumOff val="80000"/>
            </a:schemeClr>
          </a:solidFill>
        </p:spPr>
        <p:txBody>
          <a:bodyPr wrap="square" rtlCol="0">
            <a:spAutoFit/>
          </a:bodyPr>
          <a:lstStyle/>
          <a:p>
            <a:pPr algn="ctr"/>
            <a:r>
              <a:rPr lang="en-CH" dirty="0"/>
              <a:t>Metadata </a:t>
            </a:r>
            <a:r>
              <a:rPr lang="en-CH"/>
              <a:t>tells NumPy </a:t>
            </a:r>
            <a:r>
              <a:rPr lang="en-CH" dirty="0"/>
              <a:t>how to interpret the memory block</a:t>
            </a:r>
          </a:p>
        </p:txBody>
      </p:sp>
      <p:graphicFrame>
        <p:nvGraphicFramePr>
          <p:cNvPr id="10" name="Table 9">
            <a:extLst>
              <a:ext uri="{FF2B5EF4-FFF2-40B4-BE49-F238E27FC236}">
                <a16:creationId xmlns:a16="http://schemas.microsoft.com/office/drawing/2014/main" id="{5377BC9B-D5C4-51BB-634B-8AACCB3DB74D}"/>
              </a:ext>
            </a:extLst>
          </p:cNvPr>
          <p:cNvGraphicFramePr>
            <a:graphicFrameLocks noGrp="1"/>
          </p:cNvGraphicFramePr>
          <p:nvPr/>
        </p:nvGraphicFramePr>
        <p:xfrm>
          <a:off x="911424" y="1052736"/>
          <a:ext cx="4406886" cy="473452"/>
        </p:xfrm>
        <a:graphic>
          <a:graphicData uri="http://schemas.openxmlformats.org/drawingml/2006/table">
            <a:tbl>
              <a:tblPr firstRow="1" bandRow="1">
                <a:tableStyleId>{5C22544A-7EE6-4342-B048-85BDC9FD1C3A}</a:tableStyleId>
              </a:tblPr>
              <a:tblGrid>
                <a:gridCol w="489654">
                  <a:extLst>
                    <a:ext uri="{9D8B030D-6E8A-4147-A177-3AD203B41FA5}">
                      <a16:colId xmlns:a16="http://schemas.microsoft.com/office/drawing/2014/main" val="192593557"/>
                    </a:ext>
                  </a:extLst>
                </a:gridCol>
                <a:gridCol w="489654">
                  <a:extLst>
                    <a:ext uri="{9D8B030D-6E8A-4147-A177-3AD203B41FA5}">
                      <a16:colId xmlns:a16="http://schemas.microsoft.com/office/drawing/2014/main" val="1194640416"/>
                    </a:ext>
                  </a:extLst>
                </a:gridCol>
                <a:gridCol w="489654">
                  <a:extLst>
                    <a:ext uri="{9D8B030D-6E8A-4147-A177-3AD203B41FA5}">
                      <a16:colId xmlns:a16="http://schemas.microsoft.com/office/drawing/2014/main" val="501113775"/>
                    </a:ext>
                  </a:extLst>
                </a:gridCol>
                <a:gridCol w="489654">
                  <a:extLst>
                    <a:ext uri="{9D8B030D-6E8A-4147-A177-3AD203B41FA5}">
                      <a16:colId xmlns:a16="http://schemas.microsoft.com/office/drawing/2014/main" val="1120167580"/>
                    </a:ext>
                  </a:extLst>
                </a:gridCol>
                <a:gridCol w="489654">
                  <a:extLst>
                    <a:ext uri="{9D8B030D-6E8A-4147-A177-3AD203B41FA5}">
                      <a16:colId xmlns:a16="http://schemas.microsoft.com/office/drawing/2014/main" val="241209916"/>
                    </a:ext>
                  </a:extLst>
                </a:gridCol>
                <a:gridCol w="489654">
                  <a:extLst>
                    <a:ext uri="{9D8B030D-6E8A-4147-A177-3AD203B41FA5}">
                      <a16:colId xmlns:a16="http://schemas.microsoft.com/office/drawing/2014/main" val="3588069149"/>
                    </a:ext>
                  </a:extLst>
                </a:gridCol>
                <a:gridCol w="489654">
                  <a:extLst>
                    <a:ext uri="{9D8B030D-6E8A-4147-A177-3AD203B41FA5}">
                      <a16:colId xmlns:a16="http://schemas.microsoft.com/office/drawing/2014/main" val="1236301219"/>
                    </a:ext>
                  </a:extLst>
                </a:gridCol>
                <a:gridCol w="489654">
                  <a:extLst>
                    <a:ext uri="{9D8B030D-6E8A-4147-A177-3AD203B41FA5}">
                      <a16:colId xmlns:a16="http://schemas.microsoft.com/office/drawing/2014/main" val="1558425767"/>
                    </a:ext>
                  </a:extLst>
                </a:gridCol>
                <a:gridCol w="489654">
                  <a:extLst>
                    <a:ext uri="{9D8B030D-6E8A-4147-A177-3AD203B41FA5}">
                      <a16:colId xmlns:a16="http://schemas.microsoft.com/office/drawing/2014/main" val="2776569343"/>
                    </a:ext>
                  </a:extLst>
                </a:gridCol>
              </a:tblGrid>
              <a:tr h="473452">
                <a:tc>
                  <a:txBody>
                    <a:bodyPr/>
                    <a:lstStyle/>
                    <a:p>
                      <a:pPr algn="ctr"/>
                      <a:r>
                        <a:rPr lang="en-CH" dirty="0">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2</a:t>
                      </a:r>
                    </a:p>
                  </a:txBody>
                  <a:tcPr anchor="ctr">
                    <a:lnL w="12700" cap="flat" cmpd="sng" algn="ctr">
                      <a:solidFill>
                        <a:schemeClr val="tx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3</a:t>
                      </a:r>
                    </a:p>
                  </a:txBody>
                  <a:tcPr anchor="ctr">
                    <a:lnL w="38100" cap="flat" cmpd="sng" algn="ctr">
                      <a:solidFill>
                        <a:schemeClr val="accent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5</a:t>
                      </a:r>
                    </a:p>
                  </a:txBody>
                  <a:tcPr anchor="ctr">
                    <a:lnL w="12700" cap="flat" cmpd="sng" algn="ctr">
                      <a:solidFill>
                        <a:schemeClr val="tx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6</a:t>
                      </a:r>
                    </a:p>
                  </a:txBody>
                  <a:tcPr anchor="ctr">
                    <a:lnL w="38100" cap="flat" cmpd="sng" algn="ctr">
                      <a:solidFill>
                        <a:schemeClr val="accent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5904975"/>
                  </a:ext>
                </a:extLst>
              </a:tr>
            </a:tbl>
          </a:graphicData>
        </a:graphic>
      </p:graphicFrame>
      <p:sp>
        <p:nvSpPr>
          <p:cNvPr id="11" name="TextBox 10">
            <a:extLst>
              <a:ext uri="{FF2B5EF4-FFF2-40B4-BE49-F238E27FC236}">
                <a16:creationId xmlns:a16="http://schemas.microsoft.com/office/drawing/2014/main" id="{2631CD9A-523A-9094-3367-FF8159A176C9}"/>
              </a:ext>
            </a:extLst>
          </p:cNvPr>
          <p:cNvSpPr txBox="1"/>
          <p:nvPr/>
        </p:nvSpPr>
        <p:spPr>
          <a:xfrm>
            <a:off x="551384" y="1526188"/>
            <a:ext cx="1224136" cy="646331"/>
          </a:xfrm>
          <a:prstGeom prst="rect">
            <a:avLst/>
          </a:prstGeom>
          <a:noFill/>
        </p:spPr>
        <p:txBody>
          <a:bodyPr wrap="square" rtlCol="0">
            <a:spAutoFit/>
          </a:bodyPr>
          <a:lstStyle/>
          <a:p>
            <a:pPr algn="ctr"/>
            <a:r>
              <a:rPr lang="en-CH" dirty="0"/>
              <a:t>int64</a:t>
            </a:r>
          </a:p>
          <a:p>
            <a:pPr algn="ctr"/>
            <a:r>
              <a:rPr lang="en-CH" dirty="0"/>
              <a:t>8 bytes</a:t>
            </a:r>
          </a:p>
        </p:txBody>
      </p:sp>
      <p:graphicFrame>
        <p:nvGraphicFramePr>
          <p:cNvPr id="2" name="Table 1">
            <a:extLst>
              <a:ext uri="{FF2B5EF4-FFF2-40B4-BE49-F238E27FC236}">
                <a16:creationId xmlns:a16="http://schemas.microsoft.com/office/drawing/2014/main" id="{583B5EB4-6273-66D6-FC27-C21A9DFDAB0B}"/>
              </a:ext>
            </a:extLst>
          </p:cNvPr>
          <p:cNvGraphicFramePr>
            <a:graphicFrameLocks noGrp="1"/>
          </p:cNvGraphicFramePr>
          <p:nvPr/>
        </p:nvGraphicFramePr>
        <p:xfrm>
          <a:off x="1847528" y="3043286"/>
          <a:ext cx="3127896" cy="1587810"/>
        </p:xfrm>
        <a:graphic>
          <a:graphicData uri="http://schemas.openxmlformats.org/drawingml/2006/table">
            <a:tbl>
              <a:tblPr firstRow="1" bandRow="1">
                <a:tableStyleId>{5C22544A-7EE6-4342-B048-85BDC9FD1C3A}</a:tableStyleId>
              </a:tblPr>
              <a:tblGrid>
                <a:gridCol w="1563948">
                  <a:extLst>
                    <a:ext uri="{9D8B030D-6E8A-4147-A177-3AD203B41FA5}">
                      <a16:colId xmlns:a16="http://schemas.microsoft.com/office/drawing/2014/main" val="2080692857"/>
                    </a:ext>
                  </a:extLst>
                </a:gridCol>
                <a:gridCol w="1563948">
                  <a:extLst>
                    <a:ext uri="{9D8B030D-6E8A-4147-A177-3AD203B41FA5}">
                      <a16:colId xmlns:a16="http://schemas.microsoft.com/office/drawing/2014/main" val="1812720496"/>
                    </a:ext>
                  </a:extLst>
                </a:gridCol>
              </a:tblGrid>
              <a:tr h="401758">
                <a:tc>
                  <a:txBody>
                    <a:bodyPr/>
                    <a:lstStyle/>
                    <a:p>
                      <a:r>
                        <a:rPr lang="en-CH" b="1" dirty="0">
                          <a:solidFill>
                            <a:schemeClr val="tx1"/>
                          </a:solidFill>
                          <a:latin typeface="Consolas" panose="020B0609020204030204" pitchFamily="49" charset="0"/>
                          <a:cs typeface="Consolas" panose="020B0609020204030204" pitchFamily="49" charset="0"/>
                        </a:rPr>
                        <a:t>dtype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800" b="0" kern="1200" dirty="0">
                          <a:solidFill>
                            <a:schemeClr val="tx1"/>
                          </a:solidFill>
                          <a:latin typeface="Consolas" panose="020B0609020204030204" pitchFamily="49" charset="0"/>
                          <a:ea typeface="+mn-ea"/>
                          <a:cs typeface="Consolas" panose="020B0609020204030204" pitchFamily="49" charset="0"/>
                        </a:rPr>
                        <a:t>int64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601231931"/>
                  </a:ext>
                </a:extLst>
              </a:tr>
              <a:tr h="401758">
                <a:tc>
                  <a:txBody>
                    <a:bodyPr/>
                    <a:lstStyle/>
                    <a:p>
                      <a:r>
                        <a:rPr lang="en-CH" b="1" dirty="0">
                          <a:solidFill>
                            <a:schemeClr val="tx1"/>
                          </a:solidFill>
                          <a:latin typeface="Consolas" panose="020B0609020204030204" pitchFamily="49" charset="0"/>
                          <a:cs typeface="Consolas" panose="020B0609020204030204" pitchFamily="49" charset="0"/>
                        </a:rPr>
                        <a:t>ndim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800" b="0" kern="1200" dirty="0">
                          <a:solidFill>
                            <a:schemeClr val="tx1"/>
                          </a:solidFill>
                          <a:latin typeface="Consolas" panose="020B0609020204030204" pitchFamily="49" charset="0"/>
                          <a:ea typeface="+mn-ea"/>
                          <a:cs typeface="Consolas" panose="020B0609020204030204" pitchFamily="49" charset="0"/>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2453214733"/>
                  </a:ext>
                </a:extLst>
              </a:tr>
              <a:tr h="401758">
                <a:tc>
                  <a:txBody>
                    <a:bodyPr/>
                    <a:lstStyle/>
                    <a:p>
                      <a:r>
                        <a:rPr lang="en-CH" b="1" dirty="0">
                          <a:solidFill>
                            <a:schemeClr val="tx1"/>
                          </a:solidFill>
                          <a:latin typeface="Consolas" panose="020B0609020204030204" pitchFamily="49" charset="0"/>
                          <a:cs typeface="Consolas" panose="020B0609020204030204" pitchFamily="49" charset="0"/>
                        </a:rPr>
                        <a:t>shape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800" b="0" kern="1200" dirty="0">
                          <a:solidFill>
                            <a:schemeClr val="tx1"/>
                          </a:solidFill>
                          <a:latin typeface="Consolas" panose="020B0609020204030204" pitchFamily="49" charset="0"/>
                          <a:ea typeface="+mn-ea"/>
                          <a:cs typeface="Consolas" panose="020B0609020204030204" pitchFamily="49" charset="0"/>
                        </a:rPr>
                        <a:t>(3, 3)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2402452231"/>
                  </a:ext>
                </a:extLst>
              </a:tr>
              <a:tr h="382536">
                <a:tc>
                  <a:txBody>
                    <a:bodyPr/>
                    <a:lstStyle/>
                    <a:p>
                      <a:r>
                        <a:rPr lang="en-CH" b="1" dirty="0">
                          <a:solidFill>
                            <a:schemeClr val="tx1"/>
                          </a:solidFill>
                          <a:latin typeface="Consolas" panose="020B0609020204030204" pitchFamily="49" charset="0"/>
                          <a:cs typeface="Consolas" panose="020B0609020204030204" pitchFamily="49" charset="0"/>
                        </a:rPr>
                        <a:t>strides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800" b="0" kern="1200" dirty="0">
                          <a:solidFill>
                            <a:schemeClr val="tx1"/>
                          </a:solidFill>
                          <a:latin typeface="Consolas" panose="020B0609020204030204" pitchFamily="49" charset="0"/>
                          <a:ea typeface="+mn-ea"/>
                          <a:cs typeface="Consolas" panose="020B0609020204030204" pitchFamily="49" charset="0"/>
                        </a:rPr>
                        <a:t>(24, 8)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716865482"/>
                  </a:ext>
                </a:extLst>
              </a:tr>
            </a:tbl>
          </a:graphicData>
        </a:graphic>
      </p:graphicFrame>
      <p:sp>
        <p:nvSpPr>
          <p:cNvPr id="3" name="TextBox 2">
            <a:extLst>
              <a:ext uri="{FF2B5EF4-FFF2-40B4-BE49-F238E27FC236}">
                <a16:creationId xmlns:a16="http://schemas.microsoft.com/office/drawing/2014/main" id="{AB699E9D-3EF9-4505-515A-DDD5785706D6}"/>
              </a:ext>
            </a:extLst>
          </p:cNvPr>
          <p:cNvSpPr txBox="1"/>
          <p:nvPr/>
        </p:nvSpPr>
        <p:spPr>
          <a:xfrm>
            <a:off x="839415" y="631344"/>
            <a:ext cx="1944217" cy="369332"/>
          </a:xfrm>
          <a:prstGeom prst="rect">
            <a:avLst/>
          </a:prstGeom>
          <a:noFill/>
        </p:spPr>
        <p:txBody>
          <a:bodyPr wrap="square" rtlCol="0">
            <a:spAutoFit/>
          </a:bodyPr>
          <a:lstStyle/>
          <a:p>
            <a:r>
              <a:rPr lang="en-CH" b="1" dirty="0">
                <a:solidFill>
                  <a:schemeClr val="accent2">
                    <a:lumMod val="60000"/>
                    <a:lumOff val="40000"/>
                  </a:schemeClr>
                </a:solidFill>
              </a:rPr>
              <a:t>Memory block</a:t>
            </a:r>
          </a:p>
        </p:txBody>
      </p:sp>
      <p:sp>
        <p:nvSpPr>
          <p:cNvPr id="12" name="Left Brace 11">
            <a:extLst>
              <a:ext uri="{FF2B5EF4-FFF2-40B4-BE49-F238E27FC236}">
                <a16:creationId xmlns:a16="http://schemas.microsoft.com/office/drawing/2014/main" id="{13FAB869-7F9F-DE79-4688-406EE3EE0CB4}"/>
              </a:ext>
            </a:extLst>
          </p:cNvPr>
          <p:cNvSpPr/>
          <p:nvPr/>
        </p:nvSpPr>
        <p:spPr>
          <a:xfrm rot="16200000">
            <a:off x="1499645" y="1578896"/>
            <a:ext cx="248369" cy="1435616"/>
          </a:xfrm>
          <a:prstGeom prst="lef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a:p>
        </p:txBody>
      </p:sp>
      <p:sp>
        <p:nvSpPr>
          <p:cNvPr id="13" name="TextBox 12">
            <a:extLst>
              <a:ext uri="{FF2B5EF4-FFF2-40B4-BE49-F238E27FC236}">
                <a16:creationId xmlns:a16="http://schemas.microsoft.com/office/drawing/2014/main" id="{20A68FE8-43DE-B495-4675-023AEF015B66}"/>
              </a:ext>
            </a:extLst>
          </p:cNvPr>
          <p:cNvSpPr txBox="1"/>
          <p:nvPr/>
        </p:nvSpPr>
        <p:spPr>
          <a:xfrm>
            <a:off x="1086471" y="2354903"/>
            <a:ext cx="1378098" cy="369332"/>
          </a:xfrm>
          <a:prstGeom prst="rect">
            <a:avLst/>
          </a:prstGeom>
          <a:noFill/>
        </p:spPr>
        <p:txBody>
          <a:bodyPr wrap="square" rtlCol="0">
            <a:spAutoFit/>
          </a:bodyPr>
          <a:lstStyle/>
          <a:p>
            <a:r>
              <a:rPr lang="en-CH" dirty="0"/>
              <a:t>24 bytes</a:t>
            </a:r>
          </a:p>
        </p:txBody>
      </p:sp>
      <p:sp>
        <p:nvSpPr>
          <p:cNvPr id="7" name="TextBox 6">
            <a:extLst>
              <a:ext uri="{FF2B5EF4-FFF2-40B4-BE49-F238E27FC236}">
                <a16:creationId xmlns:a16="http://schemas.microsoft.com/office/drawing/2014/main" id="{58606BCB-584F-C7C7-AFC1-04E62C9E1124}"/>
              </a:ext>
            </a:extLst>
          </p:cNvPr>
          <p:cNvSpPr txBox="1"/>
          <p:nvPr/>
        </p:nvSpPr>
        <p:spPr>
          <a:xfrm>
            <a:off x="1775520" y="2636912"/>
            <a:ext cx="2592288" cy="369332"/>
          </a:xfrm>
          <a:prstGeom prst="rect">
            <a:avLst/>
          </a:prstGeom>
          <a:noFill/>
        </p:spPr>
        <p:txBody>
          <a:bodyPr wrap="square" rtlCol="0">
            <a:spAutoFit/>
          </a:bodyPr>
          <a:lstStyle/>
          <a:p>
            <a:r>
              <a:rPr lang="en-CH" b="1">
                <a:solidFill>
                  <a:schemeClr val="bg1">
                    <a:lumMod val="50000"/>
                  </a:schemeClr>
                </a:solidFill>
              </a:rPr>
              <a:t>NumPy </a:t>
            </a:r>
            <a:r>
              <a:rPr lang="en-CH" b="1" dirty="0">
                <a:solidFill>
                  <a:schemeClr val="bg1">
                    <a:lumMod val="50000"/>
                  </a:schemeClr>
                </a:solidFill>
              </a:rPr>
              <a:t>array metadata</a:t>
            </a:r>
          </a:p>
        </p:txBody>
      </p:sp>
      <p:pic>
        <p:nvPicPr>
          <p:cNvPr id="10242" name="Picture 2" descr="Amazon.com: Xeehwb 2 Pack Classic Kaleidoscope Toy,Magic Rotating  Kaleidoscope,Stretchable Long World Kaleidoscope,Educational Toy  Kaleidoscope for Children Gifts : Toys &amp; Games">
            <a:extLst>
              <a:ext uri="{FF2B5EF4-FFF2-40B4-BE49-F238E27FC236}">
                <a16:creationId xmlns:a16="http://schemas.microsoft.com/office/drawing/2014/main" id="{567DEA0D-34F9-3473-3CBC-6711C09720FD}"/>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backgroundRemoval t="2320" b="64420" l="4027" r="96980">
                        <a14:foregroundMark x1="11633" y1="43094" x2="15884" y2="35580"/>
                        <a14:foregroundMark x1="26063" y1="57680" x2="38702" y2="59337"/>
                        <a14:foregroundMark x1="33669" y1="60552" x2="19687" y2="57680"/>
                        <a14:foregroundMark x1="11633" y1="51381" x2="7494" y2="32597"/>
                        <a14:foregroundMark x1="10850" y1="31381" x2="5369" y2="43867"/>
                        <a14:foregroundMark x1="4027" y1="45525" x2="4027" y2="45525"/>
                        <a14:foregroundMark x1="32774" y1="20110" x2="41163" y2="16354"/>
                        <a14:foregroundMark x1="41163" y1="16022" x2="31544" y2="18895"/>
                        <a14:foregroundMark x1="59396" y1="5525" x2="77964" y2="11823"/>
                        <a14:foregroundMark x1="80425" y1="11823" x2="79195" y2="9724"/>
                        <a14:foregroundMark x1="85570" y1="12597" x2="91834" y2="14696"/>
                        <a14:foregroundMark x1="88479" y1="10166" x2="96980" y2="18453"/>
                        <a14:foregroundMark x1="31991" y1="64420" x2="37472" y2="64420"/>
                        <a14:foregroundMark x1="68680" y1="3204" x2="67002" y2="2320"/>
                        <a14:foregroundMark x1="5817" y1="43646" x2="5034" y2="31492"/>
                      </a14:backgroundRemoval>
                    </a14:imgEffect>
                  </a14:imgLayer>
                </a14:imgProps>
              </a:ext>
              <a:ext uri="{28A0092B-C50C-407E-A947-70E740481C1C}">
                <a14:useLocalDpi xmlns:a14="http://schemas.microsoft.com/office/drawing/2010/main" val="0"/>
              </a:ext>
            </a:extLst>
          </a:blip>
          <a:srcRect b="32468"/>
          <a:stretch/>
        </p:blipFill>
        <p:spPr bwMode="auto">
          <a:xfrm flipH="1">
            <a:off x="5317566" y="3501008"/>
            <a:ext cx="2210340" cy="15121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96845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4590D6FB-C8AD-17CF-5068-8153A4D2C374}"/>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64A7F7A8-07FD-01B3-8F1C-10C73D19C961}"/>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FE855121-DC15-2365-17CE-AD98CE9AC258}"/>
              </a:ext>
            </a:extLst>
          </p:cNvPr>
          <p:cNvSpPr>
            <a:spLocks noGrp="1"/>
          </p:cNvSpPr>
          <p:nvPr>
            <p:ph type="sldNum" sz="quarter" idx="12"/>
          </p:nvPr>
        </p:nvSpPr>
        <p:spPr/>
        <p:txBody>
          <a:bodyPr/>
          <a:lstStyle/>
          <a:p>
            <a:fld id="{EF79ADEA-B933-47CC-A4E9-04E6298B917C}" type="slidenum">
              <a:rPr lang="en-US" smtClean="0"/>
              <a:pPr/>
              <a:t>39</a:t>
            </a:fld>
            <a:endParaRPr lang="en-US"/>
          </a:p>
        </p:txBody>
      </p:sp>
      <p:sp>
        <p:nvSpPr>
          <p:cNvPr id="9" name="TextBox 8">
            <a:extLst>
              <a:ext uri="{FF2B5EF4-FFF2-40B4-BE49-F238E27FC236}">
                <a16:creationId xmlns:a16="http://schemas.microsoft.com/office/drawing/2014/main" id="{F04768E1-3389-FE24-343C-D1A5760ED79E}"/>
              </a:ext>
            </a:extLst>
          </p:cNvPr>
          <p:cNvSpPr txBox="1"/>
          <p:nvPr/>
        </p:nvSpPr>
        <p:spPr>
          <a:xfrm>
            <a:off x="6965268" y="994971"/>
            <a:ext cx="2376264" cy="923330"/>
          </a:xfrm>
          <a:prstGeom prst="rect">
            <a:avLst/>
          </a:prstGeom>
          <a:solidFill>
            <a:schemeClr val="accent6">
              <a:lumMod val="20000"/>
              <a:lumOff val="80000"/>
            </a:schemeClr>
          </a:solidFill>
        </p:spPr>
        <p:txBody>
          <a:bodyPr wrap="square" rtlCol="0">
            <a:spAutoFit/>
          </a:bodyPr>
          <a:lstStyle/>
          <a:p>
            <a:pPr algn="ctr"/>
            <a:r>
              <a:rPr lang="en-CH" dirty="0"/>
              <a:t>Metadata </a:t>
            </a:r>
            <a:r>
              <a:rPr lang="en-CH"/>
              <a:t>tells NumPy </a:t>
            </a:r>
            <a:r>
              <a:rPr lang="en-CH" dirty="0"/>
              <a:t>how to interpret the memory block</a:t>
            </a:r>
          </a:p>
        </p:txBody>
      </p:sp>
      <p:graphicFrame>
        <p:nvGraphicFramePr>
          <p:cNvPr id="10" name="Table 9">
            <a:extLst>
              <a:ext uri="{FF2B5EF4-FFF2-40B4-BE49-F238E27FC236}">
                <a16:creationId xmlns:a16="http://schemas.microsoft.com/office/drawing/2014/main" id="{5377BC9B-D5C4-51BB-634B-8AACCB3DB74D}"/>
              </a:ext>
            </a:extLst>
          </p:cNvPr>
          <p:cNvGraphicFramePr>
            <a:graphicFrameLocks noGrp="1"/>
          </p:cNvGraphicFramePr>
          <p:nvPr/>
        </p:nvGraphicFramePr>
        <p:xfrm>
          <a:off x="911424" y="1052736"/>
          <a:ext cx="4406886" cy="473452"/>
        </p:xfrm>
        <a:graphic>
          <a:graphicData uri="http://schemas.openxmlformats.org/drawingml/2006/table">
            <a:tbl>
              <a:tblPr firstRow="1" bandRow="1">
                <a:tableStyleId>{5C22544A-7EE6-4342-B048-85BDC9FD1C3A}</a:tableStyleId>
              </a:tblPr>
              <a:tblGrid>
                <a:gridCol w="489654">
                  <a:extLst>
                    <a:ext uri="{9D8B030D-6E8A-4147-A177-3AD203B41FA5}">
                      <a16:colId xmlns:a16="http://schemas.microsoft.com/office/drawing/2014/main" val="192593557"/>
                    </a:ext>
                  </a:extLst>
                </a:gridCol>
                <a:gridCol w="489654">
                  <a:extLst>
                    <a:ext uri="{9D8B030D-6E8A-4147-A177-3AD203B41FA5}">
                      <a16:colId xmlns:a16="http://schemas.microsoft.com/office/drawing/2014/main" val="1194640416"/>
                    </a:ext>
                  </a:extLst>
                </a:gridCol>
                <a:gridCol w="489654">
                  <a:extLst>
                    <a:ext uri="{9D8B030D-6E8A-4147-A177-3AD203B41FA5}">
                      <a16:colId xmlns:a16="http://schemas.microsoft.com/office/drawing/2014/main" val="501113775"/>
                    </a:ext>
                  </a:extLst>
                </a:gridCol>
                <a:gridCol w="489654">
                  <a:extLst>
                    <a:ext uri="{9D8B030D-6E8A-4147-A177-3AD203B41FA5}">
                      <a16:colId xmlns:a16="http://schemas.microsoft.com/office/drawing/2014/main" val="1120167580"/>
                    </a:ext>
                  </a:extLst>
                </a:gridCol>
                <a:gridCol w="489654">
                  <a:extLst>
                    <a:ext uri="{9D8B030D-6E8A-4147-A177-3AD203B41FA5}">
                      <a16:colId xmlns:a16="http://schemas.microsoft.com/office/drawing/2014/main" val="241209916"/>
                    </a:ext>
                  </a:extLst>
                </a:gridCol>
                <a:gridCol w="489654">
                  <a:extLst>
                    <a:ext uri="{9D8B030D-6E8A-4147-A177-3AD203B41FA5}">
                      <a16:colId xmlns:a16="http://schemas.microsoft.com/office/drawing/2014/main" val="3588069149"/>
                    </a:ext>
                  </a:extLst>
                </a:gridCol>
                <a:gridCol w="489654">
                  <a:extLst>
                    <a:ext uri="{9D8B030D-6E8A-4147-A177-3AD203B41FA5}">
                      <a16:colId xmlns:a16="http://schemas.microsoft.com/office/drawing/2014/main" val="1236301219"/>
                    </a:ext>
                  </a:extLst>
                </a:gridCol>
                <a:gridCol w="489654">
                  <a:extLst>
                    <a:ext uri="{9D8B030D-6E8A-4147-A177-3AD203B41FA5}">
                      <a16:colId xmlns:a16="http://schemas.microsoft.com/office/drawing/2014/main" val="1558425767"/>
                    </a:ext>
                  </a:extLst>
                </a:gridCol>
                <a:gridCol w="489654">
                  <a:extLst>
                    <a:ext uri="{9D8B030D-6E8A-4147-A177-3AD203B41FA5}">
                      <a16:colId xmlns:a16="http://schemas.microsoft.com/office/drawing/2014/main" val="2776569343"/>
                    </a:ext>
                  </a:extLst>
                </a:gridCol>
              </a:tblGrid>
              <a:tr h="473452">
                <a:tc>
                  <a:txBody>
                    <a:bodyPr/>
                    <a:lstStyle/>
                    <a:p>
                      <a:pPr algn="ctr"/>
                      <a:r>
                        <a:rPr lang="en-CH" dirty="0">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2</a:t>
                      </a:r>
                    </a:p>
                  </a:txBody>
                  <a:tcPr anchor="ctr">
                    <a:lnL w="12700" cap="flat" cmpd="sng" algn="ctr">
                      <a:solidFill>
                        <a:schemeClr val="tx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3</a:t>
                      </a:r>
                    </a:p>
                  </a:txBody>
                  <a:tcPr anchor="ctr">
                    <a:lnL w="38100" cap="flat" cmpd="sng" algn="ctr">
                      <a:solidFill>
                        <a:schemeClr val="accent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5</a:t>
                      </a:r>
                    </a:p>
                  </a:txBody>
                  <a:tcPr anchor="ctr">
                    <a:lnL w="12700" cap="flat" cmpd="sng" algn="ctr">
                      <a:solidFill>
                        <a:schemeClr val="tx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6</a:t>
                      </a:r>
                    </a:p>
                  </a:txBody>
                  <a:tcPr anchor="ctr">
                    <a:lnL w="38100" cap="flat" cmpd="sng" algn="ctr">
                      <a:solidFill>
                        <a:schemeClr val="accent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5904975"/>
                  </a:ext>
                </a:extLst>
              </a:tr>
            </a:tbl>
          </a:graphicData>
        </a:graphic>
      </p:graphicFrame>
      <p:sp>
        <p:nvSpPr>
          <p:cNvPr id="11" name="TextBox 10">
            <a:extLst>
              <a:ext uri="{FF2B5EF4-FFF2-40B4-BE49-F238E27FC236}">
                <a16:creationId xmlns:a16="http://schemas.microsoft.com/office/drawing/2014/main" id="{2631CD9A-523A-9094-3367-FF8159A176C9}"/>
              </a:ext>
            </a:extLst>
          </p:cNvPr>
          <p:cNvSpPr txBox="1"/>
          <p:nvPr/>
        </p:nvSpPr>
        <p:spPr>
          <a:xfrm>
            <a:off x="551384" y="1526188"/>
            <a:ext cx="1224136" cy="646331"/>
          </a:xfrm>
          <a:prstGeom prst="rect">
            <a:avLst/>
          </a:prstGeom>
          <a:noFill/>
        </p:spPr>
        <p:txBody>
          <a:bodyPr wrap="square" rtlCol="0">
            <a:spAutoFit/>
          </a:bodyPr>
          <a:lstStyle/>
          <a:p>
            <a:pPr algn="ctr"/>
            <a:r>
              <a:rPr lang="en-CH" dirty="0"/>
              <a:t>int64</a:t>
            </a:r>
          </a:p>
          <a:p>
            <a:pPr algn="ctr"/>
            <a:r>
              <a:rPr lang="en-CH" dirty="0"/>
              <a:t>8 bytes</a:t>
            </a:r>
          </a:p>
        </p:txBody>
      </p:sp>
      <p:graphicFrame>
        <p:nvGraphicFramePr>
          <p:cNvPr id="2" name="Table 1">
            <a:extLst>
              <a:ext uri="{FF2B5EF4-FFF2-40B4-BE49-F238E27FC236}">
                <a16:creationId xmlns:a16="http://schemas.microsoft.com/office/drawing/2014/main" id="{583B5EB4-6273-66D6-FC27-C21A9DFDAB0B}"/>
              </a:ext>
            </a:extLst>
          </p:cNvPr>
          <p:cNvGraphicFramePr>
            <a:graphicFrameLocks noGrp="1"/>
          </p:cNvGraphicFramePr>
          <p:nvPr/>
        </p:nvGraphicFramePr>
        <p:xfrm>
          <a:off x="1847528" y="3043286"/>
          <a:ext cx="3127896" cy="1587810"/>
        </p:xfrm>
        <a:graphic>
          <a:graphicData uri="http://schemas.openxmlformats.org/drawingml/2006/table">
            <a:tbl>
              <a:tblPr firstRow="1" bandRow="1">
                <a:tableStyleId>{5C22544A-7EE6-4342-B048-85BDC9FD1C3A}</a:tableStyleId>
              </a:tblPr>
              <a:tblGrid>
                <a:gridCol w="1563948">
                  <a:extLst>
                    <a:ext uri="{9D8B030D-6E8A-4147-A177-3AD203B41FA5}">
                      <a16:colId xmlns:a16="http://schemas.microsoft.com/office/drawing/2014/main" val="2080692857"/>
                    </a:ext>
                  </a:extLst>
                </a:gridCol>
                <a:gridCol w="1563948">
                  <a:extLst>
                    <a:ext uri="{9D8B030D-6E8A-4147-A177-3AD203B41FA5}">
                      <a16:colId xmlns:a16="http://schemas.microsoft.com/office/drawing/2014/main" val="1812720496"/>
                    </a:ext>
                  </a:extLst>
                </a:gridCol>
              </a:tblGrid>
              <a:tr h="401758">
                <a:tc>
                  <a:txBody>
                    <a:bodyPr/>
                    <a:lstStyle/>
                    <a:p>
                      <a:r>
                        <a:rPr lang="en-CH" b="1" dirty="0">
                          <a:solidFill>
                            <a:schemeClr val="tx1"/>
                          </a:solidFill>
                          <a:latin typeface="Consolas" panose="020B0609020204030204" pitchFamily="49" charset="0"/>
                          <a:cs typeface="Consolas" panose="020B0609020204030204" pitchFamily="49" charset="0"/>
                        </a:rPr>
                        <a:t>dtype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800" b="0" kern="1200" dirty="0">
                          <a:solidFill>
                            <a:schemeClr val="tx1"/>
                          </a:solidFill>
                          <a:latin typeface="Consolas" panose="020B0609020204030204" pitchFamily="49" charset="0"/>
                          <a:ea typeface="+mn-ea"/>
                          <a:cs typeface="Consolas" panose="020B0609020204030204" pitchFamily="49" charset="0"/>
                        </a:rPr>
                        <a:t>int64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601231931"/>
                  </a:ext>
                </a:extLst>
              </a:tr>
              <a:tr h="401758">
                <a:tc>
                  <a:txBody>
                    <a:bodyPr/>
                    <a:lstStyle/>
                    <a:p>
                      <a:r>
                        <a:rPr lang="en-CH" b="1" dirty="0">
                          <a:solidFill>
                            <a:schemeClr val="tx1"/>
                          </a:solidFill>
                          <a:latin typeface="Consolas" panose="020B0609020204030204" pitchFamily="49" charset="0"/>
                          <a:cs typeface="Consolas" panose="020B0609020204030204" pitchFamily="49" charset="0"/>
                        </a:rPr>
                        <a:t>ndim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800" b="0" kern="1200" dirty="0">
                          <a:solidFill>
                            <a:schemeClr val="tx1"/>
                          </a:solidFill>
                          <a:latin typeface="Consolas" panose="020B0609020204030204" pitchFamily="49" charset="0"/>
                          <a:ea typeface="+mn-ea"/>
                          <a:cs typeface="Consolas" panose="020B0609020204030204" pitchFamily="49" charset="0"/>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2453214733"/>
                  </a:ext>
                </a:extLst>
              </a:tr>
              <a:tr h="401758">
                <a:tc>
                  <a:txBody>
                    <a:bodyPr/>
                    <a:lstStyle/>
                    <a:p>
                      <a:r>
                        <a:rPr lang="en-CH" b="1" dirty="0">
                          <a:solidFill>
                            <a:schemeClr val="tx1"/>
                          </a:solidFill>
                          <a:latin typeface="Consolas" panose="020B0609020204030204" pitchFamily="49" charset="0"/>
                          <a:cs typeface="Consolas" panose="020B0609020204030204" pitchFamily="49" charset="0"/>
                        </a:rPr>
                        <a:t>shape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800" b="0" kern="1200" dirty="0">
                          <a:solidFill>
                            <a:schemeClr val="tx1"/>
                          </a:solidFill>
                          <a:latin typeface="Consolas" panose="020B0609020204030204" pitchFamily="49" charset="0"/>
                          <a:ea typeface="+mn-ea"/>
                          <a:cs typeface="Consolas" panose="020B0609020204030204" pitchFamily="49" charset="0"/>
                        </a:rPr>
                        <a:t>(3, 3)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2402452231"/>
                  </a:ext>
                </a:extLst>
              </a:tr>
              <a:tr h="382536">
                <a:tc>
                  <a:txBody>
                    <a:bodyPr/>
                    <a:lstStyle/>
                    <a:p>
                      <a:r>
                        <a:rPr lang="en-CH" b="1" dirty="0">
                          <a:solidFill>
                            <a:schemeClr val="tx1"/>
                          </a:solidFill>
                          <a:latin typeface="Consolas" panose="020B0609020204030204" pitchFamily="49" charset="0"/>
                          <a:cs typeface="Consolas" panose="020B0609020204030204" pitchFamily="49" charset="0"/>
                        </a:rPr>
                        <a:t>strides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800" b="0" kern="1200" dirty="0">
                          <a:solidFill>
                            <a:schemeClr val="tx1"/>
                          </a:solidFill>
                          <a:latin typeface="Consolas" panose="020B0609020204030204" pitchFamily="49" charset="0"/>
                          <a:ea typeface="+mn-ea"/>
                          <a:cs typeface="Consolas" panose="020B0609020204030204" pitchFamily="49" charset="0"/>
                        </a:rPr>
                        <a:t>(24, 8)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716865482"/>
                  </a:ext>
                </a:extLst>
              </a:tr>
            </a:tbl>
          </a:graphicData>
        </a:graphic>
      </p:graphicFrame>
      <p:sp>
        <p:nvSpPr>
          <p:cNvPr id="3" name="TextBox 2">
            <a:extLst>
              <a:ext uri="{FF2B5EF4-FFF2-40B4-BE49-F238E27FC236}">
                <a16:creationId xmlns:a16="http://schemas.microsoft.com/office/drawing/2014/main" id="{AB699E9D-3EF9-4505-515A-DDD5785706D6}"/>
              </a:ext>
            </a:extLst>
          </p:cNvPr>
          <p:cNvSpPr txBox="1"/>
          <p:nvPr/>
        </p:nvSpPr>
        <p:spPr>
          <a:xfrm>
            <a:off x="839415" y="631344"/>
            <a:ext cx="1944217" cy="369332"/>
          </a:xfrm>
          <a:prstGeom prst="rect">
            <a:avLst/>
          </a:prstGeom>
          <a:noFill/>
        </p:spPr>
        <p:txBody>
          <a:bodyPr wrap="square" rtlCol="0">
            <a:spAutoFit/>
          </a:bodyPr>
          <a:lstStyle/>
          <a:p>
            <a:r>
              <a:rPr lang="en-CH" b="1" dirty="0">
                <a:solidFill>
                  <a:schemeClr val="accent2">
                    <a:lumMod val="60000"/>
                    <a:lumOff val="40000"/>
                  </a:schemeClr>
                </a:solidFill>
              </a:rPr>
              <a:t>Memory block</a:t>
            </a:r>
          </a:p>
        </p:txBody>
      </p:sp>
      <p:sp>
        <p:nvSpPr>
          <p:cNvPr id="12" name="Left Brace 11">
            <a:extLst>
              <a:ext uri="{FF2B5EF4-FFF2-40B4-BE49-F238E27FC236}">
                <a16:creationId xmlns:a16="http://schemas.microsoft.com/office/drawing/2014/main" id="{13FAB869-7F9F-DE79-4688-406EE3EE0CB4}"/>
              </a:ext>
            </a:extLst>
          </p:cNvPr>
          <p:cNvSpPr/>
          <p:nvPr/>
        </p:nvSpPr>
        <p:spPr>
          <a:xfrm rot="16200000">
            <a:off x="1499645" y="1578896"/>
            <a:ext cx="248369" cy="1435616"/>
          </a:xfrm>
          <a:prstGeom prst="lef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a:p>
        </p:txBody>
      </p:sp>
      <p:sp>
        <p:nvSpPr>
          <p:cNvPr id="13" name="TextBox 12">
            <a:extLst>
              <a:ext uri="{FF2B5EF4-FFF2-40B4-BE49-F238E27FC236}">
                <a16:creationId xmlns:a16="http://schemas.microsoft.com/office/drawing/2014/main" id="{20A68FE8-43DE-B495-4675-023AEF015B66}"/>
              </a:ext>
            </a:extLst>
          </p:cNvPr>
          <p:cNvSpPr txBox="1"/>
          <p:nvPr/>
        </p:nvSpPr>
        <p:spPr>
          <a:xfrm>
            <a:off x="1086471" y="2354903"/>
            <a:ext cx="1378098" cy="369332"/>
          </a:xfrm>
          <a:prstGeom prst="rect">
            <a:avLst/>
          </a:prstGeom>
          <a:noFill/>
        </p:spPr>
        <p:txBody>
          <a:bodyPr wrap="square" rtlCol="0">
            <a:spAutoFit/>
          </a:bodyPr>
          <a:lstStyle/>
          <a:p>
            <a:r>
              <a:rPr lang="en-CH" dirty="0"/>
              <a:t>24 bytes</a:t>
            </a:r>
          </a:p>
        </p:txBody>
      </p:sp>
      <p:graphicFrame>
        <p:nvGraphicFramePr>
          <p:cNvPr id="14" name="Table 13">
            <a:extLst>
              <a:ext uri="{FF2B5EF4-FFF2-40B4-BE49-F238E27FC236}">
                <a16:creationId xmlns:a16="http://schemas.microsoft.com/office/drawing/2014/main" id="{A0B3F010-D4A7-47CF-4DAF-66EC2B6A9350}"/>
              </a:ext>
            </a:extLst>
          </p:cNvPr>
          <p:cNvGraphicFramePr>
            <a:graphicFrameLocks noGrp="1"/>
          </p:cNvGraphicFramePr>
          <p:nvPr/>
        </p:nvGraphicFramePr>
        <p:xfrm>
          <a:off x="8307711" y="3187302"/>
          <a:ext cx="1892745" cy="1587810"/>
        </p:xfrm>
        <a:graphic>
          <a:graphicData uri="http://schemas.openxmlformats.org/drawingml/2006/table">
            <a:tbl>
              <a:tblPr firstRow="1" bandRow="1">
                <a:tableStyleId>{5C22544A-7EE6-4342-B048-85BDC9FD1C3A}</a:tableStyleId>
              </a:tblPr>
              <a:tblGrid>
                <a:gridCol w="630915">
                  <a:extLst>
                    <a:ext uri="{9D8B030D-6E8A-4147-A177-3AD203B41FA5}">
                      <a16:colId xmlns:a16="http://schemas.microsoft.com/office/drawing/2014/main" val="371355521"/>
                    </a:ext>
                  </a:extLst>
                </a:gridCol>
                <a:gridCol w="630915">
                  <a:extLst>
                    <a:ext uri="{9D8B030D-6E8A-4147-A177-3AD203B41FA5}">
                      <a16:colId xmlns:a16="http://schemas.microsoft.com/office/drawing/2014/main" val="1890143904"/>
                    </a:ext>
                  </a:extLst>
                </a:gridCol>
                <a:gridCol w="630915">
                  <a:extLst>
                    <a:ext uri="{9D8B030D-6E8A-4147-A177-3AD203B41FA5}">
                      <a16:colId xmlns:a16="http://schemas.microsoft.com/office/drawing/2014/main" val="3423238042"/>
                    </a:ext>
                  </a:extLst>
                </a:gridCol>
              </a:tblGrid>
              <a:tr h="529270">
                <a:tc>
                  <a:txBody>
                    <a:bodyPr/>
                    <a:lstStyle/>
                    <a:p>
                      <a:pPr marL="0" algn="ctr" defTabSz="914400" rtl="0" eaLnBrk="1" latinLnBrk="0" hangingPunct="1"/>
                      <a:r>
                        <a:rPr lang="en-CH" sz="2400" b="1" kern="1200" dirty="0">
                          <a:solidFill>
                            <a:schemeClr val="tx1"/>
                          </a:solidFill>
                          <a:latin typeface="+mn-lt"/>
                          <a:ea typeface="+mn-ea"/>
                          <a:cs typeface="+mn-cs"/>
                        </a:rPr>
                        <a:t>0</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2400" b="1" kern="1200" dirty="0">
                          <a:solidFill>
                            <a:schemeClr val="tx1"/>
                          </a:solidFill>
                          <a:latin typeface="+mn-lt"/>
                          <a:ea typeface="+mn-ea"/>
                          <a:cs typeface="+mn-cs"/>
                        </a:rPr>
                        <a:t>1</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2400" b="1" kern="1200" dirty="0">
                          <a:solidFill>
                            <a:schemeClr val="tx1"/>
                          </a:solidFill>
                          <a:latin typeface="+mn-lt"/>
                          <a:ea typeface="+mn-ea"/>
                          <a:cs typeface="+mn-cs"/>
                        </a:rPr>
                        <a:t>2</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269756804"/>
                  </a:ext>
                </a:extLst>
              </a:tr>
              <a:tr h="529270">
                <a:tc>
                  <a:txBody>
                    <a:bodyPr/>
                    <a:lstStyle/>
                    <a:p>
                      <a:pPr marL="0" algn="ctr" defTabSz="914400" rtl="0" eaLnBrk="1" latinLnBrk="0" hangingPunct="1"/>
                      <a:r>
                        <a:rPr lang="en-CH" sz="2400" b="1" kern="1200" dirty="0">
                          <a:solidFill>
                            <a:schemeClr val="tx1"/>
                          </a:solidFill>
                          <a:latin typeface="+mn-lt"/>
                          <a:ea typeface="+mn-ea"/>
                          <a:cs typeface="+mn-cs"/>
                        </a:rPr>
                        <a:t>3</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2400" b="1" kern="1200" dirty="0">
                          <a:solidFill>
                            <a:schemeClr val="tx1"/>
                          </a:solidFill>
                          <a:latin typeface="+mn-lt"/>
                          <a:ea typeface="+mn-ea"/>
                          <a:cs typeface="+mn-cs"/>
                        </a:rPr>
                        <a:t>4</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2400" b="1" kern="1200" dirty="0">
                          <a:solidFill>
                            <a:schemeClr val="tx1"/>
                          </a:solidFill>
                          <a:latin typeface="+mn-lt"/>
                          <a:ea typeface="+mn-ea"/>
                          <a:cs typeface="+mn-cs"/>
                        </a:rPr>
                        <a:t>5</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709564170"/>
                  </a:ext>
                </a:extLst>
              </a:tr>
              <a:tr h="529270">
                <a:tc>
                  <a:txBody>
                    <a:bodyPr/>
                    <a:lstStyle/>
                    <a:p>
                      <a:pPr marL="0" algn="ctr" defTabSz="914400" rtl="0" eaLnBrk="1" latinLnBrk="0" hangingPunct="1"/>
                      <a:r>
                        <a:rPr lang="en-CH" sz="2400" b="1" kern="1200" dirty="0">
                          <a:solidFill>
                            <a:schemeClr val="tx1"/>
                          </a:solidFill>
                          <a:latin typeface="+mn-lt"/>
                          <a:ea typeface="+mn-ea"/>
                          <a:cs typeface="+mn-cs"/>
                        </a:rPr>
                        <a:t>6</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2400" b="1" kern="1200" dirty="0">
                          <a:solidFill>
                            <a:schemeClr val="tx1"/>
                          </a:solidFill>
                          <a:latin typeface="+mn-lt"/>
                          <a:ea typeface="+mn-ea"/>
                          <a:cs typeface="+mn-cs"/>
                        </a:rPr>
                        <a:t>7</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2400" b="1" kern="1200" dirty="0">
                          <a:solidFill>
                            <a:schemeClr val="tx1"/>
                          </a:solidFill>
                          <a:latin typeface="+mn-lt"/>
                          <a:ea typeface="+mn-ea"/>
                          <a:cs typeface="+mn-cs"/>
                        </a:rPr>
                        <a:t>8</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051254224"/>
                  </a:ext>
                </a:extLst>
              </a:tr>
            </a:tbl>
          </a:graphicData>
        </a:graphic>
      </p:graphicFrame>
      <p:sp>
        <p:nvSpPr>
          <p:cNvPr id="15" name="TextBox 14">
            <a:extLst>
              <a:ext uri="{FF2B5EF4-FFF2-40B4-BE49-F238E27FC236}">
                <a16:creationId xmlns:a16="http://schemas.microsoft.com/office/drawing/2014/main" id="{C0AC2FAF-FE4B-C385-F712-830824B8B20A}"/>
              </a:ext>
            </a:extLst>
          </p:cNvPr>
          <p:cNvSpPr txBox="1"/>
          <p:nvPr/>
        </p:nvSpPr>
        <p:spPr>
          <a:xfrm>
            <a:off x="8245970" y="2780928"/>
            <a:ext cx="1944217" cy="369332"/>
          </a:xfrm>
          <a:prstGeom prst="rect">
            <a:avLst/>
          </a:prstGeom>
          <a:noFill/>
        </p:spPr>
        <p:txBody>
          <a:bodyPr wrap="square" rtlCol="0">
            <a:spAutoFit/>
          </a:bodyPr>
          <a:lstStyle/>
          <a:p>
            <a:r>
              <a:rPr lang="en-CH" b="1">
                <a:solidFill>
                  <a:schemeClr val="accent1">
                    <a:lumMod val="60000"/>
                    <a:lumOff val="40000"/>
                  </a:schemeClr>
                </a:solidFill>
              </a:rPr>
              <a:t>NumPy </a:t>
            </a:r>
            <a:r>
              <a:rPr lang="en-CH" b="1" dirty="0">
                <a:solidFill>
                  <a:schemeClr val="accent1">
                    <a:lumMod val="60000"/>
                    <a:lumOff val="40000"/>
                  </a:schemeClr>
                </a:solidFill>
              </a:rPr>
              <a:t>view</a:t>
            </a:r>
          </a:p>
        </p:txBody>
      </p:sp>
      <p:sp>
        <p:nvSpPr>
          <p:cNvPr id="7" name="TextBox 6">
            <a:extLst>
              <a:ext uri="{FF2B5EF4-FFF2-40B4-BE49-F238E27FC236}">
                <a16:creationId xmlns:a16="http://schemas.microsoft.com/office/drawing/2014/main" id="{58606BCB-584F-C7C7-AFC1-04E62C9E1124}"/>
              </a:ext>
            </a:extLst>
          </p:cNvPr>
          <p:cNvSpPr txBox="1"/>
          <p:nvPr/>
        </p:nvSpPr>
        <p:spPr>
          <a:xfrm>
            <a:off x="1775520" y="2636912"/>
            <a:ext cx="2592288" cy="369332"/>
          </a:xfrm>
          <a:prstGeom prst="rect">
            <a:avLst/>
          </a:prstGeom>
          <a:noFill/>
        </p:spPr>
        <p:txBody>
          <a:bodyPr wrap="square" rtlCol="0">
            <a:spAutoFit/>
          </a:bodyPr>
          <a:lstStyle/>
          <a:p>
            <a:r>
              <a:rPr lang="en-CH" b="1">
                <a:solidFill>
                  <a:schemeClr val="bg1">
                    <a:lumMod val="50000"/>
                  </a:schemeClr>
                </a:solidFill>
              </a:rPr>
              <a:t>NumPy </a:t>
            </a:r>
            <a:r>
              <a:rPr lang="en-CH" b="1" dirty="0">
                <a:solidFill>
                  <a:schemeClr val="bg1">
                    <a:lumMod val="50000"/>
                  </a:schemeClr>
                </a:solidFill>
              </a:rPr>
              <a:t>array metadata</a:t>
            </a:r>
          </a:p>
        </p:txBody>
      </p:sp>
      <p:pic>
        <p:nvPicPr>
          <p:cNvPr id="10242" name="Picture 2" descr="Amazon.com: Xeehwb 2 Pack Classic Kaleidoscope Toy,Magic Rotating  Kaleidoscope,Stretchable Long World Kaleidoscope,Educational Toy  Kaleidoscope for Children Gifts : Toys &amp; Games">
            <a:extLst>
              <a:ext uri="{FF2B5EF4-FFF2-40B4-BE49-F238E27FC236}">
                <a16:creationId xmlns:a16="http://schemas.microsoft.com/office/drawing/2014/main" id="{567DEA0D-34F9-3473-3CBC-6711C09720FD}"/>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backgroundRemoval t="2320" b="64420" l="4027" r="96980">
                        <a14:foregroundMark x1="11633" y1="43094" x2="15884" y2="35580"/>
                        <a14:foregroundMark x1="26063" y1="57680" x2="38702" y2="59337"/>
                        <a14:foregroundMark x1="33669" y1="60552" x2="19687" y2="57680"/>
                        <a14:foregroundMark x1="11633" y1="51381" x2="7494" y2="32597"/>
                        <a14:foregroundMark x1="10850" y1="31381" x2="5369" y2="43867"/>
                        <a14:foregroundMark x1="4027" y1="45525" x2="4027" y2="45525"/>
                        <a14:foregroundMark x1="32774" y1="20110" x2="41163" y2="16354"/>
                        <a14:foregroundMark x1="41163" y1="16022" x2="31544" y2="18895"/>
                        <a14:foregroundMark x1="59396" y1="5525" x2="77964" y2="11823"/>
                        <a14:foregroundMark x1="80425" y1="11823" x2="79195" y2="9724"/>
                        <a14:foregroundMark x1="85570" y1="12597" x2="91834" y2="14696"/>
                        <a14:foregroundMark x1="88479" y1="10166" x2="96980" y2="18453"/>
                        <a14:foregroundMark x1="31991" y1="64420" x2="37472" y2="64420"/>
                        <a14:foregroundMark x1="68680" y1="3204" x2="67002" y2="2320"/>
                        <a14:foregroundMark x1="5817" y1="43646" x2="5034" y2="31492"/>
                      </a14:backgroundRemoval>
                    </a14:imgEffect>
                  </a14:imgLayer>
                </a14:imgProps>
              </a:ext>
              <a:ext uri="{28A0092B-C50C-407E-A947-70E740481C1C}">
                <a14:useLocalDpi xmlns:a14="http://schemas.microsoft.com/office/drawing/2010/main" val="0"/>
              </a:ext>
            </a:extLst>
          </a:blip>
          <a:srcRect b="32468"/>
          <a:stretch/>
        </p:blipFill>
        <p:spPr bwMode="auto">
          <a:xfrm flipH="1">
            <a:off x="5317566" y="3501008"/>
            <a:ext cx="2210340" cy="151216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Amazon.com: Xeehwb 2 Pack Classic Kaleidoscope Toy,Magic Rotating  Kaleidoscope,Stretchable Long World Kaleidoscope,Educational Toy  Kaleidoscope for Children Gifts : Toys &amp; Games">
            <a:extLst>
              <a:ext uri="{FF2B5EF4-FFF2-40B4-BE49-F238E27FC236}">
                <a16:creationId xmlns:a16="http://schemas.microsoft.com/office/drawing/2014/main" id="{9F429F5C-59A9-35C0-0A48-922D254620F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9264" t="55936"/>
          <a:stretch/>
        </p:blipFill>
        <p:spPr bwMode="auto">
          <a:xfrm flipH="1">
            <a:off x="7868493" y="5469107"/>
            <a:ext cx="1121430" cy="9866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Amazon.com: Xeehwb 2 Pack Classic Kaleidoscope Toy,Magic Rotating  Kaleidoscope,Stretchable Long World Kaleidoscope,Educational Toy  Kaleidoscope for Children Gifts : Toys &amp; Games">
            <a:extLst>
              <a:ext uri="{FF2B5EF4-FFF2-40B4-BE49-F238E27FC236}">
                <a16:creationId xmlns:a16="http://schemas.microsoft.com/office/drawing/2014/main" id="{9A3E9AE0-EE5B-D10A-B8E8-6F7FE3E66E3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16" t="65001" r="61717" b="-186"/>
          <a:stretch/>
        </p:blipFill>
        <p:spPr bwMode="auto">
          <a:xfrm flipH="1">
            <a:off x="8723131" y="4925021"/>
            <a:ext cx="780492" cy="7245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07418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8DFBD88-A407-BCCE-86D5-035B157D4265}"/>
              </a:ext>
            </a:extLst>
          </p:cNvPr>
          <p:cNvSpPr/>
          <p:nvPr/>
        </p:nvSpPr>
        <p:spPr>
          <a:xfrm>
            <a:off x="11052383" y="205950"/>
            <a:ext cx="827981" cy="702769"/>
          </a:xfrm>
          <a:prstGeom prst="rect">
            <a:avLst/>
          </a:prstGeom>
          <a:solidFill>
            <a:schemeClr val="accent6">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latin typeface="Courier New" panose="02070309020205020404" pitchFamily="49" charset="0"/>
              <a:cs typeface="Courier New" panose="02070309020205020404" pitchFamily="49" charset="0"/>
            </a:endParaRPr>
          </a:p>
        </p:txBody>
      </p:sp>
      <p:sp>
        <p:nvSpPr>
          <p:cNvPr id="17" name="Title 3">
            <a:extLst>
              <a:ext uri="{FF2B5EF4-FFF2-40B4-BE49-F238E27FC236}">
                <a16:creationId xmlns:a16="http://schemas.microsoft.com/office/drawing/2014/main" id="{0082FB03-B5BF-D4F7-5592-04D6D43828A1}"/>
              </a:ext>
            </a:extLst>
          </p:cNvPr>
          <p:cNvSpPr>
            <a:spLocks noGrp="1"/>
          </p:cNvSpPr>
          <p:nvPr>
            <p:ph type="title"/>
          </p:nvPr>
        </p:nvSpPr>
        <p:spPr/>
        <p:txBody>
          <a:bodyPr>
            <a:normAutofit fontScale="90000"/>
          </a:bodyPr>
          <a:lstStyle/>
          <a:p>
            <a:r>
              <a:rPr lang="en-US" b="1" dirty="0"/>
              <a:t>Hands-on</a:t>
            </a:r>
            <a:br>
              <a:rPr lang="en-US" b="1" dirty="0"/>
            </a:br>
            <a:r>
              <a:rPr lang="en-US" sz="3600" dirty="0"/>
              <a:t>What data structure would you use to represent…</a:t>
            </a:r>
            <a:endParaRPr lang="en-CH" sz="3600" dirty="0"/>
          </a:p>
        </p:txBody>
      </p:sp>
      <p:sp>
        <p:nvSpPr>
          <p:cNvPr id="4" name="Date Placeholder 3">
            <a:extLst>
              <a:ext uri="{FF2B5EF4-FFF2-40B4-BE49-F238E27FC236}">
                <a16:creationId xmlns:a16="http://schemas.microsoft.com/office/drawing/2014/main" id="{E8C84DEF-DCEF-7DAB-2DDF-ACBFCD4688DC}"/>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2C3C5D9D-450C-CD41-DC4B-A75684895E79}"/>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9F61D35E-DD39-AE70-A8D5-44192757D511}"/>
              </a:ext>
            </a:extLst>
          </p:cNvPr>
          <p:cNvSpPr>
            <a:spLocks noGrp="1"/>
          </p:cNvSpPr>
          <p:nvPr>
            <p:ph type="sldNum" sz="quarter" idx="12"/>
          </p:nvPr>
        </p:nvSpPr>
        <p:spPr/>
        <p:txBody>
          <a:bodyPr/>
          <a:lstStyle/>
          <a:p>
            <a:fld id="{EF79ADEA-B933-47CC-A4E9-04E6298B917C}" type="slidenum">
              <a:rPr lang="en-US" smtClean="0"/>
              <a:pPr/>
              <a:t>4</a:t>
            </a:fld>
            <a:endParaRPr lang="en-US"/>
          </a:p>
        </p:txBody>
      </p:sp>
      <p:pic>
        <p:nvPicPr>
          <p:cNvPr id="11" name="Graphic 10">
            <a:extLst>
              <a:ext uri="{FF2B5EF4-FFF2-40B4-BE49-F238E27FC236}">
                <a16:creationId xmlns:a16="http://schemas.microsoft.com/office/drawing/2014/main" id="{4100A633-F8F2-E59B-7BE8-C5F21118AEF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119144" y="279550"/>
            <a:ext cx="694459" cy="555568"/>
          </a:xfrm>
          <a:prstGeom prst="rect">
            <a:avLst/>
          </a:prstGeom>
        </p:spPr>
      </p:pic>
    </p:spTree>
    <p:extLst>
      <p:ext uri="{BB962C8B-B14F-4D97-AF65-F5344CB8AC3E}">
        <p14:creationId xmlns:p14="http://schemas.microsoft.com/office/powerpoint/2010/main" val="65829480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4590D6FB-C8AD-17CF-5068-8153A4D2C374}"/>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64A7F7A8-07FD-01B3-8F1C-10C73D19C961}"/>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FE855121-DC15-2365-17CE-AD98CE9AC258}"/>
              </a:ext>
            </a:extLst>
          </p:cNvPr>
          <p:cNvSpPr>
            <a:spLocks noGrp="1"/>
          </p:cNvSpPr>
          <p:nvPr>
            <p:ph type="sldNum" sz="quarter" idx="12"/>
          </p:nvPr>
        </p:nvSpPr>
        <p:spPr/>
        <p:txBody>
          <a:bodyPr/>
          <a:lstStyle/>
          <a:p>
            <a:fld id="{EF79ADEA-B933-47CC-A4E9-04E6298B917C}" type="slidenum">
              <a:rPr lang="en-US" smtClean="0"/>
              <a:pPr/>
              <a:t>40</a:t>
            </a:fld>
            <a:endParaRPr lang="en-US"/>
          </a:p>
        </p:txBody>
      </p:sp>
      <p:sp>
        <p:nvSpPr>
          <p:cNvPr id="16" name="TextBox 15">
            <a:extLst>
              <a:ext uri="{FF2B5EF4-FFF2-40B4-BE49-F238E27FC236}">
                <a16:creationId xmlns:a16="http://schemas.microsoft.com/office/drawing/2014/main" id="{8F4FD552-0A7B-9DD1-193A-C7D6508817B4}"/>
              </a:ext>
            </a:extLst>
          </p:cNvPr>
          <p:cNvSpPr txBox="1"/>
          <p:nvPr/>
        </p:nvSpPr>
        <p:spPr>
          <a:xfrm>
            <a:off x="8952975" y="1017438"/>
            <a:ext cx="1944217" cy="369332"/>
          </a:xfrm>
          <a:prstGeom prst="rect">
            <a:avLst/>
          </a:prstGeom>
          <a:noFill/>
        </p:spPr>
        <p:txBody>
          <a:bodyPr wrap="square" rtlCol="0">
            <a:spAutoFit/>
          </a:bodyPr>
          <a:lstStyle/>
          <a:p>
            <a:pPr algn="ctr"/>
            <a:r>
              <a:rPr lang="en-CH" b="1">
                <a:solidFill>
                  <a:schemeClr val="accent1">
                    <a:lumMod val="60000"/>
                    <a:lumOff val="40000"/>
                  </a:schemeClr>
                </a:solidFill>
              </a:rPr>
              <a:t>NumPy </a:t>
            </a:r>
            <a:r>
              <a:rPr lang="en-CH" b="1" dirty="0">
                <a:solidFill>
                  <a:schemeClr val="accent1">
                    <a:lumMod val="60000"/>
                    <a:lumOff val="40000"/>
                  </a:schemeClr>
                </a:solidFill>
              </a:rPr>
              <a:t>view</a:t>
            </a:r>
          </a:p>
        </p:txBody>
      </p:sp>
      <p:graphicFrame>
        <p:nvGraphicFramePr>
          <p:cNvPr id="18" name="Table 17">
            <a:extLst>
              <a:ext uri="{FF2B5EF4-FFF2-40B4-BE49-F238E27FC236}">
                <a16:creationId xmlns:a16="http://schemas.microsoft.com/office/drawing/2014/main" id="{26B62287-E67C-2C74-3A19-9D8E6CF1DB91}"/>
              </a:ext>
            </a:extLst>
          </p:cNvPr>
          <p:cNvGraphicFramePr>
            <a:graphicFrameLocks noGrp="1"/>
          </p:cNvGraphicFramePr>
          <p:nvPr/>
        </p:nvGraphicFramePr>
        <p:xfrm>
          <a:off x="7944864" y="3366494"/>
          <a:ext cx="3960441" cy="365560"/>
        </p:xfrm>
        <a:graphic>
          <a:graphicData uri="http://schemas.openxmlformats.org/drawingml/2006/table">
            <a:tbl>
              <a:tblPr firstRow="1" bandRow="1">
                <a:tableStyleId>{5C22544A-7EE6-4342-B048-85BDC9FD1C3A}</a:tableStyleId>
              </a:tblPr>
              <a:tblGrid>
                <a:gridCol w="440049">
                  <a:extLst>
                    <a:ext uri="{9D8B030D-6E8A-4147-A177-3AD203B41FA5}">
                      <a16:colId xmlns:a16="http://schemas.microsoft.com/office/drawing/2014/main" val="371355521"/>
                    </a:ext>
                  </a:extLst>
                </a:gridCol>
                <a:gridCol w="440049">
                  <a:extLst>
                    <a:ext uri="{9D8B030D-6E8A-4147-A177-3AD203B41FA5}">
                      <a16:colId xmlns:a16="http://schemas.microsoft.com/office/drawing/2014/main" val="1890143904"/>
                    </a:ext>
                  </a:extLst>
                </a:gridCol>
                <a:gridCol w="440049">
                  <a:extLst>
                    <a:ext uri="{9D8B030D-6E8A-4147-A177-3AD203B41FA5}">
                      <a16:colId xmlns:a16="http://schemas.microsoft.com/office/drawing/2014/main" val="3423238042"/>
                    </a:ext>
                  </a:extLst>
                </a:gridCol>
                <a:gridCol w="440049">
                  <a:extLst>
                    <a:ext uri="{9D8B030D-6E8A-4147-A177-3AD203B41FA5}">
                      <a16:colId xmlns:a16="http://schemas.microsoft.com/office/drawing/2014/main" val="3585839213"/>
                    </a:ext>
                  </a:extLst>
                </a:gridCol>
                <a:gridCol w="440049">
                  <a:extLst>
                    <a:ext uri="{9D8B030D-6E8A-4147-A177-3AD203B41FA5}">
                      <a16:colId xmlns:a16="http://schemas.microsoft.com/office/drawing/2014/main" val="1895507969"/>
                    </a:ext>
                  </a:extLst>
                </a:gridCol>
                <a:gridCol w="440049">
                  <a:extLst>
                    <a:ext uri="{9D8B030D-6E8A-4147-A177-3AD203B41FA5}">
                      <a16:colId xmlns:a16="http://schemas.microsoft.com/office/drawing/2014/main" val="3131941444"/>
                    </a:ext>
                  </a:extLst>
                </a:gridCol>
                <a:gridCol w="440049">
                  <a:extLst>
                    <a:ext uri="{9D8B030D-6E8A-4147-A177-3AD203B41FA5}">
                      <a16:colId xmlns:a16="http://schemas.microsoft.com/office/drawing/2014/main" val="504182679"/>
                    </a:ext>
                  </a:extLst>
                </a:gridCol>
                <a:gridCol w="440049">
                  <a:extLst>
                    <a:ext uri="{9D8B030D-6E8A-4147-A177-3AD203B41FA5}">
                      <a16:colId xmlns:a16="http://schemas.microsoft.com/office/drawing/2014/main" val="3735534231"/>
                    </a:ext>
                  </a:extLst>
                </a:gridCol>
                <a:gridCol w="440049">
                  <a:extLst>
                    <a:ext uri="{9D8B030D-6E8A-4147-A177-3AD203B41FA5}">
                      <a16:colId xmlns:a16="http://schemas.microsoft.com/office/drawing/2014/main" val="1814250458"/>
                    </a:ext>
                  </a:extLst>
                </a:gridCol>
              </a:tblGrid>
              <a:tr h="365560">
                <a:tc>
                  <a:txBody>
                    <a:bodyPr/>
                    <a:lstStyle/>
                    <a:p>
                      <a:pPr marL="0" algn="ctr" defTabSz="914400" rtl="0" eaLnBrk="1" latinLnBrk="0" hangingPunct="1"/>
                      <a:r>
                        <a:rPr lang="en-CH" sz="1600" b="1" kern="1200" dirty="0">
                          <a:solidFill>
                            <a:schemeClr val="tx1"/>
                          </a:solidFill>
                          <a:latin typeface="+mn-lt"/>
                          <a:ea typeface="+mn-ea"/>
                          <a:cs typeface="+mn-cs"/>
                        </a:rPr>
                        <a:t>0</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1</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2</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3</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4</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5</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6</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7</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8</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269756804"/>
                  </a:ext>
                </a:extLst>
              </a:tr>
            </a:tbl>
          </a:graphicData>
        </a:graphic>
      </p:graphicFrame>
      <p:graphicFrame>
        <p:nvGraphicFramePr>
          <p:cNvPr id="21" name="Table 20">
            <a:extLst>
              <a:ext uri="{FF2B5EF4-FFF2-40B4-BE49-F238E27FC236}">
                <a16:creationId xmlns:a16="http://schemas.microsoft.com/office/drawing/2014/main" id="{18F80FFA-0FD8-C324-C70B-68DE96C1AA21}"/>
              </a:ext>
            </a:extLst>
          </p:cNvPr>
          <p:cNvGraphicFramePr>
            <a:graphicFrameLocks noGrp="1"/>
          </p:cNvGraphicFramePr>
          <p:nvPr/>
        </p:nvGraphicFramePr>
        <p:xfrm>
          <a:off x="9489081" y="5721816"/>
          <a:ext cx="872006" cy="731520"/>
        </p:xfrm>
        <a:graphic>
          <a:graphicData uri="http://schemas.openxmlformats.org/drawingml/2006/table">
            <a:tbl>
              <a:tblPr firstRow="1" bandRow="1">
                <a:tableStyleId>{5C22544A-7EE6-4342-B048-85BDC9FD1C3A}</a:tableStyleId>
              </a:tblPr>
              <a:tblGrid>
                <a:gridCol w="436003">
                  <a:extLst>
                    <a:ext uri="{9D8B030D-6E8A-4147-A177-3AD203B41FA5}">
                      <a16:colId xmlns:a16="http://schemas.microsoft.com/office/drawing/2014/main" val="371355521"/>
                    </a:ext>
                  </a:extLst>
                </a:gridCol>
                <a:gridCol w="436003">
                  <a:extLst>
                    <a:ext uri="{9D8B030D-6E8A-4147-A177-3AD203B41FA5}">
                      <a16:colId xmlns:a16="http://schemas.microsoft.com/office/drawing/2014/main" val="3423238042"/>
                    </a:ext>
                  </a:extLst>
                </a:gridCol>
              </a:tblGrid>
              <a:tr h="365760">
                <a:tc>
                  <a:txBody>
                    <a:bodyPr/>
                    <a:lstStyle/>
                    <a:p>
                      <a:pPr marL="0" algn="ctr" defTabSz="914400" rtl="0" eaLnBrk="1" latinLnBrk="0" hangingPunct="1"/>
                      <a:r>
                        <a:rPr lang="en-CH" sz="1600" b="1" kern="1200" dirty="0">
                          <a:solidFill>
                            <a:schemeClr val="tx1"/>
                          </a:solidFill>
                          <a:latin typeface="+mn-lt"/>
                          <a:ea typeface="+mn-ea"/>
                          <a:cs typeface="+mn-cs"/>
                        </a:rPr>
                        <a:t>0</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2</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269756804"/>
                  </a:ext>
                </a:extLst>
              </a:tr>
              <a:tr h="365760">
                <a:tc>
                  <a:txBody>
                    <a:bodyPr/>
                    <a:lstStyle/>
                    <a:p>
                      <a:pPr marL="0" algn="ctr" defTabSz="914400" rtl="0" eaLnBrk="1" latinLnBrk="0" hangingPunct="1"/>
                      <a:r>
                        <a:rPr lang="en-CH" sz="1600" b="1" kern="1200" dirty="0">
                          <a:solidFill>
                            <a:schemeClr val="tx1"/>
                          </a:solidFill>
                          <a:latin typeface="+mn-lt"/>
                          <a:ea typeface="+mn-ea"/>
                          <a:cs typeface="+mn-cs"/>
                        </a:rPr>
                        <a:t>6</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8</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051254224"/>
                  </a:ext>
                </a:extLst>
              </a:tr>
            </a:tbl>
          </a:graphicData>
        </a:graphic>
      </p:graphicFrame>
      <p:graphicFrame>
        <p:nvGraphicFramePr>
          <p:cNvPr id="23" name="Table 22">
            <a:extLst>
              <a:ext uri="{FF2B5EF4-FFF2-40B4-BE49-F238E27FC236}">
                <a16:creationId xmlns:a16="http://schemas.microsoft.com/office/drawing/2014/main" id="{64505C8B-8025-3215-E7F9-640875EEE956}"/>
              </a:ext>
            </a:extLst>
          </p:cNvPr>
          <p:cNvGraphicFramePr>
            <a:graphicFrameLocks noGrp="1"/>
          </p:cNvGraphicFramePr>
          <p:nvPr/>
        </p:nvGraphicFramePr>
        <p:xfrm>
          <a:off x="9271080" y="4273559"/>
          <a:ext cx="1308009" cy="1097280"/>
        </p:xfrm>
        <a:graphic>
          <a:graphicData uri="http://schemas.openxmlformats.org/drawingml/2006/table">
            <a:tbl>
              <a:tblPr firstRow="1" bandRow="1">
                <a:tableStyleId>{5C22544A-7EE6-4342-B048-85BDC9FD1C3A}</a:tableStyleId>
              </a:tblPr>
              <a:tblGrid>
                <a:gridCol w="436003">
                  <a:extLst>
                    <a:ext uri="{9D8B030D-6E8A-4147-A177-3AD203B41FA5}">
                      <a16:colId xmlns:a16="http://schemas.microsoft.com/office/drawing/2014/main" val="371355521"/>
                    </a:ext>
                  </a:extLst>
                </a:gridCol>
                <a:gridCol w="436003">
                  <a:extLst>
                    <a:ext uri="{9D8B030D-6E8A-4147-A177-3AD203B41FA5}">
                      <a16:colId xmlns:a16="http://schemas.microsoft.com/office/drawing/2014/main" val="1890143904"/>
                    </a:ext>
                  </a:extLst>
                </a:gridCol>
                <a:gridCol w="436003">
                  <a:extLst>
                    <a:ext uri="{9D8B030D-6E8A-4147-A177-3AD203B41FA5}">
                      <a16:colId xmlns:a16="http://schemas.microsoft.com/office/drawing/2014/main" val="3423238042"/>
                    </a:ext>
                  </a:extLst>
                </a:gridCol>
              </a:tblGrid>
              <a:tr h="365760">
                <a:tc>
                  <a:txBody>
                    <a:bodyPr/>
                    <a:lstStyle/>
                    <a:p>
                      <a:pPr marL="0" algn="ctr" defTabSz="914400" rtl="0" eaLnBrk="1" latinLnBrk="0" hangingPunct="1"/>
                      <a:r>
                        <a:rPr lang="en-CH" sz="1600" b="1" kern="1200" dirty="0">
                          <a:solidFill>
                            <a:schemeClr val="tx1"/>
                          </a:solidFill>
                          <a:latin typeface="+mn-lt"/>
                          <a:ea typeface="+mn-ea"/>
                          <a:cs typeface="+mn-cs"/>
                        </a:rPr>
                        <a:t>0</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3</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6</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269756804"/>
                  </a:ext>
                </a:extLst>
              </a:tr>
              <a:tr h="365760">
                <a:tc>
                  <a:txBody>
                    <a:bodyPr/>
                    <a:lstStyle/>
                    <a:p>
                      <a:pPr marL="0" algn="ctr" defTabSz="914400" rtl="0" eaLnBrk="1" latinLnBrk="0" hangingPunct="1"/>
                      <a:r>
                        <a:rPr lang="en-CH" sz="1600" b="1" kern="1200" dirty="0">
                          <a:solidFill>
                            <a:schemeClr val="tx1"/>
                          </a:solidFill>
                          <a:latin typeface="+mn-lt"/>
                          <a:ea typeface="+mn-ea"/>
                          <a:cs typeface="+mn-cs"/>
                        </a:rPr>
                        <a:t>1</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4</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7</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709564170"/>
                  </a:ext>
                </a:extLst>
              </a:tr>
              <a:tr h="365760">
                <a:tc>
                  <a:txBody>
                    <a:bodyPr/>
                    <a:lstStyle/>
                    <a:p>
                      <a:pPr marL="0" algn="ctr" defTabSz="914400" rtl="0" eaLnBrk="1" latinLnBrk="0" hangingPunct="1"/>
                      <a:r>
                        <a:rPr lang="en-CH" sz="1600" b="1" kern="1200" dirty="0">
                          <a:solidFill>
                            <a:schemeClr val="tx1"/>
                          </a:solidFill>
                          <a:latin typeface="+mn-lt"/>
                          <a:ea typeface="+mn-ea"/>
                          <a:cs typeface="+mn-cs"/>
                        </a:rPr>
                        <a:t>2</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5</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8</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051254224"/>
                  </a:ext>
                </a:extLst>
              </a:tr>
            </a:tbl>
          </a:graphicData>
        </a:graphic>
      </p:graphicFrame>
      <p:graphicFrame>
        <p:nvGraphicFramePr>
          <p:cNvPr id="15" name="Table 14">
            <a:extLst>
              <a:ext uri="{FF2B5EF4-FFF2-40B4-BE49-F238E27FC236}">
                <a16:creationId xmlns:a16="http://schemas.microsoft.com/office/drawing/2014/main" id="{34D3D8BA-EBB7-5E06-1F25-52D53C4C4501}"/>
              </a:ext>
            </a:extLst>
          </p:cNvPr>
          <p:cNvGraphicFramePr>
            <a:graphicFrameLocks noGrp="1"/>
          </p:cNvGraphicFramePr>
          <p:nvPr/>
        </p:nvGraphicFramePr>
        <p:xfrm>
          <a:off x="9271080" y="1737747"/>
          <a:ext cx="1308009" cy="1097280"/>
        </p:xfrm>
        <a:graphic>
          <a:graphicData uri="http://schemas.openxmlformats.org/drawingml/2006/table">
            <a:tbl>
              <a:tblPr firstRow="1" bandRow="1">
                <a:tableStyleId>{5C22544A-7EE6-4342-B048-85BDC9FD1C3A}</a:tableStyleId>
              </a:tblPr>
              <a:tblGrid>
                <a:gridCol w="436003">
                  <a:extLst>
                    <a:ext uri="{9D8B030D-6E8A-4147-A177-3AD203B41FA5}">
                      <a16:colId xmlns:a16="http://schemas.microsoft.com/office/drawing/2014/main" val="371355521"/>
                    </a:ext>
                  </a:extLst>
                </a:gridCol>
                <a:gridCol w="436003">
                  <a:extLst>
                    <a:ext uri="{9D8B030D-6E8A-4147-A177-3AD203B41FA5}">
                      <a16:colId xmlns:a16="http://schemas.microsoft.com/office/drawing/2014/main" val="1890143904"/>
                    </a:ext>
                  </a:extLst>
                </a:gridCol>
                <a:gridCol w="436003">
                  <a:extLst>
                    <a:ext uri="{9D8B030D-6E8A-4147-A177-3AD203B41FA5}">
                      <a16:colId xmlns:a16="http://schemas.microsoft.com/office/drawing/2014/main" val="3423238042"/>
                    </a:ext>
                  </a:extLst>
                </a:gridCol>
              </a:tblGrid>
              <a:tr h="365760">
                <a:tc>
                  <a:txBody>
                    <a:bodyPr/>
                    <a:lstStyle/>
                    <a:p>
                      <a:pPr marL="0" algn="ctr" defTabSz="914400" rtl="0" eaLnBrk="1" latinLnBrk="0" hangingPunct="1"/>
                      <a:r>
                        <a:rPr lang="en-CH" sz="1600" b="1" kern="1200" dirty="0">
                          <a:solidFill>
                            <a:schemeClr val="tx1"/>
                          </a:solidFill>
                          <a:latin typeface="+mn-lt"/>
                          <a:ea typeface="+mn-ea"/>
                          <a:cs typeface="+mn-cs"/>
                        </a:rPr>
                        <a:t>0</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1</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2</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269756804"/>
                  </a:ext>
                </a:extLst>
              </a:tr>
              <a:tr h="365760">
                <a:tc>
                  <a:txBody>
                    <a:bodyPr/>
                    <a:lstStyle/>
                    <a:p>
                      <a:pPr marL="0" algn="ctr" defTabSz="914400" rtl="0" eaLnBrk="1" latinLnBrk="0" hangingPunct="1"/>
                      <a:r>
                        <a:rPr lang="en-CH" sz="1600" b="1" kern="1200" dirty="0">
                          <a:solidFill>
                            <a:schemeClr val="tx1"/>
                          </a:solidFill>
                          <a:latin typeface="+mn-lt"/>
                          <a:ea typeface="+mn-ea"/>
                          <a:cs typeface="+mn-cs"/>
                        </a:rPr>
                        <a:t>3</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4</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5</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709564170"/>
                  </a:ext>
                </a:extLst>
              </a:tr>
              <a:tr h="365760">
                <a:tc>
                  <a:txBody>
                    <a:bodyPr/>
                    <a:lstStyle/>
                    <a:p>
                      <a:pPr marL="0" algn="ctr" defTabSz="914400" rtl="0" eaLnBrk="1" latinLnBrk="0" hangingPunct="1"/>
                      <a:r>
                        <a:rPr lang="en-CH" sz="1600" b="1" kern="1200" dirty="0">
                          <a:solidFill>
                            <a:schemeClr val="tx1"/>
                          </a:solidFill>
                          <a:latin typeface="+mn-lt"/>
                          <a:ea typeface="+mn-ea"/>
                          <a:cs typeface="+mn-cs"/>
                        </a:rPr>
                        <a:t>6</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7</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8</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051254224"/>
                  </a:ext>
                </a:extLst>
              </a:tr>
            </a:tbl>
          </a:graphicData>
        </a:graphic>
      </p:graphicFrame>
      <p:graphicFrame>
        <p:nvGraphicFramePr>
          <p:cNvPr id="25" name="Table 24">
            <a:extLst>
              <a:ext uri="{FF2B5EF4-FFF2-40B4-BE49-F238E27FC236}">
                <a16:creationId xmlns:a16="http://schemas.microsoft.com/office/drawing/2014/main" id="{A2230A15-A97F-5E02-4B4D-5BEFE76CC04C}"/>
              </a:ext>
            </a:extLst>
          </p:cNvPr>
          <p:cNvGraphicFramePr>
            <a:graphicFrameLocks noGrp="1"/>
          </p:cNvGraphicFramePr>
          <p:nvPr/>
        </p:nvGraphicFramePr>
        <p:xfrm>
          <a:off x="680956" y="381262"/>
          <a:ext cx="4406886" cy="473452"/>
        </p:xfrm>
        <a:graphic>
          <a:graphicData uri="http://schemas.openxmlformats.org/drawingml/2006/table">
            <a:tbl>
              <a:tblPr firstRow="1" bandRow="1">
                <a:tableStyleId>{5C22544A-7EE6-4342-B048-85BDC9FD1C3A}</a:tableStyleId>
              </a:tblPr>
              <a:tblGrid>
                <a:gridCol w="489654">
                  <a:extLst>
                    <a:ext uri="{9D8B030D-6E8A-4147-A177-3AD203B41FA5}">
                      <a16:colId xmlns:a16="http://schemas.microsoft.com/office/drawing/2014/main" val="192593557"/>
                    </a:ext>
                  </a:extLst>
                </a:gridCol>
                <a:gridCol w="489654">
                  <a:extLst>
                    <a:ext uri="{9D8B030D-6E8A-4147-A177-3AD203B41FA5}">
                      <a16:colId xmlns:a16="http://schemas.microsoft.com/office/drawing/2014/main" val="1194640416"/>
                    </a:ext>
                  </a:extLst>
                </a:gridCol>
                <a:gridCol w="489654">
                  <a:extLst>
                    <a:ext uri="{9D8B030D-6E8A-4147-A177-3AD203B41FA5}">
                      <a16:colId xmlns:a16="http://schemas.microsoft.com/office/drawing/2014/main" val="501113775"/>
                    </a:ext>
                  </a:extLst>
                </a:gridCol>
                <a:gridCol w="489654">
                  <a:extLst>
                    <a:ext uri="{9D8B030D-6E8A-4147-A177-3AD203B41FA5}">
                      <a16:colId xmlns:a16="http://schemas.microsoft.com/office/drawing/2014/main" val="1120167580"/>
                    </a:ext>
                  </a:extLst>
                </a:gridCol>
                <a:gridCol w="489654">
                  <a:extLst>
                    <a:ext uri="{9D8B030D-6E8A-4147-A177-3AD203B41FA5}">
                      <a16:colId xmlns:a16="http://schemas.microsoft.com/office/drawing/2014/main" val="241209916"/>
                    </a:ext>
                  </a:extLst>
                </a:gridCol>
                <a:gridCol w="489654">
                  <a:extLst>
                    <a:ext uri="{9D8B030D-6E8A-4147-A177-3AD203B41FA5}">
                      <a16:colId xmlns:a16="http://schemas.microsoft.com/office/drawing/2014/main" val="3588069149"/>
                    </a:ext>
                  </a:extLst>
                </a:gridCol>
                <a:gridCol w="489654">
                  <a:extLst>
                    <a:ext uri="{9D8B030D-6E8A-4147-A177-3AD203B41FA5}">
                      <a16:colId xmlns:a16="http://schemas.microsoft.com/office/drawing/2014/main" val="1236301219"/>
                    </a:ext>
                  </a:extLst>
                </a:gridCol>
                <a:gridCol w="489654">
                  <a:extLst>
                    <a:ext uri="{9D8B030D-6E8A-4147-A177-3AD203B41FA5}">
                      <a16:colId xmlns:a16="http://schemas.microsoft.com/office/drawing/2014/main" val="1558425767"/>
                    </a:ext>
                  </a:extLst>
                </a:gridCol>
                <a:gridCol w="489654">
                  <a:extLst>
                    <a:ext uri="{9D8B030D-6E8A-4147-A177-3AD203B41FA5}">
                      <a16:colId xmlns:a16="http://schemas.microsoft.com/office/drawing/2014/main" val="2776569343"/>
                    </a:ext>
                  </a:extLst>
                </a:gridCol>
              </a:tblGrid>
              <a:tr h="473452">
                <a:tc>
                  <a:txBody>
                    <a:bodyPr/>
                    <a:lstStyle/>
                    <a:p>
                      <a:pPr algn="ctr"/>
                      <a:r>
                        <a:rPr lang="en-CH" dirty="0">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5904975"/>
                  </a:ext>
                </a:extLst>
              </a:tr>
            </a:tbl>
          </a:graphicData>
        </a:graphic>
      </p:graphicFrame>
      <p:sp>
        <p:nvSpPr>
          <p:cNvPr id="26" name="TextBox 25">
            <a:extLst>
              <a:ext uri="{FF2B5EF4-FFF2-40B4-BE49-F238E27FC236}">
                <a16:creationId xmlns:a16="http://schemas.microsoft.com/office/drawing/2014/main" id="{EACBACB7-E568-DAF1-3534-42BC9CA3C745}"/>
              </a:ext>
            </a:extLst>
          </p:cNvPr>
          <p:cNvSpPr txBox="1"/>
          <p:nvPr/>
        </p:nvSpPr>
        <p:spPr>
          <a:xfrm>
            <a:off x="529604" y="-48947"/>
            <a:ext cx="1944217" cy="369332"/>
          </a:xfrm>
          <a:prstGeom prst="rect">
            <a:avLst/>
          </a:prstGeom>
          <a:noFill/>
        </p:spPr>
        <p:txBody>
          <a:bodyPr wrap="square" rtlCol="0">
            <a:spAutoFit/>
          </a:bodyPr>
          <a:lstStyle/>
          <a:p>
            <a:r>
              <a:rPr lang="en-CH" b="1" dirty="0">
                <a:solidFill>
                  <a:schemeClr val="accent2">
                    <a:lumMod val="60000"/>
                    <a:lumOff val="40000"/>
                  </a:schemeClr>
                </a:solidFill>
              </a:rPr>
              <a:t>Memory block</a:t>
            </a:r>
          </a:p>
        </p:txBody>
      </p:sp>
      <p:sp>
        <p:nvSpPr>
          <p:cNvPr id="3" name="TextBox 2">
            <a:extLst>
              <a:ext uri="{FF2B5EF4-FFF2-40B4-BE49-F238E27FC236}">
                <a16:creationId xmlns:a16="http://schemas.microsoft.com/office/drawing/2014/main" id="{B819EA38-61F4-DE39-6743-E7E35518A587}"/>
              </a:ext>
            </a:extLst>
          </p:cNvPr>
          <p:cNvSpPr txBox="1"/>
          <p:nvPr/>
        </p:nvSpPr>
        <p:spPr>
          <a:xfrm>
            <a:off x="541864" y="3368784"/>
            <a:ext cx="2809528" cy="369332"/>
          </a:xfrm>
          <a:prstGeom prst="rect">
            <a:avLst/>
          </a:prstGeom>
          <a:solidFill>
            <a:schemeClr val="tx1"/>
          </a:solidFill>
        </p:spPr>
        <p:txBody>
          <a:bodyPr wrap="square" rtlCol="0">
            <a:spAutoFit/>
          </a:bodyPr>
          <a:lstStyle/>
          <a:p>
            <a:r>
              <a:rPr lang="en-CH" dirty="0">
                <a:solidFill>
                  <a:srgbClr val="0ECC00"/>
                </a:solidFill>
                <a:latin typeface="Consolas" panose="020B0609020204030204" pitchFamily="49" charset="0"/>
                <a:cs typeface="Consolas" panose="020B0609020204030204" pitchFamily="49" charset="0"/>
              </a:rPr>
              <a:t>x.ravel()</a:t>
            </a:r>
          </a:p>
        </p:txBody>
      </p:sp>
      <p:sp>
        <p:nvSpPr>
          <p:cNvPr id="8" name="TextBox 7">
            <a:extLst>
              <a:ext uri="{FF2B5EF4-FFF2-40B4-BE49-F238E27FC236}">
                <a16:creationId xmlns:a16="http://schemas.microsoft.com/office/drawing/2014/main" id="{7C870E2A-DC9C-B836-0F1D-D65C1DF4BEAD}"/>
              </a:ext>
            </a:extLst>
          </p:cNvPr>
          <p:cNvSpPr txBox="1"/>
          <p:nvPr/>
        </p:nvSpPr>
        <p:spPr>
          <a:xfrm>
            <a:off x="974519" y="1017438"/>
            <a:ext cx="1944217" cy="369332"/>
          </a:xfrm>
          <a:prstGeom prst="rect">
            <a:avLst/>
          </a:prstGeom>
          <a:noFill/>
        </p:spPr>
        <p:txBody>
          <a:bodyPr wrap="square" rtlCol="0">
            <a:spAutoFit/>
          </a:bodyPr>
          <a:lstStyle/>
          <a:p>
            <a:pPr algn="ctr"/>
            <a:r>
              <a:rPr lang="en-CH" b="1"/>
              <a:t>NumPy </a:t>
            </a:r>
            <a:r>
              <a:rPr lang="en-CH" b="1" dirty="0"/>
              <a:t>operation</a:t>
            </a:r>
          </a:p>
        </p:txBody>
      </p:sp>
      <p:sp>
        <p:nvSpPr>
          <p:cNvPr id="9" name="TextBox 8">
            <a:extLst>
              <a:ext uri="{FF2B5EF4-FFF2-40B4-BE49-F238E27FC236}">
                <a16:creationId xmlns:a16="http://schemas.microsoft.com/office/drawing/2014/main" id="{8142AA83-82E0-FF00-14CA-2EF66F27336E}"/>
              </a:ext>
            </a:extLst>
          </p:cNvPr>
          <p:cNvSpPr txBox="1"/>
          <p:nvPr/>
        </p:nvSpPr>
        <p:spPr>
          <a:xfrm>
            <a:off x="541864" y="4635847"/>
            <a:ext cx="2809528" cy="369332"/>
          </a:xfrm>
          <a:prstGeom prst="rect">
            <a:avLst/>
          </a:prstGeom>
          <a:solidFill>
            <a:schemeClr val="tx1"/>
          </a:solidFill>
        </p:spPr>
        <p:txBody>
          <a:bodyPr wrap="square" rtlCol="0">
            <a:spAutoFit/>
          </a:bodyPr>
          <a:lstStyle/>
          <a:p>
            <a:r>
              <a:rPr lang="en-CH" dirty="0">
                <a:solidFill>
                  <a:srgbClr val="0ECC00"/>
                </a:solidFill>
                <a:latin typeface="Consolas" panose="020B0609020204030204" pitchFamily="49" charset="0"/>
                <a:cs typeface="Consolas" panose="020B0609020204030204" pitchFamily="49" charset="0"/>
              </a:rPr>
              <a:t>x.T</a:t>
            </a:r>
          </a:p>
        </p:txBody>
      </p:sp>
      <p:sp>
        <p:nvSpPr>
          <p:cNvPr id="10" name="TextBox 9">
            <a:extLst>
              <a:ext uri="{FF2B5EF4-FFF2-40B4-BE49-F238E27FC236}">
                <a16:creationId xmlns:a16="http://schemas.microsoft.com/office/drawing/2014/main" id="{425DE99C-D596-A556-D2D0-76CC8FCBBBDA}"/>
              </a:ext>
            </a:extLst>
          </p:cNvPr>
          <p:cNvSpPr txBox="1"/>
          <p:nvPr/>
        </p:nvSpPr>
        <p:spPr>
          <a:xfrm>
            <a:off x="541864" y="5902910"/>
            <a:ext cx="2809528" cy="369332"/>
          </a:xfrm>
          <a:prstGeom prst="rect">
            <a:avLst/>
          </a:prstGeom>
          <a:solidFill>
            <a:schemeClr val="tx1"/>
          </a:solidFill>
        </p:spPr>
        <p:txBody>
          <a:bodyPr wrap="square" rtlCol="0">
            <a:spAutoFit/>
          </a:bodyPr>
          <a:lstStyle/>
          <a:p>
            <a:r>
              <a:rPr lang="en-CH" dirty="0">
                <a:solidFill>
                  <a:srgbClr val="0ECC00"/>
                </a:solidFill>
                <a:latin typeface="Consolas" panose="020B0609020204030204" pitchFamily="49" charset="0"/>
                <a:cs typeface="Consolas" panose="020B0609020204030204" pitchFamily="49" charset="0"/>
              </a:rPr>
              <a:t>x[::2, ::2]</a:t>
            </a:r>
          </a:p>
        </p:txBody>
      </p:sp>
      <p:sp>
        <p:nvSpPr>
          <p:cNvPr id="11" name="TextBox 10">
            <a:extLst>
              <a:ext uri="{FF2B5EF4-FFF2-40B4-BE49-F238E27FC236}">
                <a16:creationId xmlns:a16="http://schemas.microsoft.com/office/drawing/2014/main" id="{608C64E7-4B03-82D6-6BBA-C34899D79F74}"/>
              </a:ext>
            </a:extLst>
          </p:cNvPr>
          <p:cNvSpPr txBox="1"/>
          <p:nvPr/>
        </p:nvSpPr>
        <p:spPr>
          <a:xfrm>
            <a:off x="541864" y="2101721"/>
            <a:ext cx="2809528" cy="369332"/>
          </a:xfrm>
          <a:prstGeom prst="rect">
            <a:avLst/>
          </a:prstGeom>
          <a:solidFill>
            <a:schemeClr val="tx1"/>
          </a:solidFill>
        </p:spPr>
        <p:txBody>
          <a:bodyPr wrap="square" rtlCol="0">
            <a:spAutoFit/>
          </a:bodyPr>
          <a:lstStyle/>
          <a:p>
            <a:r>
              <a:rPr lang="en-CH" dirty="0">
                <a:solidFill>
                  <a:srgbClr val="0ECC00"/>
                </a:solidFill>
                <a:latin typeface="Consolas" panose="020B0609020204030204" pitchFamily="49" charset="0"/>
                <a:cs typeface="Consolas" panose="020B0609020204030204" pitchFamily="49" charset="0"/>
              </a:rPr>
              <a:t>x</a:t>
            </a:r>
          </a:p>
        </p:txBody>
      </p:sp>
      <p:sp>
        <p:nvSpPr>
          <p:cNvPr id="12" name="TextBox 11">
            <a:extLst>
              <a:ext uri="{FF2B5EF4-FFF2-40B4-BE49-F238E27FC236}">
                <a16:creationId xmlns:a16="http://schemas.microsoft.com/office/drawing/2014/main" id="{5F50003A-C803-65D7-049F-87938CBF5F54}"/>
              </a:ext>
            </a:extLst>
          </p:cNvPr>
          <p:cNvSpPr txBox="1"/>
          <p:nvPr/>
        </p:nvSpPr>
        <p:spPr>
          <a:xfrm>
            <a:off x="6551096" y="294822"/>
            <a:ext cx="3204608" cy="646331"/>
          </a:xfrm>
          <a:prstGeom prst="rect">
            <a:avLst/>
          </a:prstGeom>
          <a:solidFill>
            <a:schemeClr val="accent6">
              <a:lumMod val="20000"/>
              <a:lumOff val="80000"/>
            </a:schemeClr>
          </a:solidFill>
        </p:spPr>
        <p:txBody>
          <a:bodyPr wrap="square" rtlCol="0">
            <a:spAutoFit/>
          </a:bodyPr>
          <a:lstStyle/>
          <a:p>
            <a:pPr algn="ctr"/>
            <a:r>
              <a:rPr lang="en-CH" dirty="0"/>
              <a:t>The same memory block can be interpreted in many ways</a:t>
            </a:r>
          </a:p>
        </p:txBody>
      </p:sp>
    </p:spTree>
    <p:extLst>
      <p:ext uri="{BB962C8B-B14F-4D97-AF65-F5344CB8AC3E}">
        <p14:creationId xmlns:p14="http://schemas.microsoft.com/office/powerpoint/2010/main" val="149147648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4590D6FB-C8AD-17CF-5068-8153A4D2C374}"/>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64A7F7A8-07FD-01B3-8F1C-10C73D19C961}"/>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FE855121-DC15-2365-17CE-AD98CE9AC258}"/>
              </a:ext>
            </a:extLst>
          </p:cNvPr>
          <p:cNvSpPr>
            <a:spLocks noGrp="1"/>
          </p:cNvSpPr>
          <p:nvPr>
            <p:ph type="sldNum" sz="quarter" idx="12"/>
          </p:nvPr>
        </p:nvSpPr>
        <p:spPr/>
        <p:txBody>
          <a:bodyPr/>
          <a:lstStyle/>
          <a:p>
            <a:fld id="{EF79ADEA-B933-47CC-A4E9-04E6298B917C}" type="slidenum">
              <a:rPr lang="en-US" smtClean="0"/>
              <a:pPr/>
              <a:t>41</a:t>
            </a:fld>
            <a:endParaRPr lang="en-US"/>
          </a:p>
        </p:txBody>
      </p:sp>
      <p:sp>
        <p:nvSpPr>
          <p:cNvPr id="16" name="TextBox 15">
            <a:extLst>
              <a:ext uri="{FF2B5EF4-FFF2-40B4-BE49-F238E27FC236}">
                <a16:creationId xmlns:a16="http://schemas.microsoft.com/office/drawing/2014/main" id="{8F4FD552-0A7B-9DD1-193A-C7D6508817B4}"/>
              </a:ext>
            </a:extLst>
          </p:cNvPr>
          <p:cNvSpPr txBox="1"/>
          <p:nvPr/>
        </p:nvSpPr>
        <p:spPr>
          <a:xfrm>
            <a:off x="8952975" y="1017438"/>
            <a:ext cx="1944217" cy="369332"/>
          </a:xfrm>
          <a:prstGeom prst="rect">
            <a:avLst/>
          </a:prstGeom>
          <a:noFill/>
        </p:spPr>
        <p:txBody>
          <a:bodyPr wrap="square" rtlCol="0">
            <a:spAutoFit/>
          </a:bodyPr>
          <a:lstStyle/>
          <a:p>
            <a:pPr algn="ctr"/>
            <a:r>
              <a:rPr lang="en-CH" b="1">
                <a:solidFill>
                  <a:schemeClr val="accent1">
                    <a:lumMod val="60000"/>
                    <a:lumOff val="40000"/>
                  </a:schemeClr>
                </a:solidFill>
              </a:rPr>
              <a:t>NumPy </a:t>
            </a:r>
            <a:r>
              <a:rPr lang="en-CH" b="1" dirty="0">
                <a:solidFill>
                  <a:schemeClr val="accent1">
                    <a:lumMod val="60000"/>
                    <a:lumOff val="40000"/>
                  </a:schemeClr>
                </a:solidFill>
              </a:rPr>
              <a:t>view</a:t>
            </a:r>
          </a:p>
        </p:txBody>
      </p:sp>
      <p:graphicFrame>
        <p:nvGraphicFramePr>
          <p:cNvPr id="18" name="Table 17">
            <a:extLst>
              <a:ext uri="{FF2B5EF4-FFF2-40B4-BE49-F238E27FC236}">
                <a16:creationId xmlns:a16="http://schemas.microsoft.com/office/drawing/2014/main" id="{26B62287-E67C-2C74-3A19-9D8E6CF1DB91}"/>
              </a:ext>
            </a:extLst>
          </p:cNvPr>
          <p:cNvGraphicFramePr>
            <a:graphicFrameLocks noGrp="1"/>
          </p:cNvGraphicFramePr>
          <p:nvPr/>
        </p:nvGraphicFramePr>
        <p:xfrm>
          <a:off x="7944864" y="3366494"/>
          <a:ext cx="3960441" cy="365560"/>
        </p:xfrm>
        <a:graphic>
          <a:graphicData uri="http://schemas.openxmlformats.org/drawingml/2006/table">
            <a:tbl>
              <a:tblPr firstRow="1" bandRow="1">
                <a:tableStyleId>{5C22544A-7EE6-4342-B048-85BDC9FD1C3A}</a:tableStyleId>
              </a:tblPr>
              <a:tblGrid>
                <a:gridCol w="440049">
                  <a:extLst>
                    <a:ext uri="{9D8B030D-6E8A-4147-A177-3AD203B41FA5}">
                      <a16:colId xmlns:a16="http://schemas.microsoft.com/office/drawing/2014/main" val="371355521"/>
                    </a:ext>
                  </a:extLst>
                </a:gridCol>
                <a:gridCol w="440049">
                  <a:extLst>
                    <a:ext uri="{9D8B030D-6E8A-4147-A177-3AD203B41FA5}">
                      <a16:colId xmlns:a16="http://schemas.microsoft.com/office/drawing/2014/main" val="1890143904"/>
                    </a:ext>
                  </a:extLst>
                </a:gridCol>
                <a:gridCol w="440049">
                  <a:extLst>
                    <a:ext uri="{9D8B030D-6E8A-4147-A177-3AD203B41FA5}">
                      <a16:colId xmlns:a16="http://schemas.microsoft.com/office/drawing/2014/main" val="3423238042"/>
                    </a:ext>
                  </a:extLst>
                </a:gridCol>
                <a:gridCol w="440049">
                  <a:extLst>
                    <a:ext uri="{9D8B030D-6E8A-4147-A177-3AD203B41FA5}">
                      <a16:colId xmlns:a16="http://schemas.microsoft.com/office/drawing/2014/main" val="3585839213"/>
                    </a:ext>
                  </a:extLst>
                </a:gridCol>
                <a:gridCol w="440049">
                  <a:extLst>
                    <a:ext uri="{9D8B030D-6E8A-4147-A177-3AD203B41FA5}">
                      <a16:colId xmlns:a16="http://schemas.microsoft.com/office/drawing/2014/main" val="1895507969"/>
                    </a:ext>
                  </a:extLst>
                </a:gridCol>
                <a:gridCol w="440049">
                  <a:extLst>
                    <a:ext uri="{9D8B030D-6E8A-4147-A177-3AD203B41FA5}">
                      <a16:colId xmlns:a16="http://schemas.microsoft.com/office/drawing/2014/main" val="3131941444"/>
                    </a:ext>
                  </a:extLst>
                </a:gridCol>
                <a:gridCol w="440049">
                  <a:extLst>
                    <a:ext uri="{9D8B030D-6E8A-4147-A177-3AD203B41FA5}">
                      <a16:colId xmlns:a16="http://schemas.microsoft.com/office/drawing/2014/main" val="504182679"/>
                    </a:ext>
                  </a:extLst>
                </a:gridCol>
                <a:gridCol w="440049">
                  <a:extLst>
                    <a:ext uri="{9D8B030D-6E8A-4147-A177-3AD203B41FA5}">
                      <a16:colId xmlns:a16="http://schemas.microsoft.com/office/drawing/2014/main" val="3735534231"/>
                    </a:ext>
                  </a:extLst>
                </a:gridCol>
                <a:gridCol w="440049">
                  <a:extLst>
                    <a:ext uri="{9D8B030D-6E8A-4147-A177-3AD203B41FA5}">
                      <a16:colId xmlns:a16="http://schemas.microsoft.com/office/drawing/2014/main" val="1814250458"/>
                    </a:ext>
                  </a:extLst>
                </a:gridCol>
              </a:tblGrid>
              <a:tr h="365560">
                <a:tc>
                  <a:txBody>
                    <a:bodyPr/>
                    <a:lstStyle/>
                    <a:p>
                      <a:pPr marL="0" algn="ctr" defTabSz="914400" rtl="0" eaLnBrk="1" latinLnBrk="0" hangingPunct="1"/>
                      <a:r>
                        <a:rPr lang="en-CH" sz="1600" b="1" kern="1200" dirty="0">
                          <a:solidFill>
                            <a:schemeClr val="tx1"/>
                          </a:solidFill>
                          <a:latin typeface="+mn-lt"/>
                          <a:ea typeface="+mn-ea"/>
                          <a:cs typeface="+mn-cs"/>
                        </a:rPr>
                        <a:t>0</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1</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2</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3</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4</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5</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6</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7</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8</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269756804"/>
                  </a:ext>
                </a:extLst>
              </a:tr>
            </a:tbl>
          </a:graphicData>
        </a:graphic>
      </p:graphicFrame>
      <p:graphicFrame>
        <p:nvGraphicFramePr>
          <p:cNvPr id="21" name="Table 20">
            <a:extLst>
              <a:ext uri="{FF2B5EF4-FFF2-40B4-BE49-F238E27FC236}">
                <a16:creationId xmlns:a16="http://schemas.microsoft.com/office/drawing/2014/main" id="{18F80FFA-0FD8-C324-C70B-68DE96C1AA21}"/>
              </a:ext>
            </a:extLst>
          </p:cNvPr>
          <p:cNvGraphicFramePr>
            <a:graphicFrameLocks noGrp="1"/>
          </p:cNvGraphicFramePr>
          <p:nvPr/>
        </p:nvGraphicFramePr>
        <p:xfrm>
          <a:off x="9489081" y="5721816"/>
          <a:ext cx="872006" cy="731520"/>
        </p:xfrm>
        <a:graphic>
          <a:graphicData uri="http://schemas.openxmlformats.org/drawingml/2006/table">
            <a:tbl>
              <a:tblPr firstRow="1" bandRow="1">
                <a:tableStyleId>{5C22544A-7EE6-4342-B048-85BDC9FD1C3A}</a:tableStyleId>
              </a:tblPr>
              <a:tblGrid>
                <a:gridCol w="436003">
                  <a:extLst>
                    <a:ext uri="{9D8B030D-6E8A-4147-A177-3AD203B41FA5}">
                      <a16:colId xmlns:a16="http://schemas.microsoft.com/office/drawing/2014/main" val="371355521"/>
                    </a:ext>
                  </a:extLst>
                </a:gridCol>
                <a:gridCol w="436003">
                  <a:extLst>
                    <a:ext uri="{9D8B030D-6E8A-4147-A177-3AD203B41FA5}">
                      <a16:colId xmlns:a16="http://schemas.microsoft.com/office/drawing/2014/main" val="3423238042"/>
                    </a:ext>
                  </a:extLst>
                </a:gridCol>
              </a:tblGrid>
              <a:tr h="365760">
                <a:tc>
                  <a:txBody>
                    <a:bodyPr/>
                    <a:lstStyle/>
                    <a:p>
                      <a:pPr marL="0" algn="ctr" defTabSz="914400" rtl="0" eaLnBrk="1" latinLnBrk="0" hangingPunct="1"/>
                      <a:r>
                        <a:rPr lang="en-CH" sz="1600" b="1" kern="1200" dirty="0">
                          <a:solidFill>
                            <a:schemeClr val="tx1"/>
                          </a:solidFill>
                          <a:latin typeface="+mn-lt"/>
                          <a:ea typeface="+mn-ea"/>
                          <a:cs typeface="+mn-cs"/>
                        </a:rPr>
                        <a:t>0</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2</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269756804"/>
                  </a:ext>
                </a:extLst>
              </a:tr>
              <a:tr h="365760">
                <a:tc>
                  <a:txBody>
                    <a:bodyPr/>
                    <a:lstStyle/>
                    <a:p>
                      <a:pPr marL="0" algn="ctr" defTabSz="914400" rtl="0" eaLnBrk="1" latinLnBrk="0" hangingPunct="1"/>
                      <a:r>
                        <a:rPr lang="en-CH" sz="1600" b="1" kern="1200" dirty="0">
                          <a:solidFill>
                            <a:schemeClr val="tx1"/>
                          </a:solidFill>
                          <a:latin typeface="+mn-lt"/>
                          <a:ea typeface="+mn-ea"/>
                          <a:cs typeface="+mn-cs"/>
                        </a:rPr>
                        <a:t>6</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8</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051254224"/>
                  </a:ext>
                </a:extLst>
              </a:tr>
            </a:tbl>
          </a:graphicData>
        </a:graphic>
      </p:graphicFrame>
      <p:graphicFrame>
        <p:nvGraphicFramePr>
          <p:cNvPr id="23" name="Table 22">
            <a:extLst>
              <a:ext uri="{FF2B5EF4-FFF2-40B4-BE49-F238E27FC236}">
                <a16:creationId xmlns:a16="http://schemas.microsoft.com/office/drawing/2014/main" id="{64505C8B-8025-3215-E7F9-640875EEE956}"/>
              </a:ext>
            </a:extLst>
          </p:cNvPr>
          <p:cNvGraphicFramePr>
            <a:graphicFrameLocks noGrp="1"/>
          </p:cNvGraphicFramePr>
          <p:nvPr/>
        </p:nvGraphicFramePr>
        <p:xfrm>
          <a:off x="9271080" y="4273559"/>
          <a:ext cx="1308009" cy="1097280"/>
        </p:xfrm>
        <a:graphic>
          <a:graphicData uri="http://schemas.openxmlformats.org/drawingml/2006/table">
            <a:tbl>
              <a:tblPr firstRow="1" bandRow="1">
                <a:tableStyleId>{5C22544A-7EE6-4342-B048-85BDC9FD1C3A}</a:tableStyleId>
              </a:tblPr>
              <a:tblGrid>
                <a:gridCol w="436003">
                  <a:extLst>
                    <a:ext uri="{9D8B030D-6E8A-4147-A177-3AD203B41FA5}">
                      <a16:colId xmlns:a16="http://schemas.microsoft.com/office/drawing/2014/main" val="371355521"/>
                    </a:ext>
                  </a:extLst>
                </a:gridCol>
                <a:gridCol w="436003">
                  <a:extLst>
                    <a:ext uri="{9D8B030D-6E8A-4147-A177-3AD203B41FA5}">
                      <a16:colId xmlns:a16="http://schemas.microsoft.com/office/drawing/2014/main" val="1890143904"/>
                    </a:ext>
                  </a:extLst>
                </a:gridCol>
                <a:gridCol w="436003">
                  <a:extLst>
                    <a:ext uri="{9D8B030D-6E8A-4147-A177-3AD203B41FA5}">
                      <a16:colId xmlns:a16="http://schemas.microsoft.com/office/drawing/2014/main" val="3423238042"/>
                    </a:ext>
                  </a:extLst>
                </a:gridCol>
              </a:tblGrid>
              <a:tr h="365760">
                <a:tc>
                  <a:txBody>
                    <a:bodyPr/>
                    <a:lstStyle/>
                    <a:p>
                      <a:pPr marL="0" algn="ctr" defTabSz="914400" rtl="0" eaLnBrk="1" latinLnBrk="0" hangingPunct="1"/>
                      <a:r>
                        <a:rPr lang="en-CH" sz="1600" b="1" kern="1200" dirty="0">
                          <a:solidFill>
                            <a:schemeClr val="tx1"/>
                          </a:solidFill>
                          <a:latin typeface="+mn-lt"/>
                          <a:ea typeface="+mn-ea"/>
                          <a:cs typeface="+mn-cs"/>
                        </a:rPr>
                        <a:t>0</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3</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6</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269756804"/>
                  </a:ext>
                </a:extLst>
              </a:tr>
              <a:tr h="365760">
                <a:tc>
                  <a:txBody>
                    <a:bodyPr/>
                    <a:lstStyle/>
                    <a:p>
                      <a:pPr marL="0" algn="ctr" defTabSz="914400" rtl="0" eaLnBrk="1" latinLnBrk="0" hangingPunct="1"/>
                      <a:r>
                        <a:rPr lang="en-CH" sz="1600" b="1" kern="1200" dirty="0">
                          <a:solidFill>
                            <a:schemeClr val="tx1"/>
                          </a:solidFill>
                          <a:latin typeface="+mn-lt"/>
                          <a:ea typeface="+mn-ea"/>
                          <a:cs typeface="+mn-cs"/>
                        </a:rPr>
                        <a:t>1</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4</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7</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709564170"/>
                  </a:ext>
                </a:extLst>
              </a:tr>
              <a:tr h="365760">
                <a:tc>
                  <a:txBody>
                    <a:bodyPr/>
                    <a:lstStyle/>
                    <a:p>
                      <a:pPr marL="0" algn="ctr" defTabSz="914400" rtl="0" eaLnBrk="1" latinLnBrk="0" hangingPunct="1"/>
                      <a:r>
                        <a:rPr lang="en-CH" sz="1600" b="1" kern="1200" dirty="0">
                          <a:solidFill>
                            <a:schemeClr val="tx1"/>
                          </a:solidFill>
                          <a:latin typeface="+mn-lt"/>
                          <a:ea typeface="+mn-ea"/>
                          <a:cs typeface="+mn-cs"/>
                        </a:rPr>
                        <a:t>2</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5</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8</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051254224"/>
                  </a:ext>
                </a:extLst>
              </a:tr>
            </a:tbl>
          </a:graphicData>
        </a:graphic>
      </p:graphicFrame>
      <p:graphicFrame>
        <p:nvGraphicFramePr>
          <p:cNvPr id="15" name="Table 14">
            <a:extLst>
              <a:ext uri="{FF2B5EF4-FFF2-40B4-BE49-F238E27FC236}">
                <a16:creationId xmlns:a16="http://schemas.microsoft.com/office/drawing/2014/main" id="{34D3D8BA-EBB7-5E06-1F25-52D53C4C4501}"/>
              </a:ext>
            </a:extLst>
          </p:cNvPr>
          <p:cNvGraphicFramePr>
            <a:graphicFrameLocks noGrp="1"/>
          </p:cNvGraphicFramePr>
          <p:nvPr/>
        </p:nvGraphicFramePr>
        <p:xfrm>
          <a:off x="9271080" y="1737747"/>
          <a:ext cx="1308009" cy="1097280"/>
        </p:xfrm>
        <a:graphic>
          <a:graphicData uri="http://schemas.openxmlformats.org/drawingml/2006/table">
            <a:tbl>
              <a:tblPr firstRow="1" bandRow="1">
                <a:tableStyleId>{5C22544A-7EE6-4342-B048-85BDC9FD1C3A}</a:tableStyleId>
              </a:tblPr>
              <a:tblGrid>
                <a:gridCol w="436003">
                  <a:extLst>
                    <a:ext uri="{9D8B030D-6E8A-4147-A177-3AD203B41FA5}">
                      <a16:colId xmlns:a16="http://schemas.microsoft.com/office/drawing/2014/main" val="371355521"/>
                    </a:ext>
                  </a:extLst>
                </a:gridCol>
                <a:gridCol w="436003">
                  <a:extLst>
                    <a:ext uri="{9D8B030D-6E8A-4147-A177-3AD203B41FA5}">
                      <a16:colId xmlns:a16="http://schemas.microsoft.com/office/drawing/2014/main" val="1890143904"/>
                    </a:ext>
                  </a:extLst>
                </a:gridCol>
                <a:gridCol w="436003">
                  <a:extLst>
                    <a:ext uri="{9D8B030D-6E8A-4147-A177-3AD203B41FA5}">
                      <a16:colId xmlns:a16="http://schemas.microsoft.com/office/drawing/2014/main" val="3423238042"/>
                    </a:ext>
                  </a:extLst>
                </a:gridCol>
              </a:tblGrid>
              <a:tr h="365760">
                <a:tc>
                  <a:txBody>
                    <a:bodyPr/>
                    <a:lstStyle/>
                    <a:p>
                      <a:pPr marL="0" algn="ctr" defTabSz="914400" rtl="0" eaLnBrk="1" latinLnBrk="0" hangingPunct="1"/>
                      <a:r>
                        <a:rPr lang="en-CH" sz="1600" b="1" kern="1200" dirty="0">
                          <a:solidFill>
                            <a:schemeClr val="tx1"/>
                          </a:solidFill>
                          <a:latin typeface="+mn-lt"/>
                          <a:ea typeface="+mn-ea"/>
                          <a:cs typeface="+mn-cs"/>
                        </a:rPr>
                        <a:t>0</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1</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2</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269756804"/>
                  </a:ext>
                </a:extLst>
              </a:tr>
              <a:tr h="365760">
                <a:tc>
                  <a:txBody>
                    <a:bodyPr/>
                    <a:lstStyle/>
                    <a:p>
                      <a:pPr marL="0" algn="ctr" defTabSz="914400" rtl="0" eaLnBrk="1" latinLnBrk="0" hangingPunct="1"/>
                      <a:r>
                        <a:rPr lang="en-CH" sz="1600" b="1" kern="1200" dirty="0">
                          <a:solidFill>
                            <a:schemeClr val="tx1"/>
                          </a:solidFill>
                          <a:latin typeface="+mn-lt"/>
                          <a:ea typeface="+mn-ea"/>
                          <a:cs typeface="+mn-cs"/>
                        </a:rPr>
                        <a:t>3</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4</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5</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709564170"/>
                  </a:ext>
                </a:extLst>
              </a:tr>
              <a:tr h="365760">
                <a:tc>
                  <a:txBody>
                    <a:bodyPr/>
                    <a:lstStyle/>
                    <a:p>
                      <a:pPr marL="0" algn="ctr" defTabSz="914400" rtl="0" eaLnBrk="1" latinLnBrk="0" hangingPunct="1"/>
                      <a:r>
                        <a:rPr lang="en-CH" sz="1600" b="1" kern="1200" dirty="0">
                          <a:solidFill>
                            <a:schemeClr val="tx1"/>
                          </a:solidFill>
                          <a:latin typeface="+mn-lt"/>
                          <a:ea typeface="+mn-ea"/>
                          <a:cs typeface="+mn-cs"/>
                        </a:rPr>
                        <a:t>6</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7</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8</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051254224"/>
                  </a:ext>
                </a:extLst>
              </a:tr>
            </a:tbl>
          </a:graphicData>
        </a:graphic>
      </p:graphicFrame>
      <p:graphicFrame>
        <p:nvGraphicFramePr>
          <p:cNvPr id="25" name="Table 24">
            <a:extLst>
              <a:ext uri="{FF2B5EF4-FFF2-40B4-BE49-F238E27FC236}">
                <a16:creationId xmlns:a16="http://schemas.microsoft.com/office/drawing/2014/main" id="{A2230A15-A97F-5E02-4B4D-5BEFE76CC04C}"/>
              </a:ext>
            </a:extLst>
          </p:cNvPr>
          <p:cNvGraphicFramePr>
            <a:graphicFrameLocks noGrp="1"/>
          </p:cNvGraphicFramePr>
          <p:nvPr/>
        </p:nvGraphicFramePr>
        <p:xfrm>
          <a:off x="680956" y="381262"/>
          <a:ext cx="4406886" cy="473452"/>
        </p:xfrm>
        <a:graphic>
          <a:graphicData uri="http://schemas.openxmlformats.org/drawingml/2006/table">
            <a:tbl>
              <a:tblPr firstRow="1" bandRow="1">
                <a:tableStyleId>{5C22544A-7EE6-4342-B048-85BDC9FD1C3A}</a:tableStyleId>
              </a:tblPr>
              <a:tblGrid>
                <a:gridCol w="489654">
                  <a:extLst>
                    <a:ext uri="{9D8B030D-6E8A-4147-A177-3AD203B41FA5}">
                      <a16:colId xmlns:a16="http://schemas.microsoft.com/office/drawing/2014/main" val="192593557"/>
                    </a:ext>
                  </a:extLst>
                </a:gridCol>
                <a:gridCol w="489654">
                  <a:extLst>
                    <a:ext uri="{9D8B030D-6E8A-4147-A177-3AD203B41FA5}">
                      <a16:colId xmlns:a16="http://schemas.microsoft.com/office/drawing/2014/main" val="1194640416"/>
                    </a:ext>
                  </a:extLst>
                </a:gridCol>
                <a:gridCol w="489654">
                  <a:extLst>
                    <a:ext uri="{9D8B030D-6E8A-4147-A177-3AD203B41FA5}">
                      <a16:colId xmlns:a16="http://schemas.microsoft.com/office/drawing/2014/main" val="501113775"/>
                    </a:ext>
                  </a:extLst>
                </a:gridCol>
                <a:gridCol w="489654">
                  <a:extLst>
                    <a:ext uri="{9D8B030D-6E8A-4147-A177-3AD203B41FA5}">
                      <a16:colId xmlns:a16="http://schemas.microsoft.com/office/drawing/2014/main" val="1120167580"/>
                    </a:ext>
                  </a:extLst>
                </a:gridCol>
                <a:gridCol w="489654">
                  <a:extLst>
                    <a:ext uri="{9D8B030D-6E8A-4147-A177-3AD203B41FA5}">
                      <a16:colId xmlns:a16="http://schemas.microsoft.com/office/drawing/2014/main" val="241209916"/>
                    </a:ext>
                  </a:extLst>
                </a:gridCol>
                <a:gridCol w="489654">
                  <a:extLst>
                    <a:ext uri="{9D8B030D-6E8A-4147-A177-3AD203B41FA5}">
                      <a16:colId xmlns:a16="http://schemas.microsoft.com/office/drawing/2014/main" val="3588069149"/>
                    </a:ext>
                  </a:extLst>
                </a:gridCol>
                <a:gridCol w="489654">
                  <a:extLst>
                    <a:ext uri="{9D8B030D-6E8A-4147-A177-3AD203B41FA5}">
                      <a16:colId xmlns:a16="http://schemas.microsoft.com/office/drawing/2014/main" val="1236301219"/>
                    </a:ext>
                  </a:extLst>
                </a:gridCol>
                <a:gridCol w="489654">
                  <a:extLst>
                    <a:ext uri="{9D8B030D-6E8A-4147-A177-3AD203B41FA5}">
                      <a16:colId xmlns:a16="http://schemas.microsoft.com/office/drawing/2014/main" val="1558425767"/>
                    </a:ext>
                  </a:extLst>
                </a:gridCol>
                <a:gridCol w="489654">
                  <a:extLst>
                    <a:ext uri="{9D8B030D-6E8A-4147-A177-3AD203B41FA5}">
                      <a16:colId xmlns:a16="http://schemas.microsoft.com/office/drawing/2014/main" val="2776569343"/>
                    </a:ext>
                  </a:extLst>
                </a:gridCol>
              </a:tblGrid>
              <a:tr h="473452">
                <a:tc>
                  <a:txBody>
                    <a:bodyPr/>
                    <a:lstStyle/>
                    <a:p>
                      <a:pPr algn="ctr"/>
                      <a:r>
                        <a:rPr lang="en-CH" dirty="0">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5904975"/>
                  </a:ext>
                </a:extLst>
              </a:tr>
            </a:tbl>
          </a:graphicData>
        </a:graphic>
      </p:graphicFrame>
      <p:sp>
        <p:nvSpPr>
          <p:cNvPr id="26" name="TextBox 25">
            <a:extLst>
              <a:ext uri="{FF2B5EF4-FFF2-40B4-BE49-F238E27FC236}">
                <a16:creationId xmlns:a16="http://schemas.microsoft.com/office/drawing/2014/main" id="{EACBACB7-E568-DAF1-3534-42BC9CA3C745}"/>
              </a:ext>
            </a:extLst>
          </p:cNvPr>
          <p:cNvSpPr txBox="1"/>
          <p:nvPr/>
        </p:nvSpPr>
        <p:spPr>
          <a:xfrm>
            <a:off x="529604" y="-48947"/>
            <a:ext cx="1944217" cy="369332"/>
          </a:xfrm>
          <a:prstGeom prst="rect">
            <a:avLst/>
          </a:prstGeom>
          <a:noFill/>
        </p:spPr>
        <p:txBody>
          <a:bodyPr wrap="square" rtlCol="0">
            <a:spAutoFit/>
          </a:bodyPr>
          <a:lstStyle/>
          <a:p>
            <a:r>
              <a:rPr lang="en-CH" b="1" dirty="0">
                <a:solidFill>
                  <a:schemeClr val="accent2">
                    <a:lumMod val="60000"/>
                    <a:lumOff val="40000"/>
                  </a:schemeClr>
                </a:solidFill>
              </a:rPr>
              <a:t>Memory block</a:t>
            </a:r>
          </a:p>
        </p:txBody>
      </p:sp>
      <p:sp>
        <p:nvSpPr>
          <p:cNvPr id="3" name="TextBox 2">
            <a:extLst>
              <a:ext uri="{FF2B5EF4-FFF2-40B4-BE49-F238E27FC236}">
                <a16:creationId xmlns:a16="http://schemas.microsoft.com/office/drawing/2014/main" id="{B819EA38-61F4-DE39-6743-E7E35518A587}"/>
              </a:ext>
            </a:extLst>
          </p:cNvPr>
          <p:cNvSpPr txBox="1"/>
          <p:nvPr/>
        </p:nvSpPr>
        <p:spPr>
          <a:xfrm>
            <a:off x="541864" y="3368784"/>
            <a:ext cx="2809528" cy="369332"/>
          </a:xfrm>
          <a:prstGeom prst="rect">
            <a:avLst/>
          </a:prstGeom>
          <a:solidFill>
            <a:schemeClr val="tx1"/>
          </a:solidFill>
        </p:spPr>
        <p:txBody>
          <a:bodyPr wrap="square" rtlCol="0">
            <a:spAutoFit/>
          </a:bodyPr>
          <a:lstStyle/>
          <a:p>
            <a:r>
              <a:rPr lang="en-CH" dirty="0">
                <a:solidFill>
                  <a:srgbClr val="0ECC00"/>
                </a:solidFill>
                <a:latin typeface="Consolas" panose="020B0609020204030204" pitchFamily="49" charset="0"/>
                <a:cs typeface="Consolas" panose="020B0609020204030204" pitchFamily="49" charset="0"/>
              </a:rPr>
              <a:t>x.ravel()</a:t>
            </a:r>
          </a:p>
        </p:txBody>
      </p:sp>
      <p:sp>
        <p:nvSpPr>
          <p:cNvPr id="8" name="TextBox 7">
            <a:extLst>
              <a:ext uri="{FF2B5EF4-FFF2-40B4-BE49-F238E27FC236}">
                <a16:creationId xmlns:a16="http://schemas.microsoft.com/office/drawing/2014/main" id="{7C870E2A-DC9C-B836-0F1D-D65C1DF4BEAD}"/>
              </a:ext>
            </a:extLst>
          </p:cNvPr>
          <p:cNvSpPr txBox="1"/>
          <p:nvPr/>
        </p:nvSpPr>
        <p:spPr>
          <a:xfrm>
            <a:off x="974519" y="1017438"/>
            <a:ext cx="1944217" cy="369332"/>
          </a:xfrm>
          <a:prstGeom prst="rect">
            <a:avLst/>
          </a:prstGeom>
          <a:noFill/>
        </p:spPr>
        <p:txBody>
          <a:bodyPr wrap="square" rtlCol="0">
            <a:spAutoFit/>
          </a:bodyPr>
          <a:lstStyle/>
          <a:p>
            <a:pPr algn="ctr"/>
            <a:r>
              <a:rPr lang="en-CH" b="1"/>
              <a:t>NumPy </a:t>
            </a:r>
            <a:r>
              <a:rPr lang="en-CH" b="1" dirty="0"/>
              <a:t>operation</a:t>
            </a:r>
          </a:p>
        </p:txBody>
      </p:sp>
      <p:sp>
        <p:nvSpPr>
          <p:cNvPr id="9" name="TextBox 8">
            <a:extLst>
              <a:ext uri="{FF2B5EF4-FFF2-40B4-BE49-F238E27FC236}">
                <a16:creationId xmlns:a16="http://schemas.microsoft.com/office/drawing/2014/main" id="{8142AA83-82E0-FF00-14CA-2EF66F27336E}"/>
              </a:ext>
            </a:extLst>
          </p:cNvPr>
          <p:cNvSpPr txBox="1"/>
          <p:nvPr/>
        </p:nvSpPr>
        <p:spPr>
          <a:xfrm>
            <a:off x="541864" y="4635847"/>
            <a:ext cx="2809528" cy="369332"/>
          </a:xfrm>
          <a:prstGeom prst="rect">
            <a:avLst/>
          </a:prstGeom>
          <a:solidFill>
            <a:schemeClr val="tx1"/>
          </a:solidFill>
        </p:spPr>
        <p:txBody>
          <a:bodyPr wrap="square" rtlCol="0">
            <a:spAutoFit/>
          </a:bodyPr>
          <a:lstStyle/>
          <a:p>
            <a:r>
              <a:rPr lang="en-CH" dirty="0">
                <a:solidFill>
                  <a:srgbClr val="0ECC00"/>
                </a:solidFill>
                <a:latin typeface="Consolas" panose="020B0609020204030204" pitchFamily="49" charset="0"/>
                <a:cs typeface="Consolas" panose="020B0609020204030204" pitchFamily="49" charset="0"/>
              </a:rPr>
              <a:t>x.T</a:t>
            </a:r>
          </a:p>
        </p:txBody>
      </p:sp>
      <p:sp>
        <p:nvSpPr>
          <p:cNvPr id="10" name="TextBox 9">
            <a:extLst>
              <a:ext uri="{FF2B5EF4-FFF2-40B4-BE49-F238E27FC236}">
                <a16:creationId xmlns:a16="http://schemas.microsoft.com/office/drawing/2014/main" id="{425DE99C-D596-A556-D2D0-76CC8FCBBBDA}"/>
              </a:ext>
            </a:extLst>
          </p:cNvPr>
          <p:cNvSpPr txBox="1"/>
          <p:nvPr/>
        </p:nvSpPr>
        <p:spPr>
          <a:xfrm>
            <a:off x="541864" y="5902910"/>
            <a:ext cx="2809528" cy="369332"/>
          </a:xfrm>
          <a:prstGeom prst="rect">
            <a:avLst/>
          </a:prstGeom>
          <a:solidFill>
            <a:schemeClr val="tx1"/>
          </a:solidFill>
        </p:spPr>
        <p:txBody>
          <a:bodyPr wrap="square" rtlCol="0">
            <a:spAutoFit/>
          </a:bodyPr>
          <a:lstStyle/>
          <a:p>
            <a:r>
              <a:rPr lang="en-CH" dirty="0">
                <a:solidFill>
                  <a:srgbClr val="0ECC00"/>
                </a:solidFill>
                <a:latin typeface="Consolas" panose="020B0609020204030204" pitchFamily="49" charset="0"/>
                <a:cs typeface="Consolas" panose="020B0609020204030204" pitchFamily="49" charset="0"/>
              </a:rPr>
              <a:t>x[::2, ::2]</a:t>
            </a:r>
          </a:p>
        </p:txBody>
      </p:sp>
      <p:sp>
        <p:nvSpPr>
          <p:cNvPr id="11" name="TextBox 10">
            <a:extLst>
              <a:ext uri="{FF2B5EF4-FFF2-40B4-BE49-F238E27FC236}">
                <a16:creationId xmlns:a16="http://schemas.microsoft.com/office/drawing/2014/main" id="{608C64E7-4B03-82D6-6BBA-C34899D79F74}"/>
              </a:ext>
            </a:extLst>
          </p:cNvPr>
          <p:cNvSpPr txBox="1"/>
          <p:nvPr/>
        </p:nvSpPr>
        <p:spPr>
          <a:xfrm>
            <a:off x="541864" y="2101721"/>
            <a:ext cx="2809528" cy="369332"/>
          </a:xfrm>
          <a:prstGeom prst="rect">
            <a:avLst/>
          </a:prstGeom>
          <a:solidFill>
            <a:schemeClr val="tx1"/>
          </a:solidFill>
        </p:spPr>
        <p:txBody>
          <a:bodyPr wrap="square" rtlCol="0">
            <a:spAutoFit/>
          </a:bodyPr>
          <a:lstStyle/>
          <a:p>
            <a:r>
              <a:rPr lang="en-CH" dirty="0">
                <a:solidFill>
                  <a:srgbClr val="0ECC00"/>
                </a:solidFill>
                <a:latin typeface="Consolas" panose="020B0609020204030204" pitchFamily="49" charset="0"/>
                <a:cs typeface="Consolas" panose="020B0609020204030204" pitchFamily="49" charset="0"/>
              </a:rPr>
              <a:t>x</a:t>
            </a:r>
          </a:p>
        </p:txBody>
      </p:sp>
      <p:sp>
        <p:nvSpPr>
          <p:cNvPr id="12" name="TextBox 11">
            <a:extLst>
              <a:ext uri="{FF2B5EF4-FFF2-40B4-BE49-F238E27FC236}">
                <a16:creationId xmlns:a16="http://schemas.microsoft.com/office/drawing/2014/main" id="{5F50003A-C803-65D7-049F-87938CBF5F54}"/>
              </a:ext>
            </a:extLst>
          </p:cNvPr>
          <p:cNvSpPr txBox="1"/>
          <p:nvPr/>
        </p:nvSpPr>
        <p:spPr>
          <a:xfrm>
            <a:off x="6551096" y="294822"/>
            <a:ext cx="3204608" cy="646331"/>
          </a:xfrm>
          <a:prstGeom prst="rect">
            <a:avLst/>
          </a:prstGeom>
          <a:solidFill>
            <a:schemeClr val="accent6">
              <a:lumMod val="20000"/>
              <a:lumOff val="80000"/>
            </a:schemeClr>
          </a:solidFill>
        </p:spPr>
        <p:txBody>
          <a:bodyPr wrap="square" rtlCol="0">
            <a:spAutoFit/>
          </a:bodyPr>
          <a:lstStyle/>
          <a:p>
            <a:pPr algn="ctr"/>
            <a:r>
              <a:rPr lang="en-CH" dirty="0"/>
              <a:t>The same memory block can be interpreted in many ways</a:t>
            </a:r>
          </a:p>
        </p:txBody>
      </p:sp>
      <p:pic>
        <p:nvPicPr>
          <p:cNvPr id="2" name="Picture 2" descr="Amazon.com: Xeehwb 2 Pack Classic Kaleidoscope Toy,Magic Rotating  Kaleidoscope,Stretchable Long World Kaleidoscope,Educational Toy  Kaleidoscope for Children Gifts : Toys &amp; Games">
            <a:extLst>
              <a:ext uri="{FF2B5EF4-FFF2-40B4-BE49-F238E27FC236}">
                <a16:creationId xmlns:a16="http://schemas.microsoft.com/office/drawing/2014/main" id="{46D12CA3-C936-71D0-72A4-E1EBA9FEDB04}"/>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2320" b="64420" l="4027" r="96980">
                        <a14:foregroundMark x1="11633" y1="43094" x2="15884" y2="35580"/>
                        <a14:foregroundMark x1="26063" y1="57680" x2="38702" y2="59337"/>
                        <a14:foregroundMark x1="33669" y1="60552" x2="19687" y2="57680"/>
                        <a14:foregroundMark x1="11633" y1="51381" x2="7494" y2="32597"/>
                        <a14:foregroundMark x1="10850" y1="31381" x2="5369" y2="43867"/>
                        <a14:foregroundMark x1="4027" y1="45525" x2="4027" y2="45525"/>
                        <a14:foregroundMark x1="32774" y1="20110" x2="41163" y2="16354"/>
                        <a14:foregroundMark x1="41163" y1="16022" x2="31544" y2="18895"/>
                        <a14:foregroundMark x1="59396" y1="5525" x2="77964" y2="11823"/>
                        <a14:foregroundMark x1="80425" y1="11823" x2="79195" y2="9724"/>
                        <a14:foregroundMark x1="85570" y1="12597" x2="91834" y2="14696"/>
                        <a14:foregroundMark x1="88479" y1="10166" x2="96980" y2="18453"/>
                        <a14:foregroundMark x1="31991" y1="64420" x2="37472" y2="64420"/>
                        <a14:foregroundMark x1="68680" y1="3204" x2="67002" y2="2320"/>
                        <a14:foregroundMark x1="5817" y1="43646" x2="5034" y2="31492"/>
                      </a14:backgroundRemoval>
                    </a14:imgEffect>
                  </a14:imgLayer>
                </a14:imgProps>
              </a:ext>
              <a:ext uri="{28A0092B-C50C-407E-A947-70E740481C1C}">
                <a14:useLocalDpi xmlns:a14="http://schemas.microsoft.com/office/drawing/2010/main" val="0"/>
              </a:ext>
            </a:extLst>
          </a:blip>
          <a:srcRect b="32468"/>
          <a:stretch/>
        </p:blipFill>
        <p:spPr bwMode="auto">
          <a:xfrm flipH="1">
            <a:off x="4655840" y="2935887"/>
            <a:ext cx="2210340" cy="15121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139364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4590D6FB-C8AD-17CF-5068-8153A4D2C374}"/>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64A7F7A8-07FD-01B3-8F1C-10C73D19C961}"/>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FE855121-DC15-2365-17CE-AD98CE9AC258}"/>
              </a:ext>
            </a:extLst>
          </p:cNvPr>
          <p:cNvSpPr>
            <a:spLocks noGrp="1"/>
          </p:cNvSpPr>
          <p:nvPr>
            <p:ph type="sldNum" sz="quarter" idx="12"/>
          </p:nvPr>
        </p:nvSpPr>
        <p:spPr/>
        <p:txBody>
          <a:bodyPr/>
          <a:lstStyle/>
          <a:p>
            <a:fld id="{EF79ADEA-B933-47CC-A4E9-04E6298B917C}" type="slidenum">
              <a:rPr lang="en-US" smtClean="0"/>
              <a:pPr/>
              <a:t>42</a:t>
            </a:fld>
            <a:endParaRPr lang="en-US"/>
          </a:p>
        </p:txBody>
      </p:sp>
      <p:sp>
        <p:nvSpPr>
          <p:cNvPr id="16" name="TextBox 15">
            <a:extLst>
              <a:ext uri="{FF2B5EF4-FFF2-40B4-BE49-F238E27FC236}">
                <a16:creationId xmlns:a16="http://schemas.microsoft.com/office/drawing/2014/main" id="{8F4FD552-0A7B-9DD1-193A-C7D6508817B4}"/>
              </a:ext>
            </a:extLst>
          </p:cNvPr>
          <p:cNvSpPr txBox="1"/>
          <p:nvPr/>
        </p:nvSpPr>
        <p:spPr>
          <a:xfrm>
            <a:off x="8952975" y="1017438"/>
            <a:ext cx="1944217" cy="369332"/>
          </a:xfrm>
          <a:prstGeom prst="rect">
            <a:avLst/>
          </a:prstGeom>
          <a:noFill/>
        </p:spPr>
        <p:txBody>
          <a:bodyPr wrap="square" rtlCol="0">
            <a:spAutoFit/>
          </a:bodyPr>
          <a:lstStyle/>
          <a:p>
            <a:pPr algn="ctr"/>
            <a:r>
              <a:rPr lang="en-CH" b="1">
                <a:solidFill>
                  <a:schemeClr val="accent1">
                    <a:lumMod val="60000"/>
                    <a:lumOff val="40000"/>
                  </a:schemeClr>
                </a:solidFill>
              </a:rPr>
              <a:t>NumPy </a:t>
            </a:r>
            <a:r>
              <a:rPr lang="en-CH" b="1" dirty="0">
                <a:solidFill>
                  <a:schemeClr val="accent1">
                    <a:lumMod val="60000"/>
                    <a:lumOff val="40000"/>
                  </a:schemeClr>
                </a:solidFill>
              </a:rPr>
              <a:t>view</a:t>
            </a:r>
          </a:p>
        </p:txBody>
      </p:sp>
      <p:graphicFrame>
        <p:nvGraphicFramePr>
          <p:cNvPr id="18" name="Table 17">
            <a:extLst>
              <a:ext uri="{FF2B5EF4-FFF2-40B4-BE49-F238E27FC236}">
                <a16:creationId xmlns:a16="http://schemas.microsoft.com/office/drawing/2014/main" id="{26B62287-E67C-2C74-3A19-9D8E6CF1DB91}"/>
              </a:ext>
            </a:extLst>
          </p:cNvPr>
          <p:cNvGraphicFramePr>
            <a:graphicFrameLocks noGrp="1"/>
          </p:cNvGraphicFramePr>
          <p:nvPr/>
        </p:nvGraphicFramePr>
        <p:xfrm>
          <a:off x="7944864" y="3366494"/>
          <a:ext cx="3960441" cy="365560"/>
        </p:xfrm>
        <a:graphic>
          <a:graphicData uri="http://schemas.openxmlformats.org/drawingml/2006/table">
            <a:tbl>
              <a:tblPr firstRow="1" bandRow="1">
                <a:tableStyleId>{5C22544A-7EE6-4342-B048-85BDC9FD1C3A}</a:tableStyleId>
              </a:tblPr>
              <a:tblGrid>
                <a:gridCol w="440049">
                  <a:extLst>
                    <a:ext uri="{9D8B030D-6E8A-4147-A177-3AD203B41FA5}">
                      <a16:colId xmlns:a16="http://schemas.microsoft.com/office/drawing/2014/main" val="371355521"/>
                    </a:ext>
                  </a:extLst>
                </a:gridCol>
                <a:gridCol w="440049">
                  <a:extLst>
                    <a:ext uri="{9D8B030D-6E8A-4147-A177-3AD203B41FA5}">
                      <a16:colId xmlns:a16="http://schemas.microsoft.com/office/drawing/2014/main" val="1890143904"/>
                    </a:ext>
                  </a:extLst>
                </a:gridCol>
                <a:gridCol w="440049">
                  <a:extLst>
                    <a:ext uri="{9D8B030D-6E8A-4147-A177-3AD203B41FA5}">
                      <a16:colId xmlns:a16="http://schemas.microsoft.com/office/drawing/2014/main" val="3423238042"/>
                    </a:ext>
                  </a:extLst>
                </a:gridCol>
                <a:gridCol w="440049">
                  <a:extLst>
                    <a:ext uri="{9D8B030D-6E8A-4147-A177-3AD203B41FA5}">
                      <a16:colId xmlns:a16="http://schemas.microsoft.com/office/drawing/2014/main" val="3585839213"/>
                    </a:ext>
                  </a:extLst>
                </a:gridCol>
                <a:gridCol w="440049">
                  <a:extLst>
                    <a:ext uri="{9D8B030D-6E8A-4147-A177-3AD203B41FA5}">
                      <a16:colId xmlns:a16="http://schemas.microsoft.com/office/drawing/2014/main" val="1895507969"/>
                    </a:ext>
                  </a:extLst>
                </a:gridCol>
                <a:gridCol w="440049">
                  <a:extLst>
                    <a:ext uri="{9D8B030D-6E8A-4147-A177-3AD203B41FA5}">
                      <a16:colId xmlns:a16="http://schemas.microsoft.com/office/drawing/2014/main" val="3131941444"/>
                    </a:ext>
                  </a:extLst>
                </a:gridCol>
                <a:gridCol w="440049">
                  <a:extLst>
                    <a:ext uri="{9D8B030D-6E8A-4147-A177-3AD203B41FA5}">
                      <a16:colId xmlns:a16="http://schemas.microsoft.com/office/drawing/2014/main" val="504182679"/>
                    </a:ext>
                  </a:extLst>
                </a:gridCol>
                <a:gridCol w="440049">
                  <a:extLst>
                    <a:ext uri="{9D8B030D-6E8A-4147-A177-3AD203B41FA5}">
                      <a16:colId xmlns:a16="http://schemas.microsoft.com/office/drawing/2014/main" val="3735534231"/>
                    </a:ext>
                  </a:extLst>
                </a:gridCol>
                <a:gridCol w="440049">
                  <a:extLst>
                    <a:ext uri="{9D8B030D-6E8A-4147-A177-3AD203B41FA5}">
                      <a16:colId xmlns:a16="http://schemas.microsoft.com/office/drawing/2014/main" val="1814250458"/>
                    </a:ext>
                  </a:extLst>
                </a:gridCol>
              </a:tblGrid>
              <a:tr h="365560">
                <a:tc>
                  <a:txBody>
                    <a:bodyPr/>
                    <a:lstStyle/>
                    <a:p>
                      <a:pPr marL="0" algn="ctr" defTabSz="914400" rtl="0" eaLnBrk="1" latinLnBrk="0" hangingPunct="1"/>
                      <a:r>
                        <a:rPr lang="en-CH" sz="1600" b="1" kern="1200" dirty="0">
                          <a:solidFill>
                            <a:schemeClr val="tx1"/>
                          </a:solidFill>
                          <a:latin typeface="+mn-lt"/>
                          <a:ea typeface="+mn-ea"/>
                          <a:cs typeface="+mn-cs"/>
                        </a:rPr>
                        <a:t>0</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1</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2</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3</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4</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5</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6</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7</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8</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269756804"/>
                  </a:ext>
                </a:extLst>
              </a:tr>
            </a:tbl>
          </a:graphicData>
        </a:graphic>
      </p:graphicFrame>
      <p:graphicFrame>
        <p:nvGraphicFramePr>
          <p:cNvPr id="21" name="Table 20">
            <a:extLst>
              <a:ext uri="{FF2B5EF4-FFF2-40B4-BE49-F238E27FC236}">
                <a16:creationId xmlns:a16="http://schemas.microsoft.com/office/drawing/2014/main" id="{18F80FFA-0FD8-C324-C70B-68DE96C1AA21}"/>
              </a:ext>
            </a:extLst>
          </p:cNvPr>
          <p:cNvGraphicFramePr>
            <a:graphicFrameLocks noGrp="1"/>
          </p:cNvGraphicFramePr>
          <p:nvPr/>
        </p:nvGraphicFramePr>
        <p:xfrm>
          <a:off x="9489081" y="5721816"/>
          <a:ext cx="872006" cy="731520"/>
        </p:xfrm>
        <a:graphic>
          <a:graphicData uri="http://schemas.openxmlformats.org/drawingml/2006/table">
            <a:tbl>
              <a:tblPr firstRow="1" bandRow="1">
                <a:tableStyleId>{5C22544A-7EE6-4342-B048-85BDC9FD1C3A}</a:tableStyleId>
              </a:tblPr>
              <a:tblGrid>
                <a:gridCol w="436003">
                  <a:extLst>
                    <a:ext uri="{9D8B030D-6E8A-4147-A177-3AD203B41FA5}">
                      <a16:colId xmlns:a16="http://schemas.microsoft.com/office/drawing/2014/main" val="371355521"/>
                    </a:ext>
                  </a:extLst>
                </a:gridCol>
                <a:gridCol w="436003">
                  <a:extLst>
                    <a:ext uri="{9D8B030D-6E8A-4147-A177-3AD203B41FA5}">
                      <a16:colId xmlns:a16="http://schemas.microsoft.com/office/drawing/2014/main" val="3423238042"/>
                    </a:ext>
                  </a:extLst>
                </a:gridCol>
              </a:tblGrid>
              <a:tr h="365760">
                <a:tc>
                  <a:txBody>
                    <a:bodyPr/>
                    <a:lstStyle/>
                    <a:p>
                      <a:pPr marL="0" algn="ctr" defTabSz="914400" rtl="0" eaLnBrk="1" latinLnBrk="0" hangingPunct="1"/>
                      <a:r>
                        <a:rPr lang="en-CH" sz="1600" b="1" kern="1200" dirty="0">
                          <a:solidFill>
                            <a:schemeClr val="tx1"/>
                          </a:solidFill>
                          <a:latin typeface="+mn-lt"/>
                          <a:ea typeface="+mn-ea"/>
                          <a:cs typeface="+mn-cs"/>
                        </a:rPr>
                        <a:t>0</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2</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269756804"/>
                  </a:ext>
                </a:extLst>
              </a:tr>
              <a:tr h="365760">
                <a:tc>
                  <a:txBody>
                    <a:bodyPr/>
                    <a:lstStyle/>
                    <a:p>
                      <a:pPr marL="0" algn="ctr" defTabSz="914400" rtl="0" eaLnBrk="1" latinLnBrk="0" hangingPunct="1"/>
                      <a:r>
                        <a:rPr lang="en-CH" sz="1600" b="1" kern="1200" dirty="0">
                          <a:solidFill>
                            <a:schemeClr val="tx1"/>
                          </a:solidFill>
                          <a:latin typeface="+mn-lt"/>
                          <a:ea typeface="+mn-ea"/>
                          <a:cs typeface="+mn-cs"/>
                        </a:rPr>
                        <a:t>6</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8</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051254224"/>
                  </a:ext>
                </a:extLst>
              </a:tr>
            </a:tbl>
          </a:graphicData>
        </a:graphic>
      </p:graphicFrame>
      <p:graphicFrame>
        <p:nvGraphicFramePr>
          <p:cNvPr id="23" name="Table 22">
            <a:extLst>
              <a:ext uri="{FF2B5EF4-FFF2-40B4-BE49-F238E27FC236}">
                <a16:creationId xmlns:a16="http://schemas.microsoft.com/office/drawing/2014/main" id="{64505C8B-8025-3215-E7F9-640875EEE956}"/>
              </a:ext>
            </a:extLst>
          </p:cNvPr>
          <p:cNvGraphicFramePr>
            <a:graphicFrameLocks noGrp="1"/>
          </p:cNvGraphicFramePr>
          <p:nvPr/>
        </p:nvGraphicFramePr>
        <p:xfrm>
          <a:off x="9271080" y="4273559"/>
          <a:ext cx="1308009" cy="1097280"/>
        </p:xfrm>
        <a:graphic>
          <a:graphicData uri="http://schemas.openxmlformats.org/drawingml/2006/table">
            <a:tbl>
              <a:tblPr firstRow="1" bandRow="1">
                <a:tableStyleId>{5C22544A-7EE6-4342-B048-85BDC9FD1C3A}</a:tableStyleId>
              </a:tblPr>
              <a:tblGrid>
                <a:gridCol w="436003">
                  <a:extLst>
                    <a:ext uri="{9D8B030D-6E8A-4147-A177-3AD203B41FA5}">
                      <a16:colId xmlns:a16="http://schemas.microsoft.com/office/drawing/2014/main" val="371355521"/>
                    </a:ext>
                  </a:extLst>
                </a:gridCol>
                <a:gridCol w="436003">
                  <a:extLst>
                    <a:ext uri="{9D8B030D-6E8A-4147-A177-3AD203B41FA5}">
                      <a16:colId xmlns:a16="http://schemas.microsoft.com/office/drawing/2014/main" val="1890143904"/>
                    </a:ext>
                  </a:extLst>
                </a:gridCol>
                <a:gridCol w="436003">
                  <a:extLst>
                    <a:ext uri="{9D8B030D-6E8A-4147-A177-3AD203B41FA5}">
                      <a16:colId xmlns:a16="http://schemas.microsoft.com/office/drawing/2014/main" val="3423238042"/>
                    </a:ext>
                  </a:extLst>
                </a:gridCol>
              </a:tblGrid>
              <a:tr h="365760">
                <a:tc>
                  <a:txBody>
                    <a:bodyPr/>
                    <a:lstStyle/>
                    <a:p>
                      <a:pPr marL="0" algn="ctr" defTabSz="914400" rtl="0" eaLnBrk="1" latinLnBrk="0" hangingPunct="1"/>
                      <a:r>
                        <a:rPr lang="en-CH" sz="1600" b="1" kern="1200" dirty="0">
                          <a:solidFill>
                            <a:schemeClr val="tx1"/>
                          </a:solidFill>
                          <a:latin typeface="+mn-lt"/>
                          <a:ea typeface="+mn-ea"/>
                          <a:cs typeface="+mn-cs"/>
                        </a:rPr>
                        <a:t>0</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3</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6</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269756804"/>
                  </a:ext>
                </a:extLst>
              </a:tr>
              <a:tr h="365760">
                <a:tc>
                  <a:txBody>
                    <a:bodyPr/>
                    <a:lstStyle/>
                    <a:p>
                      <a:pPr marL="0" algn="ctr" defTabSz="914400" rtl="0" eaLnBrk="1" latinLnBrk="0" hangingPunct="1"/>
                      <a:r>
                        <a:rPr lang="en-CH" sz="1600" b="1" kern="1200" dirty="0">
                          <a:solidFill>
                            <a:schemeClr val="tx1"/>
                          </a:solidFill>
                          <a:latin typeface="+mn-lt"/>
                          <a:ea typeface="+mn-ea"/>
                          <a:cs typeface="+mn-cs"/>
                        </a:rPr>
                        <a:t>1</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4</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7</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709564170"/>
                  </a:ext>
                </a:extLst>
              </a:tr>
              <a:tr h="365760">
                <a:tc>
                  <a:txBody>
                    <a:bodyPr/>
                    <a:lstStyle/>
                    <a:p>
                      <a:pPr marL="0" algn="ctr" defTabSz="914400" rtl="0" eaLnBrk="1" latinLnBrk="0" hangingPunct="1"/>
                      <a:r>
                        <a:rPr lang="en-CH" sz="1600" b="1" kern="1200" dirty="0">
                          <a:solidFill>
                            <a:schemeClr val="tx1"/>
                          </a:solidFill>
                          <a:latin typeface="+mn-lt"/>
                          <a:ea typeface="+mn-ea"/>
                          <a:cs typeface="+mn-cs"/>
                        </a:rPr>
                        <a:t>2</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5</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8</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051254224"/>
                  </a:ext>
                </a:extLst>
              </a:tr>
            </a:tbl>
          </a:graphicData>
        </a:graphic>
      </p:graphicFrame>
      <p:graphicFrame>
        <p:nvGraphicFramePr>
          <p:cNvPr id="15" name="Table 14">
            <a:extLst>
              <a:ext uri="{FF2B5EF4-FFF2-40B4-BE49-F238E27FC236}">
                <a16:creationId xmlns:a16="http://schemas.microsoft.com/office/drawing/2014/main" id="{34D3D8BA-EBB7-5E06-1F25-52D53C4C4501}"/>
              </a:ext>
            </a:extLst>
          </p:cNvPr>
          <p:cNvGraphicFramePr>
            <a:graphicFrameLocks noGrp="1"/>
          </p:cNvGraphicFramePr>
          <p:nvPr/>
        </p:nvGraphicFramePr>
        <p:xfrm>
          <a:off x="9271080" y="1737747"/>
          <a:ext cx="1308009" cy="1097280"/>
        </p:xfrm>
        <a:graphic>
          <a:graphicData uri="http://schemas.openxmlformats.org/drawingml/2006/table">
            <a:tbl>
              <a:tblPr firstRow="1" bandRow="1">
                <a:tableStyleId>{5C22544A-7EE6-4342-B048-85BDC9FD1C3A}</a:tableStyleId>
              </a:tblPr>
              <a:tblGrid>
                <a:gridCol w="436003">
                  <a:extLst>
                    <a:ext uri="{9D8B030D-6E8A-4147-A177-3AD203B41FA5}">
                      <a16:colId xmlns:a16="http://schemas.microsoft.com/office/drawing/2014/main" val="371355521"/>
                    </a:ext>
                  </a:extLst>
                </a:gridCol>
                <a:gridCol w="436003">
                  <a:extLst>
                    <a:ext uri="{9D8B030D-6E8A-4147-A177-3AD203B41FA5}">
                      <a16:colId xmlns:a16="http://schemas.microsoft.com/office/drawing/2014/main" val="1890143904"/>
                    </a:ext>
                  </a:extLst>
                </a:gridCol>
                <a:gridCol w="436003">
                  <a:extLst>
                    <a:ext uri="{9D8B030D-6E8A-4147-A177-3AD203B41FA5}">
                      <a16:colId xmlns:a16="http://schemas.microsoft.com/office/drawing/2014/main" val="3423238042"/>
                    </a:ext>
                  </a:extLst>
                </a:gridCol>
              </a:tblGrid>
              <a:tr h="365760">
                <a:tc>
                  <a:txBody>
                    <a:bodyPr/>
                    <a:lstStyle/>
                    <a:p>
                      <a:pPr marL="0" algn="ctr" defTabSz="914400" rtl="0" eaLnBrk="1" latinLnBrk="0" hangingPunct="1"/>
                      <a:r>
                        <a:rPr lang="en-CH" sz="1600" b="1" kern="1200" dirty="0">
                          <a:solidFill>
                            <a:schemeClr val="tx1"/>
                          </a:solidFill>
                          <a:latin typeface="+mn-lt"/>
                          <a:ea typeface="+mn-ea"/>
                          <a:cs typeface="+mn-cs"/>
                        </a:rPr>
                        <a:t>0</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1</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2</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269756804"/>
                  </a:ext>
                </a:extLst>
              </a:tr>
              <a:tr h="365760">
                <a:tc>
                  <a:txBody>
                    <a:bodyPr/>
                    <a:lstStyle/>
                    <a:p>
                      <a:pPr marL="0" algn="ctr" defTabSz="914400" rtl="0" eaLnBrk="1" latinLnBrk="0" hangingPunct="1"/>
                      <a:r>
                        <a:rPr lang="en-CH" sz="1600" b="1" kern="1200" dirty="0">
                          <a:solidFill>
                            <a:schemeClr val="tx1"/>
                          </a:solidFill>
                          <a:latin typeface="+mn-lt"/>
                          <a:ea typeface="+mn-ea"/>
                          <a:cs typeface="+mn-cs"/>
                        </a:rPr>
                        <a:t>3</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4</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5</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709564170"/>
                  </a:ext>
                </a:extLst>
              </a:tr>
              <a:tr h="365760">
                <a:tc>
                  <a:txBody>
                    <a:bodyPr/>
                    <a:lstStyle/>
                    <a:p>
                      <a:pPr marL="0" algn="ctr" defTabSz="914400" rtl="0" eaLnBrk="1" latinLnBrk="0" hangingPunct="1"/>
                      <a:r>
                        <a:rPr lang="en-CH" sz="1600" b="1" kern="1200" dirty="0">
                          <a:solidFill>
                            <a:schemeClr val="tx1"/>
                          </a:solidFill>
                          <a:latin typeface="+mn-lt"/>
                          <a:ea typeface="+mn-ea"/>
                          <a:cs typeface="+mn-cs"/>
                        </a:rPr>
                        <a:t>6</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7</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8</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051254224"/>
                  </a:ext>
                </a:extLst>
              </a:tr>
            </a:tbl>
          </a:graphicData>
        </a:graphic>
      </p:graphicFrame>
      <p:graphicFrame>
        <p:nvGraphicFramePr>
          <p:cNvPr id="25" name="Table 24">
            <a:extLst>
              <a:ext uri="{FF2B5EF4-FFF2-40B4-BE49-F238E27FC236}">
                <a16:creationId xmlns:a16="http://schemas.microsoft.com/office/drawing/2014/main" id="{A2230A15-A97F-5E02-4B4D-5BEFE76CC04C}"/>
              </a:ext>
            </a:extLst>
          </p:cNvPr>
          <p:cNvGraphicFramePr>
            <a:graphicFrameLocks noGrp="1"/>
          </p:cNvGraphicFramePr>
          <p:nvPr/>
        </p:nvGraphicFramePr>
        <p:xfrm>
          <a:off x="680956" y="381262"/>
          <a:ext cx="4406886" cy="473452"/>
        </p:xfrm>
        <a:graphic>
          <a:graphicData uri="http://schemas.openxmlformats.org/drawingml/2006/table">
            <a:tbl>
              <a:tblPr firstRow="1" bandRow="1">
                <a:tableStyleId>{5C22544A-7EE6-4342-B048-85BDC9FD1C3A}</a:tableStyleId>
              </a:tblPr>
              <a:tblGrid>
                <a:gridCol w="489654">
                  <a:extLst>
                    <a:ext uri="{9D8B030D-6E8A-4147-A177-3AD203B41FA5}">
                      <a16:colId xmlns:a16="http://schemas.microsoft.com/office/drawing/2014/main" val="192593557"/>
                    </a:ext>
                  </a:extLst>
                </a:gridCol>
                <a:gridCol w="489654">
                  <a:extLst>
                    <a:ext uri="{9D8B030D-6E8A-4147-A177-3AD203B41FA5}">
                      <a16:colId xmlns:a16="http://schemas.microsoft.com/office/drawing/2014/main" val="1194640416"/>
                    </a:ext>
                  </a:extLst>
                </a:gridCol>
                <a:gridCol w="489654">
                  <a:extLst>
                    <a:ext uri="{9D8B030D-6E8A-4147-A177-3AD203B41FA5}">
                      <a16:colId xmlns:a16="http://schemas.microsoft.com/office/drawing/2014/main" val="501113775"/>
                    </a:ext>
                  </a:extLst>
                </a:gridCol>
                <a:gridCol w="489654">
                  <a:extLst>
                    <a:ext uri="{9D8B030D-6E8A-4147-A177-3AD203B41FA5}">
                      <a16:colId xmlns:a16="http://schemas.microsoft.com/office/drawing/2014/main" val="1120167580"/>
                    </a:ext>
                  </a:extLst>
                </a:gridCol>
                <a:gridCol w="489654">
                  <a:extLst>
                    <a:ext uri="{9D8B030D-6E8A-4147-A177-3AD203B41FA5}">
                      <a16:colId xmlns:a16="http://schemas.microsoft.com/office/drawing/2014/main" val="241209916"/>
                    </a:ext>
                  </a:extLst>
                </a:gridCol>
                <a:gridCol w="489654">
                  <a:extLst>
                    <a:ext uri="{9D8B030D-6E8A-4147-A177-3AD203B41FA5}">
                      <a16:colId xmlns:a16="http://schemas.microsoft.com/office/drawing/2014/main" val="3588069149"/>
                    </a:ext>
                  </a:extLst>
                </a:gridCol>
                <a:gridCol w="489654">
                  <a:extLst>
                    <a:ext uri="{9D8B030D-6E8A-4147-A177-3AD203B41FA5}">
                      <a16:colId xmlns:a16="http://schemas.microsoft.com/office/drawing/2014/main" val="1236301219"/>
                    </a:ext>
                  </a:extLst>
                </a:gridCol>
                <a:gridCol w="489654">
                  <a:extLst>
                    <a:ext uri="{9D8B030D-6E8A-4147-A177-3AD203B41FA5}">
                      <a16:colId xmlns:a16="http://schemas.microsoft.com/office/drawing/2014/main" val="1558425767"/>
                    </a:ext>
                  </a:extLst>
                </a:gridCol>
                <a:gridCol w="489654">
                  <a:extLst>
                    <a:ext uri="{9D8B030D-6E8A-4147-A177-3AD203B41FA5}">
                      <a16:colId xmlns:a16="http://schemas.microsoft.com/office/drawing/2014/main" val="2776569343"/>
                    </a:ext>
                  </a:extLst>
                </a:gridCol>
              </a:tblGrid>
              <a:tr h="473452">
                <a:tc>
                  <a:txBody>
                    <a:bodyPr/>
                    <a:lstStyle/>
                    <a:p>
                      <a:pPr algn="ctr"/>
                      <a:r>
                        <a:rPr lang="en-CH" dirty="0">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5904975"/>
                  </a:ext>
                </a:extLst>
              </a:tr>
            </a:tbl>
          </a:graphicData>
        </a:graphic>
      </p:graphicFrame>
      <p:sp>
        <p:nvSpPr>
          <p:cNvPr id="26" name="TextBox 25">
            <a:extLst>
              <a:ext uri="{FF2B5EF4-FFF2-40B4-BE49-F238E27FC236}">
                <a16:creationId xmlns:a16="http://schemas.microsoft.com/office/drawing/2014/main" id="{EACBACB7-E568-DAF1-3534-42BC9CA3C745}"/>
              </a:ext>
            </a:extLst>
          </p:cNvPr>
          <p:cNvSpPr txBox="1"/>
          <p:nvPr/>
        </p:nvSpPr>
        <p:spPr>
          <a:xfrm>
            <a:off x="529604" y="-48947"/>
            <a:ext cx="1944217" cy="369332"/>
          </a:xfrm>
          <a:prstGeom prst="rect">
            <a:avLst/>
          </a:prstGeom>
          <a:noFill/>
        </p:spPr>
        <p:txBody>
          <a:bodyPr wrap="square" rtlCol="0">
            <a:spAutoFit/>
          </a:bodyPr>
          <a:lstStyle/>
          <a:p>
            <a:r>
              <a:rPr lang="en-CH" b="1" dirty="0">
                <a:solidFill>
                  <a:schemeClr val="accent2">
                    <a:lumMod val="60000"/>
                    <a:lumOff val="40000"/>
                  </a:schemeClr>
                </a:solidFill>
              </a:rPr>
              <a:t>Memory block</a:t>
            </a:r>
          </a:p>
        </p:txBody>
      </p:sp>
      <p:sp>
        <p:nvSpPr>
          <p:cNvPr id="3" name="TextBox 2">
            <a:extLst>
              <a:ext uri="{FF2B5EF4-FFF2-40B4-BE49-F238E27FC236}">
                <a16:creationId xmlns:a16="http://schemas.microsoft.com/office/drawing/2014/main" id="{B819EA38-61F4-DE39-6743-E7E35518A587}"/>
              </a:ext>
            </a:extLst>
          </p:cNvPr>
          <p:cNvSpPr txBox="1"/>
          <p:nvPr/>
        </p:nvSpPr>
        <p:spPr>
          <a:xfrm>
            <a:off x="541864" y="3368784"/>
            <a:ext cx="2809528" cy="369332"/>
          </a:xfrm>
          <a:prstGeom prst="rect">
            <a:avLst/>
          </a:prstGeom>
          <a:solidFill>
            <a:schemeClr val="tx1"/>
          </a:solidFill>
        </p:spPr>
        <p:txBody>
          <a:bodyPr wrap="square" rtlCol="0">
            <a:spAutoFit/>
          </a:bodyPr>
          <a:lstStyle/>
          <a:p>
            <a:r>
              <a:rPr lang="en-CH" dirty="0">
                <a:solidFill>
                  <a:srgbClr val="0ECC00"/>
                </a:solidFill>
                <a:latin typeface="Consolas" panose="020B0609020204030204" pitchFamily="49" charset="0"/>
                <a:cs typeface="Consolas" panose="020B0609020204030204" pitchFamily="49" charset="0"/>
              </a:rPr>
              <a:t>x.ravel()</a:t>
            </a:r>
          </a:p>
        </p:txBody>
      </p:sp>
      <p:sp>
        <p:nvSpPr>
          <p:cNvPr id="8" name="TextBox 7">
            <a:extLst>
              <a:ext uri="{FF2B5EF4-FFF2-40B4-BE49-F238E27FC236}">
                <a16:creationId xmlns:a16="http://schemas.microsoft.com/office/drawing/2014/main" id="{7C870E2A-DC9C-B836-0F1D-D65C1DF4BEAD}"/>
              </a:ext>
            </a:extLst>
          </p:cNvPr>
          <p:cNvSpPr txBox="1"/>
          <p:nvPr/>
        </p:nvSpPr>
        <p:spPr>
          <a:xfrm>
            <a:off x="974519" y="1017438"/>
            <a:ext cx="1944217" cy="369332"/>
          </a:xfrm>
          <a:prstGeom prst="rect">
            <a:avLst/>
          </a:prstGeom>
          <a:noFill/>
        </p:spPr>
        <p:txBody>
          <a:bodyPr wrap="square" rtlCol="0">
            <a:spAutoFit/>
          </a:bodyPr>
          <a:lstStyle/>
          <a:p>
            <a:pPr algn="ctr"/>
            <a:r>
              <a:rPr lang="en-CH" b="1"/>
              <a:t>NumPy </a:t>
            </a:r>
            <a:r>
              <a:rPr lang="en-CH" b="1" dirty="0"/>
              <a:t>operation</a:t>
            </a:r>
          </a:p>
        </p:txBody>
      </p:sp>
      <p:sp>
        <p:nvSpPr>
          <p:cNvPr id="9" name="TextBox 8">
            <a:extLst>
              <a:ext uri="{FF2B5EF4-FFF2-40B4-BE49-F238E27FC236}">
                <a16:creationId xmlns:a16="http://schemas.microsoft.com/office/drawing/2014/main" id="{8142AA83-82E0-FF00-14CA-2EF66F27336E}"/>
              </a:ext>
            </a:extLst>
          </p:cNvPr>
          <p:cNvSpPr txBox="1"/>
          <p:nvPr/>
        </p:nvSpPr>
        <p:spPr>
          <a:xfrm>
            <a:off x="541864" y="4635847"/>
            <a:ext cx="2809528" cy="369332"/>
          </a:xfrm>
          <a:prstGeom prst="rect">
            <a:avLst/>
          </a:prstGeom>
          <a:solidFill>
            <a:schemeClr val="tx1"/>
          </a:solidFill>
        </p:spPr>
        <p:txBody>
          <a:bodyPr wrap="square" rtlCol="0">
            <a:spAutoFit/>
          </a:bodyPr>
          <a:lstStyle/>
          <a:p>
            <a:r>
              <a:rPr lang="en-CH" dirty="0">
                <a:solidFill>
                  <a:srgbClr val="0ECC00"/>
                </a:solidFill>
                <a:latin typeface="Consolas" panose="020B0609020204030204" pitchFamily="49" charset="0"/>
                <a:cs typeface="Consolas" panose="020B0609020204030204" pitchFamily="49" charset="0"/>
              </a:rPr>
              <a:t>x.T</a:t>
            </a:r>
          </a:p>
        </p:txBody>
      </p:sp>
      <p:sp>
        <p:nvSpPr>
          <p:cNvPr id="10" name="TextBox 9">
            <a:extLst>
              <a:ext uri="{FF2B5EF4-FFF2-40B4-BE49-F238E27FC236}">
                <a16:creationId xmlns:a16="http://schemas.microsoft.com/office/drawing/2014/main" id="{425DE99C-D596-A556-D2D0-76CC8FCBBBDA}"/>
              </a:ext>
            </a:extLst>
          </p:cNvPr>
          <p:cNvSpPr txBox="1"/>
          <p:nvPr/>
        </p:nvSpPr>
        <p:spPr>
          <a:xfrm>
            <a:off x="541864" y="5902910"/>
            <a:ext cx="2809528" cy="369332"/>
          </a:xfrm>
          <a:prstGeom prst="rect">
            <a:avLst/>
          </a:prstGeom>
          <a:solidFill>
            <a:schemeClr val="tx1"/>
          </a:solidFill>
        </p:spPr>
        <p:txBody>
          <a:bodyPr wrap="square" rtlCol="0">
            <a:spAutoFit/>
          </a:bodyPr>
          <a:lstStyle/>
          <a:p>
            <a:r>
              <a:rPr lang="en-CH" dirty="0">
                <a:solidFill>
                  <a:srgbClr val="0ECC00"/>
                </a:solidFill>
                <a:latin typeface="Consolas" panose="020B0609020204030204" pitchFamily="49" charset="0"/>
                <a:cs typeface="Consolas" panose="020B0609020204030204" pitchFamily="49" charset="0"/>
              </a:rPr>
              <a:t>x[::2, ::2]</a:t>
            </a:r>
          </a:p>
        </p:txBody>
      </p:sp>
      <p:sp>
        <p:nvSpPr>
          <p:cNvPr id="11" name="TextBox 10">
            <a:extLst>
              <a:ext uri="{FF2B5EF4-FFF2-40B4-BE49-F238E27FC236}">
                <a16:creationId xmlns:a16="http://schemas.microsoft.com/office/drawing/2014/main" id="{608C64E7-4B03-82D6-6BBA-C34899D79F74}"/>
              </a:ext>
            </a:extLst>
          </p:cNvPr>
          <p:cNvSpPr txBox="1"/>
          <p:nvPr/>
        </p:nvSpPr>
        <p:spPr>
          <a:xfrm>
            <a:off x="541864" y="2101721"/>
            <a:ext cx="2809528" cy="369332"/>
          </a:xfrm>
          <a:prstGeom prst="rect">
            <a:avLst/>
          </a:prstGeom>
          <a:solidFill>
            <a:schemeClr val="tx1"/>
          </a:solidFill>
        </p:spPr>
        <p:txBody>
          <a:bodyPr wrap="square" rtlCol="0">
            <a:spAutoFit/>
          </a:bodyPr>
          <a:lstStyle/>
          <a:p>
            <a:r>
              <a:rPr lang="en-CH" dirty="0">
                <a:solidFill>
                  <a:srgbClr val="0ECC00"/>
                </a:solidFill>
                <a:latin typeface="Consolas" panose="020B0609020204030204" pitchFamily="49" charset="0"/>
                <a:cs typeface="Consolas" panose="020B0609020204030204" pitchFamily="49" charset="0"/>
              </a:rPr>
              <a:t>x</a:t>
            </a:r>
          </a:p>
        </p:txBody>
      </p:sp>
      <p:sp>
        <p:nvSpPr>
          <p:cNvPr id="12" name="TextBox 11">
            <a:extLst>
              <a:ext uri="{FF2B5EF4-FFF2-40B4-BE49-F238E27FC236}">
                <a16:creationId xmlns:a16="http://schemas.microsoft.com/office/drawing/2014/main" id="{5F50003A-C803-65D7-049F-87938CBF5F54}"/>
              </a:ext>
            </a:extLst>
          </p:cNvPr>
          <p:cNvSpPr txBox="1"/>
          <p:nvPr/>
        </p:nvSpPr>
        <p:spPr>
          <a:xfrm>
            <a:off x="6551096" y="294822"/>
            <a:ext cx="3204608" cy="646331"/>
          </a:xfrm>
          <a:prstGeom prst="rect">
            <a:avLst/>
          </a:prstGeom>
          <a:solidFill>
            <a:schemeClr val="accent6">
              <a:lumMod val="20000"/>
              <a:lumOff val="80000"/>
            </a:schemeClr>
          </a:solidFill>
        </p:spPr>
        <p:txBody>
          <a:bodyPr wrap="square" rtlCol="0">
            <a:spAutoFit/>
          </a:bodyPr>
          <a:lstStyle/>
          <a:p>
            <a:pPr algn="ctr"/>
            <a:r>
              <a:rPr lang="en-CH" dirty="0"/>
              <a:t>The same memory block can be interpreted in many ways</a:t>
            </a:r>
          </a:p>
        </p:txBody>
      </p:sp>
      <p:graphicFrame>
        <p:nvGraphicFramePr>
          <p:cNvPr id="2" name="Table 1">
            <a:extLst>
              <a:ext uri="{FF2B5EF4-FFF2-40B4-BE49-F238E27FC236}">
                <a16:creationId xmlns:a16="http://schemas.microsoft.com/office/drawing/2014/main" id="{A9E51ECA-1DAA-1E29-E3F3-6FFFF23EAA20}"/>
              </a:ext>
            </a:extLst>
          </p:cNvPr>
          <p:cNvGraphicFramePr>
            <a:graphicFrameLocks noGrp="1"/>
          </p:cNvGraphicFramePr>
          <p:nvPr/>
        </p:nvGraphicFramePr>
        <p:xfrm>
          <a:off x="4859403" y="2761626"/>
          <a:ext cx="2152904" cy="1097280"/>
        </p:xfrm>
        <a:graphic>
          <a:graphicData uri="http://schemas.openxmlformats.org/drawingml/2006/table">
            <a:tbl>
              <a:tblPr firstRow="1" bandRow="1">
                <a:tableStyleId>{5C22544A-7EE6-4342-B048-85BDC9FD1C3A}</a:tableStyleId>
              </a:tblPr>
              <a:tblGrid>
                <a:gridCol w="1076452">
                  <a:extLst>
                    <a:ext uri="{9D8B030D-6E8A-4147-A177-3AD203B41FA5}">
                      <a16:colId xmlns:a16="http://schemas.microsoft.com/office/drawing/2014/main" val="2080692857"/>
                    </a:ext>
                  </a:extLst>
                </a:gridCol>
                <a:gridCol w="1076452">
                  <a:extLst>
                    <a:ext uri="{9D8B030D-6E8A-4147-A177-3AD203B41FA5}">
                      <a16:colId xmlns:a16="http://schemas.microsoft.com/office/drawing/2014/main" val="1812720496"/>
                    </a:ext>
                  </a:extLst>
                </a:gridCol>
              </a:tblGrid>
              <a:tr h="273299">
                <a:tc>
                  <a:txBody>
                    <a:bodyPr/>
                    <a:lstStyle/>
                    <a:p>
                      <a:r>
                        <a:rPr lang="en-CH" sz="1200" b="1" dirty="0">
                          <a:solidFill>
                            <a:schemeClr val="tx1"/>
                          </a:solidFill>
                          <a:latin typeface="Consolas" panose="020B0609020204030204" pitchFamily="49" charset="0"/>
                          <a:cs typeface="Consolas" panose="020B0609020204030204" pitchFamily="49" charset="0"/>
                        </a:rPr>
                        <a:t>dtype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200" b="0" kern="1200" dirty="0">
                          <a:solidFill>
                            <a:schemeClr val="tx1"/>
                          </a:solidFill>
                          <a:latin typeface="Consolas" panose="020B0609020204030204" pitchFamily="49" charset="0"/>
                          <a:ea typeface="+mn-ea"/>
                          <a:cs typeface="Consolas" panose="020B0609020204030204" pitchFamily="49" charset="0"/>
                        </a:rPr>
                        <a:t>int64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601231931"/>
                  </a:ext>
                </a:extLst>
              </a:tr>
              <a:tr h="273299">
                <a:tc>
                  <a:txBody>
                    <a:bodyPr/>
                    <a:lstStyle/>
                    <a:p>
                      <a:r>
                        <a:rPr lang="en-CH" sz="1200" b="1" dirty="0">
                          <a:solidFill>
                            <a:schemeClr val="tx1"/>
                          </a:solidFill>
                          <a:latin typeface="Consolas" panose="020B0609020204030204" pitchFamily="49" charset="0"/>
                          <a:cs typeface="Consolas" panose="020B0609020204030204" pitchFamily="49" charset="0"/>
                        </a:rPr>
                        <a:t>ndim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200" b="0" kern="1200" dirty="0">
                          <a:solidFill>
                            <a:schemeClr val="tx1"/>
                          </a:solidFill>
                          <a:latin typeface="Consolas" panose="020B0609020204030204" pitchFamily="49" charset="0"/>
                          <a:ea typeface="+mn-ea"/>
                          <a:cs typeface="Consolas" panose="020B0609020204030204" pitchFamily="49" charset="0"/>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2453214733"/>
                  </a:ext>
                </a:extLst>
              </a:tr>
              <a:tr h="273299">
                <a:tc>
                  <a:txBody>
                    <a:bodyPr/>
                    <a:lstStyle/>
                    <a:p>
                      <a:r>
                        <a:rPr lang="en-CH" sz="1200" b="1" dirty="0">
                          <a:solidFill>
                            <a:schemeClr val="tx1"/>
                          </a:solidFill>
                          <a:latin typeface="Consolas" panose="020B0609020204030204" pitchFamily="49" charset="0"/>
                          <a:cs typeface="Consolas" panose="020B0609020204030204" pitchFamily="49" charset="0"/>
                        </a:rPr>
                        <a:t>shape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200" b="0" kern="1200" dirty="0">
                          <a:solidFill>
                            <a:schemeClr val="tx1"/>
                          </a:solidFill>
                          <a:latin typeface="Consolas" panose="020B0609020204030204" pitchFamily="49" charset="0"/>
                          <a:ea typeface="+mn-ea"/>
                          <a:cs typeface="Consolas" panose="020B0609020204030204" pitchFamily="49" charset="0"/>
                        </a:rPr>
                        <a:t>(9,)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2402452231"/>
                  </a:ext>
                </a:extLst>
              </a:tr>
              <a:tr h="260223">
                <a:tc>
                  <a:txBody>
                    <a:bodyPr/>
                    <a:lstStyle/>
                    <a:p>
                      <a:r>
                        <a:rPr lang="en-CH" sz="1200" b="1" dirty="0">
                          <a:solidFill>
                            <a:schemeClr val="tx1"/>
                          </a:solidFill>
                          <a:latin typeface="Consolas" panose="020B0609020204030204" pitchFamily="49" charset="0"/>
                          <a:cs typeface="Consolas" panose="020B0609020204030204" pitchFamily="49" charset="0"/>
                        </a:rPr>
                        <a:t>strides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200" b="0" kern="1200" dirty="0">
                          <a:solidFill>
                            <a:schemeClr val="tx1"/>
                          </a:solidFill>
                          <a:latin typeface="Consolas" panose="020B0609020204030204" pitchFamily="49" charset="0"/>
                          <a:ea typeface="+mn-ea"/>
                          <a:cs typeface="Consolas" panose="020B0609020204030204" pitchFamily="49" charset="0"/>
                        </a:rPr>
                        <a:t>(8,)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716865482"/>
                  </a:ext>
                </a:extLst>
              </a:tr>
            </a:tbl>
          </a:graphicData>
        </a:graphic>
      </p:graphicFrame>
      <p:sp>
        <p:nvSpPr>
          <p:cNvPr id="7" name="TextBox 6">
            <a:extLst>
              <a:ext uri="{FF2B5EF4-FFF2-40B4-BE49-F238E27FC236}">
                <a16:creationId xmlns:a16="http://schemas.microsoft.com/office/drawing/2014/main" id="{59B35558-B177-B13A-E1DF-CC1B68D79D22}"/>
              </a:ext>
            </a:extLst>
          </p:cNvPr>
          <p:cNvSpPr txBox="1"/>
          <p:nvPr/>
        </p:nvSpPr>
        <p:spPr>
          <a:xfrm>
            <a:off x="4639711" y="1017438"/>
            <a:ext cx="2592288" cy="369332"/>
          </a:xfrm>
          <a:prstGeom prst="rect">
            <a:avLst/>
          </a:prstGeom>
          <a:noFill/>
        </p:spPr>
        <p:txBody>
          <a:bodyPr wrap="square" rtlCol="0">
            <a:spAutoFit/>
          </a:bodyPr>
          <a:lstStyle/>
          <a:p>
            <a:pPr algn="ctr"/>
            <a:r>
              <a:rPr lang="en-CH" b="1">
                <a:solidFill>
                  <a:schemeClr val="bg1">
                    <a:lumMod val="50000"/>
                  </a:schemeClr>
                </a:solidFill>
              </a:rPr>
              <a:t>NumPy </a:t>
            </a:r>
            <a:r>
              <a:rPr lang="en-CH" b="1" dirty="0">
                <a:solidFill>
                  <a:schemeClr val="bg1">
                    <a:lumMod val="50000"/>
                  </a:schemeClr>
                </a:solidFill>
              </a:rPr>
              <a:t>array metadata</a:t>
            </a:r>
          </a:p>
        </p:txBody>
      </p:sp>
      <p:graphicFrame>
        <p:nvGraphicFramePr>
          <p:cNvPr id="13" name="Table 12">
            <a:extLst>
              <a:ext uri="{FF2B5EF4-FFF2-40B4-BE49-F238E27FC236}">
                <a16:creationId xmlns:a16="http://schemas.microsoft.com/office/drawing/2014/main" id="{70AA688D-0E52-345A-F42C-2E2292B81179}"/>
              </a:ext>
            </a:extLst>
          </p:cNvPr>
          <p:cNvGraphicFramePr>
            <a:graphicFrameLocks noGrp="1"/>
          </p:cNvGraphicFramePr>
          <p:nvPr/>
        </p:nvGraphicFramePr>
        <p:xfrm>
          <a:off x="4859403" y="5273497"/>
          <a:ext cx="2152904" cy="1097280"/>
        </p:xfrm>
        <a:graphic>
          <a:graphicData uri="http://schemas.openxmlformats.org/drawingml/2006/table">
            <a:tbl>
              <a:tblPr firstRow="1" bandRow="1">
                <a:tableStyleId>{5C22544A-7EE6-4342-B048-85BDC9FD1C3A}</a:tableStyleId>
              </a:tblPr>
              <a:tblGrid>
                <a:gridCol w="1076452">
                  <a:extLst>
                    <a:ext uri="{9D8B030D-6E8A-4147-A177-3AD203B41FA5}">
                      <a16:colId xmlns:a16="http://schemas.microsoft.com/office/drawing/2014/main" val="2080692857"/>
                    </a:ext>
                  </a:extLst>
                </a:gridCol>
                <a:gridCol w="1076452">
                  <a:extLst>
                    <a:ext uri="{9D8B030D-6E8A-4147-A177-3AD203B41FA5}">
                      <a16:colId xmlns:a16="http://schemas.microsoft.com/office/drawing/2014/main" val="1812720496"/>
                    </a:ext>
                  </a:extLst>
                </a:gridCol>
              </a:tblGrid>
              <a:tr h="273299">
                <a:tc>
                  <a:txBody>
                    <a:bodyPr/>
                    <a:lstStyle/>
                    <a:p>
                      <a:r>
                        <a:rPr lang="en-CH" sz="1200" b="1" dirty="0">
                          <a:solidFill>
                            <a:schemeClr val="tx1"/>
                          </a:solidFill>
                          <a:latin typeface="Consolas" panose="020B0609020204030204" pitchFamily="49" charset="0"/>
                          <a:cs typeface="Consolas" panose="020B0609020204030204" pitchFamily="49" charset="0"/>
                        </a:rPr>
                        <a:t>dtype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200" b="0" kern="1200" dirty="0">
                          <a:solidFill>
                            <a:schemeClr val="tx1"/>
                          </a:solidFill>
                          <a:latin typeface="Consolas" panose="020B0609020204030204" pitchFamily="49" charset="0"/>
                          <a:ea typeface="+mn-ea"/>
                          <a:cs typeface="Consolas" panose="020B0609020204030204" pitchFamily="49" charset="0"/>
                        </a:rPr>
                        <a:t>int64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601231931"/>
                  </a:ext>
                </a:extLst>
              </a:tr>
              <a:tr h="273299">
                <a:tc>
                  <a:txBody>
                    <a:bodyPr/>
                    <a:lstStyle/>
                    <a:p>
                      <a:r>
                        <a:rPr lang="en-CH" sz="1200" b="1" dirty="0">
                          <a:solidFill>
                            <a:schemeClr val="tx1"/>
                          </a:solidFill>
                          <a:latin typeface="Consolas" panose="020B0609020204030204" pitchFamily="49" charset="0"/>
                          <a:cs typeface="Consolas" panose="020B0609020204030204" pitchFamily="49" charset="0"/>
                        </a:rPr>
                        <a:t>ndim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200" b="0" kern="1200" dirty="0">
                          <a:solidFill>
                            <a:schemeClr val="tx1"/>
                          </a:solidFill>
                          <a:latin typeface="Consolas" panose="020B0609020204030204" pitchFamily="49" charset="0"/>
                          <a:ea typeface="+mn-ea"/>
                          <a:cs typeface="Consolas" panose="020B0609020204030204" pitchFamily="49" charset="0"/>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2453214733"/>
                  </a:ext>
                </a:extLst>
              </a:tr>
              <a:tr h="273299">
                <a:tc>
                  <a:txBody>
                    <a:bodyPr/>
                    <a:lstStyle/>
                    <a:p>
                      <a:r>
                        <a:rPr lang="en-CH" sz="1200" b="1" dirty="0">
                          <a:solidFill>
                            <a:schemeClr val="tx1"/>
                          </a:solidFill>
                          <a:latin typeface="Consolas" panose="020B0609020204030204" pitchFamily="49" charset="0"/>
                          <a:cs typeface="Consolas" panose="020B0609020204030204" pitchFamily="49" charset="0"/>
                        </a:rPr>
                        <a:t>shape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200" b="0" kern="1200" dirty="0">
                          <a:solidFill>
                            <a:schemeClr val="tx1"/>
                          </a:solidFill>
                          <a:latin typeface="Consolas" panose="020B0609020204030204" pitchFamily="49" charset="0"/>
                          <a:ea typeface="+mn-ea"/>
                          <a:cs typeface="Consolas" panose="020B0609020204030204" pitchFamily="49" charset="0"/>
                        </a:rPr>
                        <a:t>(2, 2)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2402452231"/>
                  </a:ext>
                </a:extLst>
              </a:tr>
              <a:tr h="260223">
                <a:tc>
                  <a:txBody>
                    <a:bodyPr/>
                    <a:lstStyle/>
                    <a:p>
                      <a:r>
                        <a:rPr lang="en-CH" sz="1200" b="1" dirty="0">
                          <a:solidFill>
                            <a:schemeClr val="tx1"/>
                          </a:solidFill>
                          <a:latin typeface="Consolas" panose="020B0609020204030204" pitchFamily="49" charset="0"/>
                          <a:cs typeface="Consolas" panose="020B0609020204030204" pitchFamily="49" charset="0"/>
                        </a:rPr>
                        <a:t>strides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200" b="0" kern="1200" dirty="0">
                          <a:solidFill>
                            <a:schemeClr val="tx1"/>
                          </a:solidFill>
                          <a:latin typeface="Consolas" panose="020B0609020204030204" pitchFamily="49" charset="0"/>
                          <a:ea typeface="+mn-ea"/>
                          <a:cs typeface="Consolas" panose="020B0609020204030204" pitchFamily="49" charset="0"/>
                        </a:rPr>
                        <a:t>(48, 16)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716865482"/>
                  </a:ext>
                </a:extLst>
              </a:tr>
            </a:tbl>
          </a:graphicData>
        </a:graphic>
      </p:graphicFrame>
      <p:graphicFrame>
        <p:nvGraphicFramePr>
          <p:cNvPr id="14" name="Table 13">
            <a:extLst>
              <a:ext uri="{FF2B5EF4-FFF2-40B4-BE49-F238E27FC236}">
                <a16:creationId xmlns:a16="http://schemas.microsoft.com/office/drawing/2014/main" id="{A20FDC78-BA98-9BB9-8696-64F3816ACC48}"/>
              </a:ext>
            </a:extLst>
          </p:cNvPr>
          <p:cNvGraphicFramePr>
            <a:graphicFrameLocks noGrp="1"/>
          </p:cNvGraphicFramePr>
          <p:nvPr/>
        </p:nvGraphicFramePr>
        <p:xfrm>
          <a:off x="4859403" y="4017562"/>
          <a:ext cx="2152904" cy="1097280"/>
        </p:xfrm>
        <a:graphic>
          <a:graphicData uri="http://schemas.openxmlformats.org/drawingml/2006/table">
            <a:tbl>
              <a:tblPr firstRow="1" bandRow="1">
                <a:tableStyleId>{5C22544A-7EE6-4342-B048-85BDC9FD1C3A}</a:tableStyleId>
              </a:tblPr>
              <a:tblGrid>
                <a:gridCol w="1076452">
                  <a:extLst>
                    <a:ext uri="{9D8B030D-6E8A-4147-A177-3AD203B41FA5}">
                      <a16:colId xmlns:a16="http://schemas.microsoft.com/office/drawing/2014/main" val="2080692857"/>
                    </a:ext>
                  </a:extLst>
                </a:gridCol>
                <a:gridCol w="1076452">
                  <a:extLst>
                    <a:ext uri="{9D8B030D-6E8A-4147-A177-3AD203B41FA5}">
                      <a16:colId xmlns:a16="http://schemas.microsoft.com/office/drawing/2014/main" val="1812720496"/>
                    </a:ext>
                  </a:extLst>
                </a:gridCol>
              </a:tblGrid>
              <a:tr h="273299">
                <a:tc>
                  <a:txBody>
                    <a:bodyPr/>
                    <a:lstStyle/>
                    <a:p>
                      <a:r>
                        <a:rPr lang="en-CH" sz="1200" b="1" dirty="0">
                          <a:solidFill>
                            <a:schemeClr val="tx1"/>
                          </a:solidFill>
                          <a:latin typeface="Consolas" panose="020B0609020204030204" pitchFamily="49" charset="0"/>
                          <a:cs typeface="Consolas" panose="020B0609020204030204" pitchFamily="49" charset="0"/>
                        </a:rPr>
                        <a:t>dtype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200" b="0" kern="1200" dirty="0">
                          <a:solidFill>
                            <a:schemeClr val="tx1"/>
                          </a:solidFill>
                          <a:latin typeface="Consolas" panose="020B0609020204030204" pitchFamily="49" charset="0"/>
                          <a:ea typeface="+mn-ea"/>
                          <a:cs typeface="Consolas" panose="020B0609020204030204" pitchFamily="49" charset="0"/>
                        </a:rPr>
                        <a:t>int64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601231931"/>
                  </a:ext>
                </a:extLst>
              </a:tr>
              <a:tr h="273299">
                <a:tc>
                  <a:txBody>
                    <a:bodyPr/>
                    <a:lstStyle/>
                    <a:p>
                      <a:r>
                        <a:rPr lang="en-CH" sz="1200" b="1" dirty="0">
                          <a:solidFill>
                            <a:schemeClr val="tx1"/>
                          </a:solidFill>
                          <a:latin typeface="Consolas" panose="020B0609020204030204" pitchFamily="49" charset="0"/>
                          <a:cs typeface="Consolas" panose="020B0609020204030204" pitchFamily="49" charset="0"/>
                        </a:rPr>
                        <a:t>ndim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200" b="0" kern="1200" dirty="0">
                          <a:solidFill>
                            <a:schemeClr val="tx1"/>
                          </a:solidFill>
                          <a:latin typeface="Consolas" panose="020B0609020204030204" pitchFamily="49" charset="0"/>
                          <a:ea typeface="+mn-ea"/>
                          <a:cs typeface="Consolas" panose="020B0609020204030204" pitchFamily="49" charset="0"/>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2453214733"/>
                  </a:ext>
                </a:extLst>
              </a:tr>
              <a:tr h="273299">
                <a:tc>
                  <a:txBody>
                    <a:bodyPr/>
                    <a:lstStyle/>
                    <a:p>
                      <a:r>
                        <a:rPr lang="en-CH" sz="1200" b="1" dirty="0">
                          <a:solidFill>
                            <a:schemeClr val="tx1"/>
                          </a:solidFill>
                          <a:latin typeface="Consolas" panose="020B0609020204030204" pitchFamily="49" charset="0"/>
                          <a:cs typeface="Consolas" panose="020B0609020204030204" pitchFamily="49" charset="0"/>
                        </a:rPr>
                        <a:t>shape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200" b="0" kern="1200" dirty="0">
                          <a:solidFill>
                            <a:schemeClr val="tx1"/>
                          </a:solidFill>
                          <a:latin typeface="Consolas" panose="020B0609020204030204" pitchFamily="49" charset="0"/>
                          <a:ea typeface="+mn-ea"/>
                          <a:cs typeface="Consolas" panose="020B0609020204030204" pitchFamily="49" charset="0"/>
                        </a:rPr>
                        <a:t>(3, 3)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2402452231"/>
                  </a:ext>
                </a:extLst>
              </a:tr>
              <a:tr h="260223">
                <a:tc>
                  <a:txBody>
                    <a:bodyPr/>
                    <a:lstStyle/>
                    <a:p>
                      <a:r>
                        <a:rPr lang="en-CH" sz="1200" b="1" dirty="0">
                          <a:solidFill>
                            <a:schemeClr val="tx1"/>
                          </a:solidFill>
                          <a:latin typeface="Consolas" panose="020B0609020204030204" pitchFamily="49" charset="0"/>
                          <a:cs typeface="Consolas" panose="020B0609020204030204" pitchFamily="49" charset="0"/>
                        </a:rPr>
                        <a:t>strides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200" b="0" kern="1200" dirty="0">
                          <a:solidFill>
                            <a:schemeClr val="tx1"/>
                          </a:solidFill>
                          <a:latin typeface="Consolas" panose="020B0609020204030204" pitchFamily="49" charset="0"/>
                          <a:ea typeface="+mn-ea"/>
                          <a:cs typeface="Consolas" panose="020B0609020204030204" pitchFamily="49" charset="0"/>
                        </a:rPr>
                        <a:t>(8, 24)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716865482"/>
                  </a:ext>
                </a:extLst>
              </a:tr>
            </a:tbl>
          </a:graphicData>
        </a:graphic>
      </p:graphicFrame>
      <p:graphicFrame>
        <p:nvGraphicFramePr>
          <p:cNvPr id="17" name="Table 16">
            <a:extLst>
              <a:ext uri="{FF2B5EF4-FFF2-40B4-BE49-F238E27FC236}">
                <a16:creationId xmlns:a16="http://schemas.microsoft.com/office/drawing/2014/main" id="{570DB801-1804-C5F6-94F2-86E3C3B56766}"/>
              </a:ext>
            </a:extLst>
          </p:cNvPr>
          <p:cNvGraphicFramePr>
            <a:graphicFrameLocks noGrp="1"/>
          </p:cNvGraphicFramePr>
          <p:nvPr/>
        </p:nvGraphicFramePr>
        <p:xfrm>
          <a:off x="4859403" y="1505690"/>
          <a:ext cx="2152904" cy="1097280"/>
        </p:xfrm>
        <a:graphic>
          <a:graphicData uri="http://schemas.openxmlformats.org/drawingml/2006/table">
            <a:tbl>
              <a:tblPr firstRow="1" bandRow="1">
                <a:tableStyleId>{5C22544A-7EE6-4342-B048-85BDC9FD1C3A}</a:tableStyleId>
              </a:tblPr>
              <a:tblGrid>
                <a:gridCol w="1076452">
                  <a:extLst>
                    <a:ext uri="{9D8B030D-6E8A-4147-A177-3AD203B41FA5}">
                      <a16:colId xmlns:a16="http://schemas.microsoft.com/office/drawing/2014/main" val="2080692857"/>
                    </a:ext>
                  </a:extLst>
                </a:gridCol>
                <a:gridCol w="1076452">
                  <a:extLst>
                    <a:ext uri="{9D8B030D-6E8A-4147-A177-3AD203B41FA5}">
                      <a16:colId xmlns:a16="http://schemas.microsoft.com/office/drawing/2014/main" val="1812720496"/>
                    </a:ext>
                  </a:extLst>
                </a:gridCol>
              </a:tblGrid>
              <a:tr h="273299">
                <a:tc>
                  <a:txBody>
                    <a:bodyPr/>
                    <a:lstStyle/>
                    <a:p>
                      <a:r>
                        <a:rPr lang="en-CH" sz="1200" b="1" dirty="0">
                          <a:solidFill>
                            <a:schemeClr val="tx1"/>
                          </a:solidFill>
                          <a:latin typeface="Consolas" panose="020B0609020204030204" pitchFamily="49" charset="0"/>
                          <a:cs typeface="Consolas" panose="020B0609020204030204" pitchFamily="49" charset="0"/>
                        </a:rPr>
                        <a:t>dtype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200" b="0" kern="1200" dirty="0">
                          <a:solidFill>
                            <a:schemeClr val="tx1"/>
                          </a:solidFill>
                          <a:latin typeface="Consolas" panose="020B0609020204030204" pitchFamily="49" charset="0"/>
                          <a:ea typeface="+mn-ea"/>
                          <a:cs typeface="Consolas" panose="020B0609020204030204" pitchFamily="49" charset="0"/>
                        </a:rPr>
                        <a:t>int64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601231931"/>
                  </a:ext>
                </a:extLst>
              </a:tr>
              <a:tr h="273299">
                <a:tc>
                  <a:txBody>
                    <a:bodyPr/>
                    <a:lstStyle/>
                    <a:p>
                      <a:r>
                        <a:rPr lang="en-CH" sz="1200" b="1" dirty="0">
                          <a:solidFill>
                            <a:schemeClr val="tx1"/>
                          </a:solidFill>
                          <a:latin typeface="Consolas" panose="020B0609020204030204" pitchFamily="49" charset="0"/>
                          <a:cs typeface="Consolas" panose="020B0609020204030204" pitchFamily="49" charset="0"/>
                        </a:rPr>
                        <a:t>ndim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200" b="0" kern="1200" dirty="0">
                          <a:solidFill>
                            <a:schemeClr val="tx1"/>
                          </a:solidFill>
                          <a:latin typeface="Consolas" panose="020B0609020204030204" pitchFamily="49" charset="0"/>
                          <a:ea typeface="+mn-ea"/>
                          <a:cs typeface="Consolas" panose="020B0609020204030204" pitchFamily="49" charset="0"/>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2453214733"/>
                  </a:ext>
                </a:extLst>
              </a:tr>
              <a:tr h="273299">
                <a:tc>
                  <a:txBody>
                    <a:bodyPr/>
                    <a:lstStyle/>
                    <a:p>
                      <a:r>
                        <a:rPr lang="en-CH" sz="1200" b="1" dirty="0">
                          <a:solidFill>
                            <a:schemeClr val="tx1"/>
                          </a:solidFill>
                          <a:latin typeface="Consolas" panose="020B0609020204030204" pitchFamily="49" charset="0"/>
                          <a:cs typeface="Consolas" panose="020B0609020204030204" pitchFamily="49" charset="0"/>
                        </a:rPr>
                        <a:t>shape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200" b="0" kern="1200" dirty="0">
                          <a:solidFill>
                            <a:schemeClr val="tx1"/>
                          </a:solidFill>
                          <a:latin typeface="Consolas" panose="020B0609020204030204" pitchFamily="49" charset="0"/>
                          <a:ea typeface="+mn-ea"/>
                          <a:cs typeface="Consolas" panose="020B0609020204030204" pitchFamily="49" charset="0"/>
                        </a:rPr>
                        <a:t>(3, 3)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2402452231"/>
                  </a:ext>
                </a:extLst>
              </a:tr>
              <a:tr h="260223">
                <a:tc>
                  <a:txBody>
                    <a:bodyPr/>
                    <a:lstStyle/>
                    <a:p>
                      <a:r>
                        <a:rPr lang="en-CH" sz="1200" b="1" dirty="0">
                          <a:solidFill>
                            <a:schemeClr val="tx1"/>
                          </a:solidFill>
                          <a:latin typeface="Consolas" panose="020B0609020204030204" pitchFamily="49" charset="0"/>
                          <a:cs typeface="Consolas" panose="020B0609020204030204" pitchFamily="49" charset="0"/>
                        </a:rPr>
                        <a:t>strides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200" b="0" kern="1200" dirty="0">
                          <a:solidFill>
                            <a:schemeClr val="tx1"/>
                          </a:solidFill>
                          <a:latin typeface="Consolas" panose="020B0609020204030204" pitchFamily="49" charset="0"/>
                          <a:ea typeface="+mn-ea"/>
                          <a:cs typeface="Consolas" panose="020B0609020204030204" pitchFamily="49" charset="0"/>
                        </a:rPr>
                        <a:t>(24, 8)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716865482"/>
                  </a:ext>
                </a:extLst>
              </a:tr>
            </a:tbl>
          </a:graphicData>
        </a:graphic>
      </p:graphicFrame>
    </p:spTree>
    <p:extLst>
      <p:ext uri="{BB962C8B-B14F-4D97-AF65-F5344CB8AC3E}">
        <p14:creationId xmlns:p14="http://schemas.microsoft.com/office/powerpoint/2010/main" val="225491827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4590D6FB-C8AD-17CF-5068-8153A4D2C374}"/>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64A7F7A8-07FD-01B3-8F1C-10C73D19C961}"/>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FE855121-DC15-2365-17CE-AD98CE9AC258}"/>
              </a:ext>
            </a:extLst>
          </p:cNvPr>
          <p:cNvSpPr>
            <a:spLocks noGrp="1"/>
          </p:cNvSpPr>
          <p:nvPr>
            <p:ph type="sldNum" sz="quarter" idx="12"/>
          </p:nvPr>
        </p:nvSpPr>
        <p:spPr/>
        <p:txBody>
          <a:bodyPr/>
          <a:lstStyle/>
          <a:p>
            <a:fld id="{EF79ADEA-B933-47CC-A4E9-04E6298B917C}" type="slidenum">
              <a:rPr lang="en-US" smtClean="0"/>
              <a:pPr/>
              <a:t>43</a:t>
            </a:fld>
            <a:endParaRPr lang="en-US"/>
          </a:p>
        </p:txBody>
      </p:sp>
      <p:sp>
        <p:nvSpPr>
          <p:cNvPr id="16" name="TextBox 15">
            <a:extLst>
              <a:ext uri="{FF2B5EF4-FFF2-40B4-BE49-F238E27FC236}">
                <a16:creationId xmlns:a16="http://schemas.microsoft.com/office/drawing/2014/main" id="{8F4FD552-0A7B-9DD1-193A-C7D6508817B4}"/>
              </a:ext>
            </a:extLst>
          </p:cNvPr>
          <p:cNvSpPr txBox="1"/>
          <p:nvPr/>
        </p:nvSpPr>
        <p:spPr>
          <a:xfrm>
            <a:off x="8952975" y="1017438"/>
            <a:ext cx="1944217" cy="369332"/>
          </a:xfrm>
          <a:prstGeom prst="rect">
            <a:avLst/>
          </a:prstGeom>
          <a:noFill/>
        </p:spPr>
        <p:txBody>
          <a:bodyPr wrap="square" rtlCol="0">
            <a:spAutoFit/>
          </a:bodyPr>
          <a:lstStyle/>
          <a:p>
            <a:pPr algn="ctr"/>
            <a:r>
              <a:rPr lang="en-CH" b="1">
                <a:solidFill>
                  <a:schemeClr val="accent1">
                    <a:lumMod val="60000"/>
                    <a:lumOff val="40000"/>
                  </a:schemeClr>
                </a:solidFill>
              </a:rPr>
              <a:t>NumPy </a:t>
            </a:r>
            <a:r>
              <a:rPr lang="en-CH" b="1" dirty="0">
                <a:solidFill>
                  <a:schemeClr val="accent1">
                    <a:lumMod val="60000"/>
                    <a:lumOff val="40000"/>
                  </a:schemeClr>
                </a:solidFill>
              </a:rPr>
              <a:t>view</a:t>
            </a:r>
          </a:p>
        </p:txBody>
      </p:sp>
      <p:graphicFrame>
        <p:nvGraphicFramePr>
          <p:cNvPr id="18" name="Table 17">
            <a:extLst>
              <a:ext uri="{FF2B5EF4-FFF2-40B4-BE49-F238E27FC236}">
                <a16:creationId xmlns:a16="http://schemas.microsoft.com/office/drawing/2014/main" id="{26B62287-E67C-2C74-3A19-9D8E6CF1DB91}"/>
              </a:ext>
            </a:extLst>
          </p:cNvPr>
          <p:cNvGraphicFramePr>
            <a:graphicFrameLocks noGrp="1"/>
          </p:cNvGraphicFramePr>
          <p:nvPr/>
        </p:nvGraphicFramePr>
        <p:xfrm>
          <a:off x="7944864" y="3366494"/>
          <a:ext cx="3960441" cy="365560"/>
        </p:xfrm>
        <a:graphic>
          <a:graphicData uri="http://schemas.openxmlformats.org/drawingml/2006/table">
            <a:tbl>
              <a:tblPr firstRow="1" bandRow="1">
                <a:tableStyleId>{5C22544A-7EE6-4342-B048-85BDC9FD1C3A}</a:tableStyleId>
              </a:tblPr>
              <a:tblGrid>
                <a:gridCol w="440049">
                  <a:extLst>
                    <a:ext uri="{9D8B030D-6E8A-4147-A177-3AD203B41FA5}">
                      <a16:colId xmlns:a16="http://schemas.microsoft.com/office/drawing/2014/main" val="371355521"/>
                    </a:ext>
                  </a:extLst>
                </a:gridCol>
                <a:gridCol w="440049">
                  <a:extLst>
                    <a:ext uri="{9D8B030D-6E8A-4147-A177-3AD203B41FA5}">
                      <a16:colId xmlns:a16="http://schemas.microsoft.com/office/drawing/2014/main" val="1890143904"/>
                    </a:ext>
                  </a:extLst>
                </a:gridCol>
                <a:gridCol w="440049">
                  <a:extLst>
                    <a:ext uri="{9D8B030D-6E8A-4147-A177-3AD203B41FA5}">
                      <a16:colId xmlns:a16="http://schemas.microsoft.com/office/drawing/2014/main" val="3423238042"/>
                    </a:ext>
                  </a:extLst>
                </a:gridCol>
                <a:gridCol w="440049">
                  <a:extLst>
                    <a:ext uri="{9D8B030D-6E8A-4147-A177-3AD203B41FA5}">
                      <a16:colId xmlns:a16="http://schemas.microsoft.com/office/drawing/2014/main" val="3585839213"/>
                    </a:ext>
                  </a:extLst>
                </a:gridCol>
                <a:gridCol w="440049">
                  <a:extLst>
                    <a:ext uri="{9D8B030D-6E8A-4147-A177-3AD203B41FA5}">
                      <a16:colId xmlns:a16="http://schemas.microsoft.com/office/drawing/2014/main" val="1895507969"/>
                    </a:ext>
                  </a:extLst>
                </a:gridCol>
                <a:gridCol w="440049">
                  <a:extLst>
                    <a:ext uri="{9D8B030D-6E8A-4147-A177-3AD203B41FA5}">
                      <a16:colId xmlns:a16="http://schemas.microsoft.com/office/drawing/2014/main" val="3131941444"/>
                    </a:ext>
                  </a:extLst>
                </a:gridCol>
                <a:gridCol w="440049">
                  <a:extLst>
                    <a:ext uri="{9D8B030D-6E8A-4147-A177-3AD203B41FA5}">
                      <a16:colId xmlns:a16="http://schemas.microsoft.com/office/drawing/2014/main" val="504182679"/>
                    </a:ext>
                  </a:extLst>
                </a:gridCol>
                <a:gridCol w="440049">
                  <a:extLst>
                    <a:ext uri="{9D8B030D-6E8A-4147-A177-3AD203B41FA5}">
                      <a16:colId xmlns:a16="http://schemas.microsoft.com/office/drawing/2014/main" val="3735534231"/>
                    </a:ext>
                  </a:extLst>
                </a:gridCol>
                <a:gridCol w="440049">
                  <a:extLst>
                    <a:ext uri="{9D8B030D-6E8A-4147-A177-3AD203B41FA5}">
                      <a16:colId xmlns:a16="http://schemas.microsoft.com/office/drawing/2014/main" val="1814250458"/>
                    </a:ext>
                  </a:extLst>
                </a:gridCol>
              </a:tblGrid>
              <a:tr h="365560">
                <a:tc>
                  <a:txBody>
                    <a:bodyPr/>
                    <a:lstStyle/>
                    <a:p>
                      <a:pPr marL="0" algn="ctr" defTabSz="914400" rtl="0" eaLnBrk="1" latinLnBrk="0" hangingPunct="1"/>
                      <a:r>
                        <a:rPr lang="en-CH" sz="1600" b="1" kern="1200" dirty="0">
                          <a:solidFill>
                            <a:schemeClr val="tx1"/>
                          </a:solidFill>
                          <a:latin typeface="+mn-lt"/>
                          <a:ea typeface="+mn-ea"/>
                          <a:cs typeface="+mn-cs"/>
                        </a:rPr>
                        <a:t>0</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1</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2</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3</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4</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5</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6</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7</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8</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269756804"/>
                  </a:ext>
                </a:extLst>
              </a:tr>
            </a:tbl>
          </a:graphicData>
        </a:graphic>
      </p:graphicFrame>
      <p:graphicFrame>
        <p:nvGraphicFramePr>
          <p:cNvPr id="21" name="Table 20">
            <a:extLst>
              <a:ext uri="{FF2B5EF4-FFF2-40B4-BE49-F238E27FC236}">
                <a16:creationId xmlns:a16="http://schemas.microsoft.com/office/drawing/2014/main" id="{18F80FFA-0FD8-C324-C70B-68DE96C1AA21}"/>
              </a:ext>
            </a:extLst>
          </p:cNvPr>
          <p:cNvGraphicFramePr>
            <a:graphicFrameLocks noGrp="1"/>
          </p:cNvGraphicFramePr>
          <p:nvPr/>
        </p:nvGraphicFramePr>
        <p:xfrm>
          <a:off x="9489081" y="5721816"/>
          <a:ext cx="872006" cy="731520"/>
        </p:xfrm>
        <a:graphic>
          <a:graphicData uri="http://schemas.openxmlformats.org/drawingml/2006/table">
            <a:tbl>
              <a:tblPr firstRow="1" bandRow="1">
                <a:tableStyleId>{5C22544A-7EE6-4342-B048-85BDC9FD1C3A}</a:tableStyleId>
              </a:tblPr>
              <a:tblGrid>
                <a:gridCol w="436003">
                  <a:extLst>
                    <a:ext uri="{9D8B030D-6E8A-4147-A177-3AD203B41FA5}">
                      <a16:colId xmlns:a16="http://schemas.microsoft.com/office/drawing/2014/main" val="371355521"/>
                    </a:ext>
                  </a:extLst>
                </a:gridCol>
                <a:gridCol w="436003">
                  <a:extLst>
                    <a:ext uri="{9D8B030D-6E8A-4147-A177-3AD203B41FA5}">
                      <a16:colId xmlns:a16="http://schemas.microsoft.com/office/drawing/2014/main" val="3423238042"/>
                    </a:ext>
                  </a:extLst>
                </a:gridCol>
              </a:tblGrid>
              <a:tr h="365760">
                <a:tc>
                  <a:txBody>
                    <a:bodyPr/>
                    <a:lstStyle/>
                    <a:p>
                      <a:pPr marL="0" algn="ctr" defTabSz="914400" rtl="0" eaLnBrk="1" latinLnBrk="0" hangingPunct="1"/>
                      <a:r>
                        <a:rPr lang="en-CH" sz="1600" b="1" kern="1200" dirty="0">
                          <a:solidFill>
                            <a:schemeClr val="tx1"/>
                          </a:solidFill>
                          <a:latin typeface="+mn-lt"/>
                          <a:ea typeface="+mn-ea"/>
                          <a:cs typeface="+mn-cs"/>
                        </a:rPr>
                        <a:t>0</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2</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269756804"/>
                  </a:ext>
                </a:extLst>
              </a:tr>
              <a:tr h="365760">
                <a:tc>
                  <a:txBody>
                    <a:bodyPr/>
                    <a:lstStyle/>
                    <a:p>
                      <a:pPr marL="0" algn="ctr" defTabSz="914400" rtl="0" eaLnBrk="1" latinLnBrk="0" hangingPunct="1"/>
                      <a:r>
                        <a:rPr lang="en-CH" sz="1600" b="1" kern="1200" dirty="0">
                          <a:solidFill>
                            <a:schemeClr val="tx1"/>
                          </a:solidFill>
                          <a:latin typeface="+mn-lt"/>
                          <a:ea typeface="+mn-ea"/>
                          <a:cs typeface="+mn-cs"/>
                        </a:rPr>
                        <a:t>6</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8</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051254224"/>
                  </a:ext>
                </a:extLst>
              </a:tr>
            </a:tbl>
          </a:graphicData>
        </a:graphic>
      </p:graphicFrame>
      <p:graphicFrame>
        <p:nvGraphicFramePr>
          <p:cNvPr id="23" name="Table 22">
            <a:extLst>
              <a:ext uri="{FF2B5EF4-FFF2-40B4-BE49-F238E27FC236}">
                <a16:creationId xmlns:a16="http://schemas.microsoft.com/office/drawing/2014/main" id="{64505C8B-8025-3215-E7F9-640875EEE956}"/>
              </a:ext>
            </a:extLst>
          </p:cNvPr>
          <p:cNvGraphicFramePr>
            <a:graphicFrameLocks noGrp="1"/>
          </p:cNvGraphicFramePr>
          <p:nvPr/>
        </p:nvGraphicFramePr>
        <p:xfrm>
          <a:off x="9271080" y="4273559"/>
          <a:ext cx="1308009" cy="1097280"/>
        </p:xfrm>
        <a:graphic>
          <a:graphicData uri="http://schemas.openxmlformats.org/drawingml/2006/table">
            <a:tbl>
              <a:tblPr firstRow="1" bandRow="1">
                <a:tableStyleId>{5C22544A-7EE6-4342-B048-85BDC9FD1C3A}</a:tableStyleId>
              </a:tblPr>
              <a:tblGrid>
                <a:gridCol w="436003">
                  <a:extLst>
                    <a:ext uri="{9D8B030D-6E8A-4147-A177-3AD203B41FA5}">
                      <a16:colId xmlns:a16="http://schemas.microsoft.com/office/drawing/2014/main" val="371355521"/>
                    </a:ext>
                  </a:extLst>
                </a:gridCol>
                <a:gridCol w="436003">
                  <a:extLst>
                    <a:ext uri="{9D8B030D-6E8A-4147-A177-3AD203B41FA5}">
                      <a16:colId xmlns:a16="http://schemas.microsoft.com/office/drawing/2014/main" val="1890143904"/>
                    </a:ext>
                  </a:extLst>
                </a:gridCol>
                <a:gridCol w="436003">
                  <a:extLst>
                    <a:ext uri="{9D8B030D-6E8A-4147-A177-3AD203B41FA5}">
                      <a16:colId xmlns:a16="http://schemas.microsoft.com/office/drawing/2014/main" val="3423238042"/>
                    </a:ext>
                  </a:extLst>
                </a:gridCol>
              </a:tblGrid>
              <a:tr h="365760">
                <a:tc>
                  <a:txBody>
                    <a:bodyPr/>
                    <a:lstStyle/>
                    <a:p>
                      <a:pPr marL="0" algn="ctr" defTabSz="914400" rtl="0" eaLnBrk="1" latinLnBrk="0" hangingPunct="1"/>
                      <a:r>
                        <a:rPr lang="en-CH" sz="1600" b="1" kern="1200" dirty="0">
                          <a:solidFill>
                            <a:schemeClr val="tx1"/>
                          </a:solidFill>
                          <a:latin typeface="+mn-lt"/>
                          <a:ea typeface="+mn-ea"/>
                          <a:cs typeface="+mn-cs"/>
                        </a:rPr>
                        <a:t>0</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3</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6</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269756804"/>
                  </a:ext>
                </a:extLst>
              </a:tr>
              <a:tr h="365760">
                <a:tc>
                  <a:txBody>
                    <a:bodyPr/>
                    <a:lstStyle/>
                    <a:p>
                      <a:pPr marL="0" algn="ctr" defTabSz="914400" rtl="0" eaLnBrk="1" latinLnBrk="0" hangingPunct="1"/>
                      <a:r>
                        <a:rPr lang="en-CH" sz="1600" b="1" kern="1200" dirty="0">
                          <a:solidFill>
                            <a:schemeClr val="tx1"/>
                          </a:solidFill>
                          <a:latin typeface="+mn-lt"/>
                          <a:ea typeface="+mn-ea"/>
                          <a:cs typeface="+mn-cs"/>
                        </a:rPr>
                        <a:t>1</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4</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7</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709564170"/>
                  </a:ext>
                </a:extLst>
              </a:tr>
              <a:tr h="365760">
                <a:tc>
                  <a:txBody>
                    <a:bodyPr/>
                    <a:lstStyle/>
                    <a:p>
                      <a:pPr marL="0" algn="ctr" defTabSz="914400" rtl="0" eaLnBrk="1" latinLnBrk="0" hangingPunct="1"/>
                      <a:r>
                        <a:rPr lang="en-CH" sz="1600" b="1" kern="1200" dirty="0">
                          <a:solidFill>
                            <a:schemeClr val="tx1"/>
                          </a:solidFill>
                          <a:latin typeface="+mn-lt"/>
                          <a:ea typeface="+mn-ea"/>
                          <a:cs typeface="+mn-cs"/>
                        </a:rPr>
                        <a:t>2</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5</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8</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051254224"/>
                  </a:ext>
                </a:extLst>
              </a:tr>
            </a:tbl>
          </a:graphicData>
        </a:graphic>
      </p:graphicFrame>
      <p:graphicFrame>
        <p:nvGraphicFramePr>
          <p:cNvPr id="15" name="Table 14">
            <a:extLst>
              <a:ext uri="{FF2B5EF4-FFF2-40B4-BE49-F238E27FC236}">
                <a16:creationId xmlns:a16="http://schemas.microsoft.com/office/drawing/2014/main" id="{34D3D8BA-EBB7-5E06-1F25-52D53C4C4501}"/>
              </a:ext>
            </a:extLst>
          </p:cNvPr>
          <p:cNvGraphicFramePr>
            <a:graphicFrameLocks noGrp="1"/>
          </p:cNvGraphicFramePr>
          <p:nvPr/>
        </p:nvGraphicFramePr>
        <p:xfrm>
          <a:off x="9271080" y="1737747"/>
          <a:ext cx="1308009" cy="1097280"/>
        </p:xfrm>
        <a:graphic>
          <a:graphicData uri="http://schemas.openxmlformats.org/drawingml/2006/table">
            <a:tbl>
              <a:tblPr firstRow="1" bandRow="1">
                <a:tableStyleId>{5C22544A-7EE6-4342-B048-85BDC9FD1C3A}</a:tableStyleId>
              </a:tblPr>
              <a:tblGrid>
                <a:gridCol w="436003">
                  <a:extLst>
                    <a:ext uri="{9D8B030D-6E8A-4147-A177-3AD203B41FA5}">
                      <a16:colId xmlns:a16="http://schemas.microsoft.com/office/drawing/2014/main" val="371355521"/>
                    </a:ext>
                  </a:extLst>
                </a:gridCol>
                <a:gridCol w="436003">
                  <a:extLst>
                    <a:ext uri="{9D8B030D-6E8A-4147-A177-3AD203B41FA5}">
                      <a16:colId xmlns:a16="http://schemas.microsoft.com/office/drawing/2014/main" val="1890143904"/>
                    </a:ext>
                  </a:extLst>
                </a:gridCol>
                <a:gridCol w="436003">
                  <a:extLst>
                    <a:ext uri="{9D8B030D-6E8A-4147-A177-3AD203B41FA5}">
                      <a16:colId xmlns:a16="http://schemas.microsoft.com/office/drawing/2014/main" val="3423238042"/>
                    </a:ext>
                  </a:extLst>
                </a:gridCol>
              </a:tblGrid>
              <a:tr h="365760">
                <a:tc>
                  <a:txBody>
                    <a:bodyPr/>
                    <a:lstStyle/>
                    <a:p>
                      <a:pPr marL="0" algn="ctr" defTabSz="914400" rtl="0" eaLnBrk="1" latinLnBrk="0" hangingPunct="1"/>
                      <a:r>
                        <a:rPr lang="en-CH" sz="1600" b="1" kern="1200" dirty="0">
                          <a:solidFill>
                            <a:schemeClr val="tx1"/>
                          </a:solidFill>
                          <a:latin typeface="+mn-lt"/>
                          <a:ea typeface="+mn-ea"/>
                          <a:cs typeface="+mn-cs"/>
                        </a:rPr>
                        <a:t>0</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1</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2</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269756804"/>
                  </a:ext>
                </a:extLst>
              </a:tr>
              <a:tr h="365760">
                <a:tc>
                  <a:txBody>
                    <a:bodyPr/>
                    <a:lstStyle/>
                    <a:p>
                      <a:pPr marL="0" algn="ctr" defTabSz="914400" rtl="0" eaLnBrk="1" latinLnBrk="0" hangingPunct="1"/>
                      <a:r>
                        <a:rPr lang="en-CH" sz="1600" b="1" kern="1200" dirty="0">
                          <a:solidFill>
                            <a:schemeClr val="tx1"/>
                          </a:solidFill>
                          <a:latin typeface="+mn-lt"/>
                          <a:ea typeface="+mn-ea"/>
                          <a:cs typeface="+mn-cs"/>
                        </a:rPr>
                        <a:t>3</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4</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5</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709564170"/>
                  </a:ext>
                </a:extLst>
              </a:tr>
              <a:tr h="365760">
                <a:tc>
                  <a:txBody>
                    <a:bodyPr/>
                    <a:lstStyle/>
                    <a:p>
                      <a:pPr marL="0" algn="ctr" defTabSz="914400" rtl="0" eaLnBrk="1" latinLnBrk="0" hangingPunct="1"/>
                      <a:r>
                        <a:rPr lang="en-CH" sz="1600" b="1" kern="1200" dirty="0">
                          <a:solidFill>
                            <a:schemeClr val="tx1"/>
                          </a:solidFill>
                          <a:latin typeface="+mn-lt"/>
                          <a:ea typeface="+mn-ea"/>
                          <a:cs typeface="+mn-cs"/>
                        </a:rPr>
                        <a:t>6</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7</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8</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051254224"/>
                  </a:ext>
                </a:extLst>
              </a:tr>
            </a:tbl>
          </a:graphicData>
        </a:graphic>
      </p:graphicFrame>
      <p:graphicFrame>
        <p:nvGraphicFramePr>
          <p:cNvPr id="25" name="Table 24">
            <a:extLst>
              <a:ext uri="{FF2B5EF4-FFF2-40B4-BE49-F238E27FC236}">
                <a16:creationId xmlns:a16="http://schemas.microsoft.com/office/drawing/2014/main" id="{A2230A15-A97F-5E02-4B4D-5BEFE76CC04C}"/>
              </a:ext>
            </a:extLst>
          </p:cNvPr>
          <p:cNvGraphicFramePr>
            <a:graphicFrameLocks noGrp="1"/>
          </p:cNvGraphicFramePr>
          <p:nvPr/>
        </p:nvGraphicFramePr>
        <p:xfrm>
          <a:off x="680956" y="381262"/>
          <a:ext cx="4406886" cy="473452"/>
        </p:xfrm>
        <a:graphic>
          <a:graphicData uri="http://schemas.openxmlformats.org/drawingml/2006/table">
            <a:tbl>
              <a:tblPr firstRow="1" bandRow="1">
                <a:tableStyleId>{5C22544A-7EE6-4342-B048-85BDC9FD1C3A}</a:tableStyleId>
              </a:tblPr>
              <a:tblGrid>
                <a:gridCol w="489654">
                  <a:extLst>
                    <a:ext uri="{9D8B030D-6E8A-4147-A177-3AD203B41FA5}">
                      <a16:colId xmlns:a16="http://schemas.microsoft.com/office/drawing/2014/main" val="192593557"/>
                    </a:ext>
                  </a:extLst>
                </a:gridCol>
                <a:gridCol w="489654">
                  <a:extLst>
                    <a:ext uri="{9D8B030D-6E8A-4147-A177-3AD203B41FA5}">
                      <a16:colId xmlns:a16="http://schemas.microsoft.com/office/drawing/2014/main" val="1194640416"/>
                    </a:ext>
                  </a:extLst>
                </a:gridCol>
                <a:gridCol w="489654">
                  <a:extLst>
                    <a:ext uri="{9D8B030D-6E8A-4147-A177-3AD203B41FA5}">
                      <a16:colId xmlns:a16="http://schemas.microsoft.com/office/drawing/2014/main" val="501113775"/>
                    </a:ext>
                  </a:extLst>
                </a:gridCol>
                <a:gridCol w="489654">
                  <a:extLst>
                    <a:ext uri="{9D8B030D-6E8A-4147-A177-3AD203B41FA5}">
                      <a16:colId xmlns:a16="http://schemas.microsoft.com/office/drawing/2014/main" val="1120167580"/>
                    </a:ext>
                  </a:extLst>
                </a:gridCol>
                <a:gridCol w="489654">
                  <a:extLst>
                    <a:ext uri="{9D8B030D-6E8A-4147-A177-3AD203B41FA5}">
                      <a16:colId xmlns:a16="http://schemas.microsoft.com/office/drawing/2014/main" val="241209916"/>
                    </a:ext>
                  </a:extLst>
                </a:gridCol>
                <a:gridCol w="489654">
                  <a:extLst>
                    <a:ext uri="{9D8B030D-6E8A-4147-A177-3AD203B41FA5}">
                      <a16:colId xmlns:a16="http://schemas.microsoft.com/office/drawing/2014/main" val="3588069149"/>
                    </a:ext>
                  </a:extLst>
                </a:gridCol>
                <a:gridCol w="489654">
                  <a:extLst>
                    <a:ext uri="{9D8B030D-6E8A-4147-A177-3AD203B41FA5}">
                      <a16:colId xmlns:a16="http://schemas.microsoft.com/office/drawing/2014/main" val="1236301219"/>
                    </a:ext>
                  </a:extLst>
                </a:gridCol>
                <a:gridCol w="489654">
                  <a:extLst>
                    <a:ext uri="{9D8B030D-6E8A-4147-A177-3AD203B41FA5}">
                      <a16:colId xmlns:a16="http://schemas.microsoft.com/office/drawing/2014/main" val="1558425767"/>
                    </a:ext>
                  </a:extLst>
                </a:gridCol>
                <a:gridCol w="489654">
                  <a:extLst>
                    <a:ext uri="{9D8B030D-6E8A-4147-A177-3AD203B41FA5}">
                      <a16:colId xmlns:a16="http://schemas.microsoft.com/office/drawing/2014/main" val="2776569343"/>
                    </a:ext>
                  </a:extLst>
                </a:gridCol>
              </a:tblGrid>
              <a:tr h="473452">
                <a:tc>
                  <a:txBody>
                    <a:bodyPr/>
                    <a:lstStyle/>
                    <a:p>
                      <a:pPr algn="ctr"/>
                      <a:r>
                        <a:rPr lang="en-CH" dirty="0">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5904975"/>
                  </a:ext>
                </a:extLst>
              </a:tr>
            </a:tbl>
          </a:graphicData>
        </a:graphic>
      </p:graphicFrame>
      <p:sp>
        <p:nvSpPr>
          <p:cNvPr id="26" name="TextBox 25">
            <a:extLst>
              <a:ext uri="{FF2B5EF4-FFF2-40B4-BE49-F238E27FC236}">
                <a16:creationId xmlns:a16="http://schemas.microsoft.com/office/drawing/2014/main" id="{EACBACB7-E568-DAF1-3534-42BC9CA3C745}"/>
              </a:ext>
            </a:extLst>
          </p:cNvPr>
          <p:cNvSpPr txBox="1"/>
          <p:nvPr/>
        </p:nvSpPr>
        <p:spPr>
          <a:xfrm>
            <a:off x="529604" y="-48947"/>
            <a:ext cx="1944217" cy="369332"/>
          </a:xfrm>
          <a:prstGeom prst="rect">
            <a:avLst/>
          </a:prstGeom>
          <a:noFill/>
        </p:spPr>
        <p:txBody>
          <a:bodyPr wrap="square" rtlCol="0">
            <a:spAutoFit/>
          </a:bodyPr>
          <a:lstStyle/>
          <a:p>
            <a:r>
              <a:rPr lang="en-CH" b="1" dirty="0">
                <a:solidFill>
                  <a:schemeClr val="accent2">
                    <a:lumMod val="60000"/>
                    <a:lumOff val="40000"/>
                  </a:schemeClr>
                </a:solidFill>
              </a:rPr>
              <a:t>Memory block</a:t>
            </a:r>
          </a:p>
        </p:txBody>
      </p:sp>
      <p:sp>
        <p:nvSpPr>
          <p:cNvPr id="3" name="TextBox 2">
            <a:extLst>
              <a:ext uri="{FF2B5EF4-FFF2-40B4-BE49-F238E27FC236}">
                <a16:creationId xmlns:a16="http://schemas.microsoft.com/office/drawing/2014/main" id="{B819EA38-61F4-DE39-6743-E7E35518A587}"/>
              </a:ext>
            </a:extLst>
          </p:cNvPr>
          <p:cNvSpPr txBox="1"/>
          <p:nvPr/>
        </p:nvSpPr>
        <p:spPr>
          <a:xfrm>
            <a:off x="541864" y="3368784"/>
            <a:ext cx="2809528" cy="369332"/>
          </a:xfrm>
          <a:prstGeom prst="rect">
            <a:avLst/>
          </a:prstGeom>
          <a:solidFill>
            <a:schemeClr val="tx1"/>
          </a:solidFill>
        </p:spPr>
        <p:txBody>
          <a:bodyPr wrap="square" rtlCol="0">
            <a:spAutoFit/>
          </a:bodyPr>
          <a:lstStyle/>
          <a:p>
            <a:r>
              <a:rPr lang="en-CH" dirty="0">
                <a:solidFill>
                  <a:srgbClr val="0ECC00"/>
                </a:solidFill>
                <a:latin typeface="Consolas" panose="020B0609020204030204" pitchFamily="49" charset="0"/>
                <a:cs typeface="Consolas" panose="020B0609020204030204" pitchFamily="49" charset="0"/>
              </a:rPr>
              <a:t>x.ravel()</a:t>
            </a:r>
          </a:p>
        </p:txBody>
      </p:sp>
      <p:sp>
        <p:nvSpPr>
          <p:cNvPr id="8" name="TextBox 7">
            <a:extLst>
              <a:ext uri="{FF2B5EF4-FFF2-40B4-BE49-F238E27FC236}">
                <a16:creationId xmlns:a16="http://schemas.microsoft.com/office/drawing/2014/main" id="{7C870E2A-DC9C-B836-0F1D-D65C1DF4BEAD}"/>
              </a:ext>
            </a:extLst>
          </p:cNvPr>
          <p:cNvSpPr txBox="1"/>
          <p:nvPr/>
        </p:nvSpPr>
        <p:spPr>
          <a:xfrm>
            <a:off x="974519" y="1017438"/>
            <a:ext cx="1944217" cy="369332"/>
          </a:xfrm>
          <a:prstGeom prst="rect">
            <a:avLst/>
          </a:prstGeom>
          <a:noFill/>
        </p:spPr>
        <p:txBody>
          <a:bodyPr wrap="square" rtlCol="0">
            <a:spAutoFit/>
          </a:bodyPr>
          <a:lstStyle/>
          <a:p>
            <a:pPr algn="ctr"/>
            <a:r>
              <a:rPr lang="en-CH" b="1"/>
              <a:t>NumPy </a:t>
            </a:r>
            <a:r>
              <a:rPr lang="en-CH" b="1" dirty="0"/>
              <a:t>operation</a:t>
            </a:r>
          </a:p>
        </p:txBody>
      </p:sp>
      <p:sp>
        <p:nvSpPr>
          <p:cNvPr id="9" name="TextBox 8">
            <a:extLst>
              <a:ext uri="{FF2B5EF4-FFF2-40B4-BE49-F238E27FC236}">
                <a16:creationId xmlns:a16="http://schemas.microsoft.com/office/drawing/2014/main" id="{8142AA83-82E0-FF00-14CA-2EF66F27336E}"/>
              </a:ext>
            </a:extLst>
          </p:cNvPr>
          <p:cNvSpPr txBox="1"/>
          <p:nvPr/>
        </p:nvSpPr>
        <p:spPr>
          <a:xfrm>
            <a:off x="541864" y="4635847"/>
            <a:ext cx="2809528" cy="369332"/>
          </a:xfrm>
          <a:prstGeom prst="rect">
            <a:avLst/>
          </a:prstGeom>
          <a:solidFill>
            <a:schemeClr val="tx1"/>
          </a:solidFill>
        </p:spPr>
        <p:txBody>
          <a:bodyPr wrap="square" rtlCol="0">
            <a:spAutoFit/>
          </a:bodyPr>
          <a:lstStyle/>
          <a:p>
            <a:r>
              <a:rPr lang="en-CH" dirty="0">
                <a:solidFill>
                  <a:srgbClr val="0ECC00"/>
                </a:solidFill>
                <a:latin typeface="Consolas" panose="020B0609020204030204" pitchFamily="49" charset="0"/>
                <a:cs typeface="Consolas" panose="020B0609020204030204" pitchFamily="49" charset="0"/>
              </a:rPr>
              <a:t>x.T</a:t>
            </a:r>
          </a:p>
        </p:txBody>
      </p:sp>
      <p:sp>
        <p:nvSpPr>
          <p:cNvPr id="10" name="TextBox 9">
            <a:extLst>
              <a:ext uri="{FF2B5EF4-FFF2-40B4-BE49-F238E27FC236}">
                <a16:creationId xmlns:a16="http://schemas.microsoft.com/office/drawing/2014/main" id="{425DE99C-D596-A556-D2D0-76CC8FCBBBDA}"/>
              </a:ext>
            </a:extLst>
          </p:cNvPr>
          <p:cNvSpPr txBox="1"/>
          <p:nvPr/>
        </p:nvSpPr>
        <p:spPr>
          <a:xfrm>
            <a:off x="541864" y="5902910"/>
            <a:ext cx="2809528" cy="369332"/>
          </a:xfrm>
          <a:prstGeom prst="rect">
            <a:avLst/>
          </a:prstGeom>
          <a:solidFill>
            <a:schemeClr val="tx1"/>
          </a:solidFill>
        </p:spPr>
        <p:txBody>
          <a:bodyPr wrap="square" rtlCol="0">
            <a:spAutoFit/>
          </a:bodyPr>
          <a:lstStyle/>
          <a:p>
            <a:r>
              <a:rPr lang="en-CH" dirty="0">
                <a:solidFill>
                  <a:srgbClr val="0ECC00"/>
                </a:solidFill>
                <a:latin typeface="Consolas" panose="020B0609020204030204" pitchFamily="49" charset="0"/>
                <a:cs typeface="Consolas" panose="020B0609020204030204" pitchFamily="49" charset="0"/>
              </a:rPr>
              <a:t>x[::2, ::2]</a:t>
            </a:r>
          </a:p>
        </p:txBody>
      </p:sp>
      <p:sp>
        <p:nvSpPr>
          <p:cNvPr id="11" name="TextBox 10">
            <a:extLst>
              <a:ext uri="{FF2B5EF4-FFF2-40B4-BE49-F238E27FC236}">
                <a16:creationId xmlns:a16="http://schemas.microsoft.com/office/drawing/2014/main" id="{608C64E7-4B03-82D6-6BBA-C34899D79F74}"/>
              </a:ext>
            </a:extLst>
          </p:cNvPr>
          <p:cNvSpPr txBox="1"/>
          <p:nvPr/>
        </p:nvSpPr>
        <p:spPr>
          <a:xfrm>
            <a:off x="541864" y="2101721"/>
            <a:ext cx="2809528" cy="369332"/>
          </a:xfrm>
          <a:prstGeom prst="rect">
            <a:avLst/>
          </a:prstGeom>
          <a:solidFill>
            <a:schemeClr val="tx1"/>
          </a:solidFill>
        </p:spPr>
        <p:txBody>
          <a:bodyPr wrap="square" rtlCol="0">
            <a:spAutoFit/>
          </a:bodyPr>
          <a:lstStyle/>
          <a:p>
            <a:r>
              <a:rPr lang="en-CH" dirty="0">
                <a:solidFill>
                  <a:srgbClr val="0ECC00"/>
                </a:solidFill>
                <a:latin typeface="Consolas" panose="020B0609020204030204" pitchFamily="49" charset="0"/>
                <a:cs typeface="Consolas" panose="020B0609020204030204" pitchFamily="49" charset="0"/>
              </a:rPr>
              <a:t>x</a:t>
            </a:r>
          </a:p>
        </p:txBody>
      </p:sp>
      <p:sp>
        <p:nvSpPr>
          <p:cNvPr id="12" name="TextBox 11">
            <a:extLst>
              <a:ext uri="{FF2B5EF4-FFF2-40B4-BE49-F238E27FC236}">
                <a16:creationId xmlns:a16="http://schemas.microsoft.com/office/drawing/2014/main" id="{5F50003A-C803-65D7-049F-87938CBF5F54}"/>
              </a:ext>
            </a:extLst>
          </p:cNvPr>
          <p:cNvSpPr txBox="1"/>
          <p:nvPr/>
        </p:nvSpPr>
        <p:spPr>
          <a:xfrm>
            <a:off x="6529757" y="297248"/>
            <a:ext cx="4406886" cy="646331"/>
          </a:xfrm>
          <a:prstGeom prst="rect">
            <a:avLst/>
          </a:prstGeom>
          <a:solidFill>
            <a:schemeClr val="accent6">
              <a:lumMod val="20000"/>
              <a:lumOff val="80000"/>
            </a:schemeClr>
          </a:solidFill>
        </p:spPr>
        <p:txBody>
          <a:bodyPr wrap="square" rtlCol="0">
            <a:spAutoFit/>
          </a:bodyPr>
          <a:lstStyle/>
          <a:p>
            <a:pPr algn="ctr"/>
            <a:r>
              <a:rPr lang="en-US" sz="1800" dirty="0"/>
              <a:t>There are NumPy operations that can be performed just by changing the metadata</a:t>
            </a:r>
          </a:p>
        </p:txBody>
      </p:sp>
      <p:graphicFrame>
        <p:nvGraphicFramePr>
          <p:cNvPr id="2" name="Table 1">
            <a:extLst>
              <a:ext uri="{FF2B5EF4-FFF2-40B4-BE49-F238E27FC236}">
                <a16:creationId xmlns:a16="http://schemas.microsoft.com/office/drawing/2014/main" id="{A9E51ECA-1DAA-1E29-E3F3-6FFFF23EAA20}"/>
              </a:ext>
            </a:extLst>
          </p:cNvPr>
          <p:cNvGraphicFramePr>
            <a:graphicFrameLocks noGrp="1"/>
          </p:cNvGraphicFramePr>
          <p:nvPr/>
        </p:nvGraphicFramePr>
        <p:xfrm>
          <a:off x="4859403" y="2761626"/>
          <a:ext cx="2152904" cy="1097280"/>
        </p:xfrm>
        <a:graphic>
          <a:graphicData uri="http://schemas.openxmlformats.org/drawingml/2006/table">
            <a:tbl>
              <a:tblPr firstRow="1" bandRow="1">
                <a:tableStyleId>{5C22544A-7EE6-4342-B048-85BDC9FD1C3A}</a:tableStyleId>
              </a:tblPr>
              <a:tblGrid>
                <a:gridCol w="1076452">
                  <a:extLst>
                    <a:ext uri="{9D8B030D-6E8A-4147-A177-3AD203B41FA5}">
                      <a16:colId xmlns:a16="http://schemas.microsoft.com/office/drawing/2014/main" val="2080692857"/>
                    </a:ext>
                  </a:extLst>
                </a:gridCol>
                <a:gridCol w="1076452">
                  <a:extLst>
                    <a:ext uri="{9D8B030D-6E8A-4147-A177-3AD203B41FA5}">
                      <a16:colId xmlns:a16="http://schemas.microsoft.com/office/drawing/2014/main" val="1812720496"/>
                    </a:ext>
                  </a:extLst>
                </a:gridCol>
              </a:tblGrid>
              <a:tr h="273299">
                <a:tc>
                  <a:txBody>
                    <a:bodyPr/>
                    <a:lstStyle/>
                    <a:p>
                      <a:r>
                        <a:rPr lang="en-CH" sz="1200" b="1" dirty="0">
                          <a:solidFill>
                            <a:schemeClr val="tx1"/>
                          </a:solidFill>
                          <a:latin typeface="Consolas" panose="020B0609020204030204" pitchFamily="49" charset="0"/>
                          <a:cs typeface="Consolas" panose="020B0609020204030204" pitchFamily="49" charset="0"/>
                        </a:rPr>
                        <a:t>dtype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200" b="0" kern="1200" dirty="0">
                          <a:solidFill>
                            <a:schemeClr val="tx1"/>
                          </a:solidFill>
                          <a:latin typeface="Consolas" panose="020B0609020204030204" pitchFamily="49" charset="0"/>
                          <a:ea typeface="+mn-ea"/>
                          <a:cs typeface="Consolas" panose="020B0609020204030204" pitchFamily="49" charset="0"/>
                        </a:rPr>
                        <a:t>int64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601231931"/>
                  </a:ext>
                </a:extLst>
              </a:tr>
              <a:tr h="273299">
                <a:tc>
                  <a:txBody>
                    <a:bodyPr/>
                    <a:lstStyle/>
                    <a:p>
                      <a:r>
                        <a:rPr lang="en-CH" sz="1200" b="1" dirty="0">
                          <a:solidFill>
                            <a:schemeClr val="tx1"/>
                          </a:solidFill>
                          <a:latin typeface="Consolas" panose="020B0609020204030204" pitchFamily="49" charset="0"/>
                          <a:cs typeface="Consolas" panose="020B0609020204030204" pitchFamily="49" charset="0"/>
                        </a:rPr>
                        <a:t>ndim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200" b="0" kern="1200" dirty="0">
                          <a:solidFill>
                            <a:schemeClr val="tx1"/>
                          </a:solidFill>
                          <a:latin typeface="Consolas" panose="020B0609020204030204" pitchFamily="49" charset="0"/>
                          <a:ea typeface="+mn-ea"/>
                          <a:cs typeface="Consolas" panose="020B0609020204030204" pitchFamily="49" charset="0"/>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2453214733"/>
                  </a:ext>
                </a:extLst>
              </a:tr>
              <a:tr h="273299">
                <a:tc>
                  <a:txBody>
                    <a:bodyPr/>
                    <a:lstStyle/>
                    <a:p>
                      <a:r>
                        <a:rPr lang="en-CH" sz="1200" b="1" dirty="0">
                          <a:solidFill>
                            <a:schemeClr val="tx1"/>
                          </a:solidFill>
                          <a:latin typeface="Consolas" panose="020B0609020204030204" pitchFamily="49" charset="0"/>
                          <a:cs typeface="Consolas" panose="020B0609020204030204" pitchFamily="49" charset="0"/>
                        </a:rPr>
                        <a:t>shape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200" b="0" kern="1200" dirty="0">
                          <a:solidFill>
                            <a:schemeClr val="tx1"/>
                          </a:solidFill>
                          <a:latin typeface="Consolas" panose="020B0609020204030204" pitchFamily="49" charset="0"/>
                          <a:ea typeface="+mn-ea"/>
                          <a:cs typeface="Consolas" panose="020B0609020204030204" pitchFamily="49" charset="0"/>
                        </a:rPr>
                        <a:t>(9,)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2402452231"/>
                  </a:ext>
                </a:extLst>
              </a:tr>
              <a:tr h="260223">
                <a:tc>
                  <a:txBody>
                    <a:bodyPr/>
                    <a:lstStyle/>
                    <a:p>
                      <a:r>
                        <a:rPr lang="en-CH" sz="1200" b="1" dirty="0">
                          <a:solidFill>
                            <a:schemeClr val="tx1"/>
                          </a:solidFill>
                          <a:latin typeface="Consolas" panose="020B0609020204030204" pitchFamily="49" charset="0"/>
                          <a:cs typeface="Consolas" panose="020B0609020204030204" pitchFamily="49" charset="0"/>
                        </a:rPr>
                        <a:t>strides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200" b="0" kern="1200" dirty="0">
                          <a:solidFill>
                            <a:schemeClr val="tx1"/>
                          </a:solidFill>
                          <a:latin typeface="Consolas" panose="020B0609020204030204" pitchFamily="49" charset="0"/>
                          <a:ea typeface="+mn-ea"/>
                          <a:cs typeface="Consolas" panose="020B0609020204030204" pitchFamily="49" charset="0"/>
                        </a:rPr>
                        <a:t>(8,)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716865482"/>
                  </a:ext>
                </a:extLst>
              </a:tr>
            </a:tbl>
          </a:graphicData>
        </a:graphic>
      </p:graphicFrame>
      <p:sp>
        <p:nvSpPr>
          <p:cNvPr id="7" name="TextBox 6">
            <a:extLst>
              <a:ext uri="{FF2B5EF4-FFF2-40B4-BE49-F238E27FC236}">
                <a16:creationId xmlns:a16="http://schemas.microsoft.com/office/drawing/2014/main" id="{59B35558-B177-B13A-E1DF-CC1B68D79D22}"/>
              </a:ext>
            </a:extLst>
          </p:cNvPr>
          <p:cNvSpPr txBox="1"/>
          <p:nvPr/>
        </p:nvSpPr>
        <p:spPr>
          <a:xfrm>
            <a:off x="4639711" y="1017438"/>
            <a:ext cx="2592288" cy="369332"/>
          </a:xfrm>
          <a:prstGeom prst="rect">
            <a:avLst/>
          </a:prstGeom>
          <a:noFill/>
        </p:spPr>
        <p:txBody>
          <a:bodyPr wrap="square" rtlCol="0">
            <a:spAutoFit/>
          </a:bodyPr>
          <a:lstStyle/>
          <a:p>
            <a:pPr algn="ctr"/>
            <a:r>
              <a:rPr lang="en-CH" b="1">
                <a:solidFill>
                  <a:schemeClr val="bg1">
                    <a:lumMod val="50000"/>
                  </a:schemeClr>
                </a:solidFill>
              </a:rPr>
              <a:t>NumPy </a:t>
            </a:r>
            <a:r>
              <a:rPr lang="en-CH" b="1" dirty="0">
                <a:solidFill>
                  <a:schemeClr val="bg1">
                    <a:lumMod val="50000"/>
                  </a:schemeClr>
                </a:solidFill>
              </a:rPr>
              <a:t>array metadata</a:t>
            </a:r>
          </a:p>
        </p:txBody>
      </p:sp>
      <p:graphicFrame>
        <p:nvGraphicFramePr>
          <p:cNvPr id="13" name="Table 12">
            <a:extLst>
              <a:ext uri="{FF2B5EF4-FFF2-40B4-BE49-F238E27FC236}">
                <a16:creationId xmlns:a16="http://schemas.microsoft.com/office/drawing/2014/main" id="{70AA688D-0E52-345A-F42C-2E2292B81179}"/>
              </a:ext>
            </a:extLst>
          </p:cNvPr>
          <p:cNvGraphicFramePr>
            <a:graphicFrameLocks noGrp="1"/>
          </p:cNvGraphicFramePr>
          <p:nvPr/>
        </p:nvGraphicFramePr>
        <p:xfrm>
          <a:off x="4859403" y="5273497"/>
          <a:ext cx="2152904" cy="1097280"/>
        </p:xfrm>
        <a:graphic>
          <a:graphicData uri="http://schemas.openxmlformats.org/drawingml/2006/table">
            <a:tbl>
              <a:tblPr firstRow="1" bandRow="1">
                <a:tableStyleId>{5C22544A-7EE6-4342-B048-85BDC9FD1C3A}</a:tableStyleId>
              </a:tblPr>
              <a:tblGrid>
                <a:gridCol w="1076452">
                  <a:extLst>
                    <a:ext uri="{9D8B030D-6E8A-4147-A177-3AD203B41FA5}">
                      <a16:colId xmlns:a16="http://schemas.microsoft.com/office/drawing/2014/main" val="2080692857"/>
                    </a:ext>
                  </a:extLst>
                </a:gridCol>
                <a:gridCol w="1076452">
                  <a:extLst>
                    <a:ext uri="{9D8B030D-6E8A-4147-A177-3AD203B41FA5}">
                      <a16:colId xmlns:a16="http://schemas.microsoft.com/office/drawing/2014/main" val="1812720496"/>
                    </a:ext>
                  </a:extLst>
                </a:gridCol>
              </a:tblGrid>
              <a:tr h="273299">
                <a:tc>
                  <a:txBody>
                    <a:bodyPr/>
                    <a:lstStyle/>
                    <a:p>
                      <a:r>
                        <a:rPr lang="en-CH" sz="1200" b="1" dirty="0">
                          <a:solidFill>
                            <a:schemeClr val="tx1"/>
                          </a:solidFill>
                          <a:latin typeface="Consolas" panose="020B0609020204030204" pitchFamily="49" charset="0"/>
                          <a:cs typeface="Consolas" panose="020B0609020204030204" pitchFamily="49" charset="0"/>
                        </a:rPr>
                        <a:t>dtype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200" b="0" kern="1200" dirty="0">
                          <a:solidFill>
                            <a:schemeClr val="tx1"/>
                          </a:solidFill>
                          <a:latin typeface="Consolas" panose="020B0609020204030204" pitchFamily="49" charset="0"/>
                          <a:ea typeface="+mn-ea"/>
                          <a:cs typeface="Consolas" panose="020B0609020204030204" pitchFamily="49" charset="0"/>
                        </a:rPr>
                        <a:t>int64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601231931"/>
                  </a:ext>
                </a:extLst>
              </a:tr>
              <a:tr h="273299">
                <a:tc>
                  <a:txBody>
                    <a:bodyPr/>
                    <a:lstStyle/>
                    <a:p>
                      <a:r>
                        <a:rPr lang="en-CH" sz="1200" b="1" dirty="0">
                          <a:solidFill>
                            <a:schemeClr val="tx1"/>
                          </a:solidFill>
                          <a:latin typeface="Consolas" panose="020B0609020204030204" pitchFamily="49" charset="0"/>
                          <a:cs typeface="Consolas" panose="020B0609020204030204" pitchFamily="49" charset="0"/>
                        </a:rPr>
                        <a:t>ndim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200" b="0" kern="1200" dirty="0">
                          <a:solidFill>
                            <a:schemeClr val="tx1"/>
                          </a:solidFill>
                          <a:latin typeface="Consolas" panose="020B0609020204030204" pitchFamily="49" charset="0"/>
                          <a:ea typeface="+mn-ea"/>
                          <a:cs typeface="Consolas" panose="020B0609020204030204" pitchFamily="49" charset="0"/>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2453214733"/>
                  </a:ext>
                </a:extLst>
              </a:tr>
              <a:tr h="273299">
                <a:tc>
                  <a:txBody>
                    <a:bodyPr/>
                    <a:lstStyle/>
                    <a:p>
                      <a:r>
                        <a:rPr lang="en-CH" sz="1200" b="1" dirty="0">
                          <a:solidFill>
                            <a:schemeClr val="tx1"/>
                          </a:solidFill>
                          <a:latin typeface="Consolas" panose="020B0609020204030204" pitchFamily="49" charset="0"/>
                          <a:cs typeface="Consolas" panose="020B0609020204030204" pitchFamily="49" charset="0"/>
                        </a:rPr>
                        <a:t>shape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200" b="0" kern="1200" dirty="0">
                          <a:solidFill>
                            <a:schemeClr val="tx1"/>
                          </a:solidFill>
                          <a:latin typeface="Consolas" panose="020B0609020204030204" pitchFamily="49" charset="0"/>
                          <a:ea typeface="+mn-ea"/>
                          <a:cs typeface="Consolas" panose="020B0609020204030204" pitchFamily="49" charset="0"/>
                        </a:rPr>
                        <a:t>(2, 2)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2402452231"/>
                  </a:ext>
                </a:extLst>
              </a:tr>
              <a:tr h="260223">
                <a:tc>
                  <a:txBody>
                    <a:bodyPr/>
                    <a:lstStyle/>
                    <a:p>
                      <a:r>
                        <a:rPr lang="en-CH" sz="1200" b="1" dirty="0">
                          <a:solidFill>
                            <a:schemeClr val="tx1"/>
                          </a:solidFill>
                          <a:latin typeface="Consolas" panose="020B0609020204030204" pitchFamily="49" charset="0"/>
                          <a:cs typeface="Consolas" panose="020B0609020204030204" pitchFamily="49" charset="0"/>
                        </a:rPr>
                        <a:t>strides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200" b="0" kern="1200" dirty="0">
                          <a:solidFill>
                            <a:schemeClr val="tx1"/>
                          </a:solidFill>
                          <a:latin typeface="Consolas" panose="020B0609020204030204" pitchFamily="49" charset="0"/>
                          <a:ea typeface="+mn-ea"/>
                          <a:cs typeface="Consolas" panose="020B0609020204030204" pitchFamily="49" charset="0"/>
                        </a:rPr>
                        <a:t>(48, 16)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716865482"/>
                  </a:ext>
                </a:extLst>
              </a:tr>
            </a:tbl>
          </a:graphicData>
        </a:graphic>
      </p:graphicFrame>
      <p:graphicFrame>
        <p:nvGraphicFramePr>
          <p:cNvPr id="14" name="Table 13">
            <a:extLst>
              <a:ext uri="{FF2B5EF4-FFF2-40B4-BE49-F238E27FC236}">
                <a16:creationId xmlns:a16="http://schemas.microsoft.com/office/drawing/2014/main" id="{A20FDC78-BA98-9BB9-8696-64F3816ACC48}"/>
              </a:ext>
            </a:extLst>
          </p:cNvPr>
          <p:cNvGraphicFramePr>
            <a:graphicFrameLocks noGrp="1"/>
          </p:cNvGraphicFramePr>
          <p:nvPr/>
        </p:nvGraphicFramePr>
        <p:xfrm>
          <a:off x="4859403" y="4017562"/>
          <a:ext cx="2152904" cy="1097280"/>
        </p:xfrm>
        <a:graphic>
          <a:graphicData uri="http://schemas.openxmlformats.org/drawingml/2006/table">
            <a:tbl>
              <a:tblPr firstRow="1" bandRow="1">
                <a:tableStyleId>{5C22544A-7EE6-4342-B048-85BDC9FD1C3A}</a:tableStyleId>
              </a:tblPr>
              <a:tblGrid>
                <a:gridCol w="1076452">
                  <a:extLst>
                    <a:ext uri="{9D8B030D-6E8A-4147-A177-3AD203B41FA5}">
                      <a16:colId xmlns:a16="http://schemas.microsoft.com/office/drawing/2014/main" val="2080692857"/>
                    </a:ext>
                  </a:extLst>
                </a:gridCol>
                <a:gridCol w="1076452">
                  <a:extLst>
                    <a:ext uri="{9D8B030D-6E8A-4147-A177-3AD203B41FA5}">
                      <a16:colId xmlns:a16="http://schemas.microsoft.com/office/drawing/2014/main" val="1812720496"/>
                    </a:ext>
                  </a:extLst>
                </a:gridCol>
              </a:tblGrid>
              <a:tr h="273299">
                <a:tc>
                  <a:txBody>
                    <a:bodyPr/>
                    <a:lstStyle/>
                    <a:p>
                      <a:r>
                        <a:rPr lang="en-CH" sz="1200" b="1" dirty="0">
                          <a:solidFill>
                            <a:schemeClr val="tx1"/>
                          </a:solidFill>
                          <a:latin typeface="Consolas" panose="020B0609020204030204" pitchFamily="49" charset="0"/>
                          <a:cs typeface="Consolas" panose="020B0609020204030204" pitchFamily="49" charset="0"/>
                        </a:rPr>
                        <a:t>dtype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200" b="0" kern="1200" dirty="0">
                          <a:solidFill>
                            <a:schemeClr val="tx1"/>
                          </a:solidFill>
                          <a:latin typeface="Consolas" panose="020B0609020204030204" pitchFamily="49" charset="0"/>
                          <a:ea typeface="+mn-ea"/>
                          <a:cs typeface="Consolas" panose="020B0609020204030204" pitchFamily="49" charset="0"/>
                        </a:rPr>
                        <a:t>int64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601231931"/>
                  </a:ext>
                </a:extLst>
              </a:tr>
              <a:tr h="273299">
                <a:tc>
                  <a:txBody>
                    <a:bodyPr/>
                    <a:lstStyle/>
                    <a:p>
                      <a:r>
                        <a:rPr lang="en-CH" sz="1200" b="1" dirty="0">
                          <a:solidFill>
                            <a:schemeClr val="tx1"/>
                          </a:solidFill>
                          <a:latin typeface="Consolas" panose="020B0609020204030204" pitchFamily="49" charset="0"/>
                          <a:cs typeface="Consolas" panose="020B0609020204030204" pitchFamily="49" charset="0"/>
                        </a:rPr>
                        <a:t>ndim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200" b="0" kern="1200" dirty="0">
                          <a:solidFill>
                            <a:schemeClr val="tx1"/>
                          </a:solidFill>
                          <a:latin typeface="Consolas" panose="020B0609020204030204" pitchFamily="49" charset="0"/>
                          <a:ea typeface="+mn-ea"/>
                          <a:cs typeface="Consolas" panose="020B0609020204030204" pitchFamily="49" charset="0"/>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2453214733"/>
                  </a:ext>
                </a:extLst>
              </a:tr>
              <a:tr h="273299">
                <a:tc>
                  <a:txBody>
                    <a:bodyPr/>
                    <a:lstStyle/>
                    <a:p>
                      <a:r>
                        <a:rPr lang="en-CH" sz="1200" b="1" dirty="0">
                          <a:solidFill>
                            <a:schemeClr val="tx1"/>
                          </a:solidFill>
                          <a:latin typeface="Consolas" panose="020B0609020204030204" pitchFamily="49" charset="0"/>
                          <a:cs typeface="Consolas" panose="020B0609020204030204" pitchFamily="49" charset="0"/>
                        </a:rPr>
                        <a:t>shape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200" b="0" kern="1200" dirty="0">
                          <a:solidFill>
                            <a:schemeClr val="tx1"/>
                          </a:solidFill>
                          <a:latin typeface="Consolas" panose="020B0609020204030204" pitchFamily="49" charset="0"/>
                          <a:ea typeface="+mn-ea"/>
                          <a:cs typeface="Consolas" panose="020B0609020204030204" pitchFamily="49" charset="0"/>
                        </a:rPr>
                        <a:t>(3, 3)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2402452231"/>
                  </a:ext>
                </a:extLst>
              </a:tr>
              <a:tr h="260223">
                <a:tc>
                  <a:txBody>
                    <a:bodyPr/>
                    <a:lstStyle/>
                    <a:p>
                      <a:r>
                        <a:rPr lang="en-CH" sz="1200" b="1" dirty="0">
                          <a:solidFill>
                            <a:schemeClr val="tx1"/>
                          </a:solidFill>
                          <a:latin typeface="Consolas" panose="020B0609020204030204" pitchFamily="49" charset="0"/>
                          <a:cs typeface="Consolas" panose="020B0609020204030204" pitchFamily="49" charset="0"/>
                        </a:rPr>
                        <a:t>strides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200" b="0" kern="1200" dirty="0">
                          <a:solidFill>
                            <a:schemeClr val="tx1"/>
                          </a:solidFill>
                          <a:latin typeface="Consolas" panose="020B0609020204030204" pitchFamily="49" charset="0"/>
                          <a:ea typeface="+mn-ea"/>
                          <a:cs typeface="Consolas" panose="020B0609020204030204" pitchFamily="49" charset="0"/>
                        </a:rPr>
                        <a:t>(8, 24)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716865482"/>
                  </a:ext>
                </a:extLst>
              </a:tr>
            </a:tbl>
          </a:graphicData>
        </a:graphic>
      </p:graphicFrame>
      <p:graphicFrame>
        <p:nvGraphicFramePr>
          <p:cNvPr id="17" name="Table 16">
            <a:extLst>
              <a:ext uri="{FF2B5EF4-FFF2-40B4-BE49-F238E27FC236}">
                <a16:creationId xmlns:a16="http://schemas.microsoft.com/office/drawing/2014/main" id="{570DB801-1804-C5F6-94F2-86E3C3B56766}"/>
              </a:ext>
            </a:extLst>
          </p:cNvPr>
          <p:cNvGraphicFramePr>
            <a:graphicFrameLocks noGrp="1"/>
          </p:cNvGraphicFramePr>
          <p:nvPr/>
        </p:nvGraphicFramePr>
        <p:xfrm>
          <a:off x="4859403" y="1505690"/>
          <a:ext cx="2152904" cy="1097280"/>
        </p:xfrm>
        <a:graphic>
          <a:graphicData uri="http://schemas.openxmlformats.org/drawingml/2006/table">
            <a:tbl>
              <a:tblPr firstRow="1" bandRow="1">
                <a:tableStyleId>{5C22544A-7EE6-4342-B048-85BDC9FD1C3A}</a:tableStyleId>
              </a:tblPr>
              <a:tblGrid>
                <a:gridCol w="1076452">
                  <a:extLst>
                    <a:ext uri="{9D8B030D-6E8A-4147-A177-3AD203B41FA5}">
                      <a16:colId xmlns:a16="http://schemas.microsoft.com/office/drawing/2014/main" val="2080692857"/>
                    </a:ext>
                  </a:extLst>
                </a:gridCol>
                <a:gridCol w="1076452">
                  <a:extLst>
                    <a:ext uri="{9D8B030D-6E8A-4147-A177-3AD203B41FA5}">
                      <a16:colId xmlns:a16="http://schemas.microsoft.com/office/drawing/2014/main" val="1812720496"/>
                    </a:ext>
                  </a:extLst>
                </a:gridCol>
              </a:tblGrid>
              <a:tr h="273299">
                <a:tc>
                  <a:txBody>
                    <a:bodyPr/>
                    <a:lstStyle/>
                    <a:p>
                      <a:r>
                        <a:rPr lang="en-CH" sz="1200" b="1" dirty="0">
                          <a:solidFill>
                            <a:schemeClr val="tx1"/>
                          </a:solidFill>
                          <a:latin typeface="Consolas" panose="020B0609020204030204" pitchFamily="49" charset="0"/>
                          <a:cs typeface="Consolas" panose="020B0609020204030204" pitchFamily="49" charset="0"/>
                        </a:rPr>
                        <a:t>dtype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200" b="0" kern="1200" dirty="0">
                          <a:solidFill>
                            <a:schemeClr val="tx1"/>
                          </a:solidFill>
                          <a:latin typeface="Consolas" panose="020B0609020204030204" pitchFamily="49" charset="0"/>
                          <a:ea typeface="+mn-ea"/>
                          <a:cs typeface="Consolas" panose="020B0609020204030204" pitchFamily="49" charset="0"/>
                        </a:rPr>
                        <a:t>int64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601231931"/>
                  </a:ext>
                </a:extLst>
              </a:tr>
              <a:tr h="273299">
                <a:tc>
                  <a:txBody>
                    <a:bodyPr/>
                    <a:lstStyle/>
                    <a:p>
                      <a:r>
                        <a:rPr lang="en-CH" sz="1200" b="1" dirty="0">
                          <a:solidFill>
                            <a:schemeClr val="tx1"/>
                          </a:solidFill>
                          <a:latin typeface="Consolas" panose="020B0609020204030204" pitchFamily="49" charset="0"/>
                          <a:cs typeface="Consolas" panose="020B0609020204030204" pitchFamily="49" charset="0"/>
                        </a:rPr>
                        <a:t>ndim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200" b="0" kern="1200" dirty="0">
                          <a:solidFill>
                            <a:schemeClr val="tx1"/>
                          </a:solidFill>
                          <a:latin typeface="Consolas" panose="020B0609020204030204" pitchFamily="49" charset="0"/>
                          <a:ea typeface="+mn-ea"/>
                          <a:cs typeface="Consolas" panose="020B0609020204030204" pitchFamily="49" charset="0"/>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2453214733"/>
                  </a:ext>
                </a:extLst>
              </a:tr>
              <a:tr h="273299">
                <a:tc>
                  <a:txBody>
                    <a:bodyPr/>
                    <a:lstStyle/>
                    <a:p>
                      <a:r>
                        <a:rPr lang="en-CH" sz="1200" b="1" dirty="0">
                          <a:solidFill>
                            <a:schemeClr val="tx1"/>
                          </a:solidFill>
                          <a:latin typeface="Consolas" panose="020B0609020204030204" pitchFamily="49" charset="0"/>
                          <a:cs typeface="Consolas" panose="020B0609020204030204" pitchFamily="49" charset="0"/>
                        </a:rPr>
                        <a:t>shape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200" b="0" kern="1200" dirty="0">
                          <a:solidFill>
                            <a:schemeClr val="tx1"/>
                          </a:solidFill>
                          <a:latin typeface="Consolas" panose="020B0609020204030204" pitchFamily="49" charset="0"/>
                          <a:ea typeface="+mn-ea"/>
                          <a:cs typeface="Consolas" panose="020B0609020204030204" pitchFamily="49" charset="0"/>
                        </a:rPr>
                        <a:t>(3, 3)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2402452231"/>
                  </a:ext>
                </a:extLst>
              </a:tr>
              <a:tr h="260223">
                <a:tc>
                  <a:txBody>
                    <a:bodyPr/>
                    <a:lstStyle/>
                    <a:p>
                      <a:r>
                        <a:rPr lang="en-CH" sz="1200" b="1" dirty="0">
                          <a:solidFill>
                            <a:schemeClr val="tx1"/>
                          </a:solidFill>
                          <a:latin typeface="Consolas" panose="020B0609020204030204" pitchFamily="49" charset="0"/>
                          <a:cs typeface="Consolas" panose="020B0609020204030204" pitchFamily="49" charset="0"/>
                        </a:rPr>
                        <a:t>strides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200" b="0" kern="1200" dirty="0">
                          <a:solidFill>
                            <a:schemeClr val="tx1"/>
                          </a:solidFill>
                          <a:latin typeface="Consolas" panose="020B0609020204030204" pitchFamily="49" charset="0"/>
                          <a:ea typeface="+mn-ea"/>
                          <a:cs typeface="Consolas" panose="020B0609020204030204" pitchFamily="49" charset="0"/>
                        </a:rPr>
                        <a:t>(24, 8)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716865482"/>
                  </a:ext>
                </a:extLst>
              </a:tr>
            </a:tbl>
          </a:graphicData>
        </a:graphic>
      </p:graphicFrame>
      <p:sp>
        <p:nvSpPr>
          <p:cNvPr id="22" name="TextBox 21">
            <a:extLst>
              <a:ext uri="{FF2B5EF4-FFF2-40B4-BE49-F238E27FC236}">
                <a16:creationId xmlns:a16="http://schemas.microsoft.com/office/drawing/2014/main" id="{B0C21F17-8157-FADE-0452-073829313963}"/>
              </a:ext>
            </a:extLst>
          </p:cNvPr>
          <p:cNvSpPr txBox="1"/>
          <p:nvPr/>
        </p:nvSpPr>
        <p:spPr>
          <a:xfrm>
            <a:off x="421297" y="1486890"/>
            <a:ext cx="3050660" cy="369332"/>
          </a:xfrm>
          <a:prstGeom prst="rect">
            <a:avLst/>
          </a:prstGeom>
          <a:solidFill>
            <a:schemeClr val="accent6">
              <a:lumMod val="20000"/>
              <a:lumOff val="80000"/>
            </a:schemeClr>
          </a:solidFill>
        </p:spPr>
        <p:txBody>
          <a:bodyPr wrap="square" rtlCol="0">
            <a:spAutoFit/>
          </a:bodyPr>
          <a:lstStyle/>
          <a:p>
            <a:pPr algn="ctr"/>
            <a:r>
              <a:rPr lang="en-US" sz="1800" dirty="0"/>
              <a:t>very efficient --</a:t>
            </a:r>
            <a:r>
              <a:rPr lang="en-US" dirty="0"/>
              <a:t>&gt; </a:t>
            </a:r>
            <a:r>
              <a:rPr lang="en-US" b="1" dirty="0"/>
              <a:t>O(1)</a:t>
            </a:r>
            <a:endParaRPr lang="en-US" sz="1800" dirty="0"/>
          </a:p>
        </p:txBody>
      </p:sp>
    </p:spTree>
    <p:extLst>
      <p:ext uri="{BB962C8B-B14F-4D97-AF65-F5344CB8AC3E}">
        <p14:creationId xmlns:p14="http://schemas.microsoft.com/office/powerpoint/2010/main" val="132333747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4590D6FB-C8AD-17CF-5068-8153A4D2C374}"/>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64A7F7A8-07FD-01B3-8F1C-10C73D19C961}"/>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FE855121-DC15-2365-17CE-AD98CE9AC258}"/>
              </a:ext>
            </a:extLst>
          </p:cNvPr>
          <p:cNvSpPr>
            <a:spLocks noGrp="1"/>
          </p:cNvSpPr>
          <p:nvPr>
            <p:ph type="sldNum" sz="quarter" idx="12"/>
          </p:nvPr>
        </p:nvSpPr>
        <p:spPr/>
        <p:txBody>
          <a:bodyPr/>
          <a:lstStyle/>
          <a:p>
            <a:fld id="{EF79ADEA-B933-47CC-A4E9-04E6298B917C}" type="slidenum">
              <a:rPr lang="en-US" smtClean="0"/>
              <a:pPr/>
              <a:t>44</a:t>
            </a:fld>
            <a:endParaRPr lang="en-US"/>
          </a:p>
        </p:txBody>
      </p:sp>
      <p:sp>
        <p:nvSpPr>
          <p:cNvPr id="16" name="TextBox 15">
            <a:extLst>
              <a:ext uri="{FF2B5EF4-FFF2-40B4-BE49-F238E27FC236}">
                <a16:creationId xmlns:a16="http://schemas.microsoft.com/office/drawing/2014/main" id="{8F4FD552-0A7B-9DD1-193A-C7D6508817B4}"/>
              </a:ext>
            </a:extLst>
          </p:cNvPr>
          <p:cNvSpPr txBox="1"/>
          <p:nvPr/>
        </p:nvSpPr>
        <p:spPr>
          <a:xfrm>
            <a:off x="8952975" y="1017438"/>
            <a:ext cx="1944217" cy="369332"/>
          </a:xfrm>
          <a:prstGeom prst="rect">
            <a:avLst/>
          </a:prstGeom>
          <a:noFill/>
        </p:spPr>
        <p:txBody>
          <a:bodyPr wrap="square" rtlCol="0">
            <a:spAutoFit/>
          </a:bodyPr>
          <a:lstStyle/>
          <a:p>
            <a:pPr algn="ctr"/>
            <a:r>
              <a:rPr lang="en-CH" b="1">
                <a:solidFill>
                  <a:schemeClr val="accent1">
                    <a:lumMod val="60000"/>
                    <a:lumOff val="40000"/>
                  </a:schemeClr>
                </a:solidFill>
              </a:rPr>
              <a:t>NumPy </a:t>
            </a:r>
            <a:r>
              <a:rPr lang="en-CH" b="1" dirty="0">
                <a:solidFill>
                  <a:schemeClr val="accent1">
                    <a:lumMod val="60000"/>
                    <a:lumOff val="40000"/>
                  </a:schemeClr>
                </a:solidFill>
              </a:rPr>
              <a:t>view</a:t>
            </a:r>
          </a:p>
        </p:txBody>
      </p:sp>
      <p:graphicFrame>
        <p:nvGraphicFramePr>
          <p:cNvPr id="15" name="Table 14">
            <a:extLst>
              <a:ext uri="{FF2B5EF4-FFF2-40B4-BE49-F238E27FC236}">
                <a16:creationId xmlns:a16="http://schemas.microsoft.com/office/drawing/2014/main" id="{34D3D8BA-EBB7-5E06-1F25-52D53C4C4501}"/>
              </a:ext>
            </a:extLst>
          </p:cNvPr>
          <p:cNvGraphicFramePr>
            <a:graphicFrameLocks noGrp="1"/>
          </p:cNvGraphicFramePr>
          <p:nvPr/>
        </p:nvGraphicFramePr>
        <p:xfrm>
          <a:off x="9271080" y="1737747"/>
          <a:ext cx="1308009" cy="1097280"/>
        </p:xfrm>
        <a:graphic>
          <a:graphicData uri="http://schemas.openxmlformats.org/drawingml/2006/table">
            <a:tbl>
              <a:tblPr firstRow="1" bandRow="1">
                <a:tableStyleId>{5C22544A-7EE6-4342-B048-85BDC9FD1C3A}</a:tableStyleId>
              </a:tblPr>
              <a:tblGrid>
                <a:gridCol w="436003">
                  <a:extLst>
                    <a:ext uri="{9D8B030D-6E8A-4147-A177-3AD203B41FA5}">
                      <a16:colId xmlns:a16="http://schemas.microsoft.com/office/drawing/2014/main" val="371355521"/>
                    </a:ext>
                  </a:extLst>
                </a:gridCol>
                <a:gridCol w="436003">
                  <a:extLst>
                    <a:ext uri="{9D8B030D-6E8A-4147-A177-3AD203B41FA5}">
                      <a16:colId xmlns:a16="http://schemas.microsoft.com/office/drawing/2014/main" val="1890143904"/>
                    </a:ext>
                  </a:extLst>
                </a:gridCol>
                <a:gridCol w="436003">
                  <a:extLst>
                    <a:ext uri="{9D8B030D-6E8A-4147-A177-3AD203B41FA5}">
                      <a16:colId xmlns:a16="http://schemas.microsoft.com/office/drawing/2014/main" val="3423238042"/>
                    </a:ext>
                  </a:extLst>
                </a:gridCol>
              </a:tblGrid>
              <a:tr h="365760">
                <a:tc>
                  <a:txBody>
                    <a:bodyPr/>
                    <a:lstStyle/>
                    <a:p>
                      <a:pPr marL="0" algn="ctr" defTabSz="914400" rtl="0" eaLnBrk="1" latinLnBrk="0" hangingPunct="1"/>
                      <a:r>
                        <a:rPr lang="en-CH" sz="1600" b="1" kern="1200" dirty="0">
                          <a:solidFill>
                            <a:schemeClr val="tx1"/>
                          </a:solidFill>
                          <a:latin typeface="+mn-lt"/>
                          <a:ea typeface="+mn-ea"/>
                          <a:cs typeface="+mn-cs"/>
                        </a:rPr>
                        <a:t>0</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1</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2</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269756804"/>
                  </a:ext>
                </a:extLst>
              </a:tr>
              <a:tr h="365760">
                <a:tc>
                  <a:txBody>
                    <a:bodyPr/>
                    <a:lstStyle/>
                    <a:p>
                      <a:pPr marL="0" algn="ctr" defTabSz="914400" rtl="0" eaLnBrk="1" latinLnBrk="0" hangingPunct="1"/>
                      <a:r>
                        <a:rPr lang="en-CH" sz="1600" b="1" kern="1200" dirty="0">
                          <a:solidFill>
                            <a:schemeClr val="tx1"/>
                          </a:solidFill>
                          <a:latin typeface="+mn-lt"/>
                          <a:ea typeface="+mn-ea"/>
                          <a:cs typeface="+mn-cs"/>
                        </a:rPr>
                        <a:t>3</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4</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5</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709564170"/>
                  </a:ext>
                </a:extLst>
              </a:tr>
              <a:tr h="365760">
                <a:tc>
                  <a:txBody>
                    <a:bodyPr/>
                    <a:lstStyle/>
                    <a:p>
                      <a:pPr marL="0" algn="ctr" defTabSz="914400" rtl="0" eaLnBrk="1" latinLnBrk="0" hangingPunct="1"/>
                      <a:r>
                        <a:rPr lang="en-CH" sz="1600" b="1" kern="1200" dirty="0">
                          <a:solidFill>
                            <a:schemeClr val="tx1"/>
                          </a:solidFill>
                          <a:latin typeface="+mn-lt"/>
                          <a:ea typeface="+mn-ea"/>
                          <a:cs typeface="+mn-cs"/>
                        </a:rPr>
                        <a:t>6</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7</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8</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051254224"/>
                  </a:ext>
                </a:extLst>
              </a:tr>
            </a:tbl>
          </a:graphicData>
        </a:graphic>
      </p:graphicFrame>
      <p:graphicFrame>
        <p:nvGraphicFramePr>
          <p:cNvPr id="25" name="Table 24">
            <a:extLst>
              <a:ext uri="{FF2B5EF4-FFF2-40B4-BE49-F238E27FC236}">
                <a16:creationId xmlns:a16="http://schemas.microsoft.com/office/drawing/2014/main" id="{A2230A15-A97F-5E02-4B4D-5BEFE76CC04C}"/>
              </a:ext>
            </a:extLst>
          </p:cNvPr>
          <p:cNvGraphicFramePr>
            <a:graphicFrameLocks noGrp="1"/>
          </p:cNvGraphicFramePr>
          <p:nvPr/>
        </p:nvGraphicFramePr>
        <p:xfrm>
          <a:off x="680956" y="381262"/>
          <a:ext cx="4406886" cy="473452"/>
        </p:xfrm>
        <a:graphic>
          <a:graphicData uri="http://schemas.openxmlformats.org/drawingml/2006/table">
            <a:tbl>
              <a:tblPr firstRow="1" bandRow="1">
                <a:tableStyleId>{5C22544A-7EE6-4342-B048-85BDC9FD1C3A}</a:tableStyleId>
              </a:tblPr>
              <a:tblGrid>
                <a:gridCol w="489654">
                  <a:extLst>
                    <a:ext uri="{9D8B030D-6E8A-4147-A177-3AD203B41FA5}">
                      <a16:colId xmlns:a16="http://schemas.microsoft.com/office/drawing/2014/main" val="192593557"/>
                    </a:ext>
                  </a:extLst>
                </a:gridCol>
                <a:gridCol w="489654">
                  <a:extLst>
                    <a:ext uri="{9D8B030D-6E8A-4147-A177-3AD203B41FA5}">
                      <a16:colId xmlns:a16="http://schemas.microsoft.com/office/drawing/2014/main" val="1194640416"/>
                    </a:ext>
                  </a:extLst>
                </a:gridCol>
                <a:gridCol w="489654">
                  <a:extLst>
                    <a:ext uri="{9D8B030D-6E8A-4147-A177-3AD203B41FA5}">
                      <a16:colId xmlns:a16="http://schemas.microsoft.com/office/drawing/2014/main" val="501113775"/>
                    </a:ext>
                  </a:extLst>
                </a:gridCol>
                <a:gridCol w="489654">
                  <a:extLst>
                    <a:ext uri="{9D8B030D-6E8A-4147-A177-3AD203B41FA5}">
                      <a16:colId xmlns:a16="http://schemas.microsoft.com/office/drawing/2014/main" val="1120167580"/>
                    </a:ext>
                  </a:extLst>
                </a:gridCol>
                <a:gridCol w="489654">
                  <a:extLst>
                    <a:ext uri="{9D8B030D-6E8A-4147-A177-3AD203B41FA5}">
                      <a16:colId xmlns:a16="http://schemas.microsoft.com/office/drawing/2014/main" val="241209916"/>
                    </a:ext>
                  </a:extLst>
                </a:gridCol>
                <a:gridCol w="489654">
                  <a:extLst>
                    <a:ext uri="{9D8B030D-6E8A-4147-A177-3AD203B41FA5}">
                      <a16:colId xmlns:a16="http://schemas.microsoft.com/office/drawing/2014/main" val="3588069149"/>
                    </a:ext>
                  </a:extLst>
                </a:gridCol>
                <a:gridCol w="489654">
                  <a:extLst>
                    <a:ext uri="{9D8B030D-6E8A-4147-A177-3AD203B41FA5}">
                      <a16:colId xmlns:a16="http://schemas.microsoft.com/office/drawing/2014/main" val="1236301219"/>
                    </a:ext>
                  </a:extLst>
                </a:gridCol>
                <a:gridCol w="489654">
                  <a:extLst>
                    <a:ext uri="{9D8B030D-6E8A-4147-A177-3AD203B41FA5}">
                      <a16:colId xmlns:a16="http://schemas.microsoft.com/office/drawing/2014/main" val="1558425767"/>
                    </a:ext>
                  </a:extLst>
                </a:gridCol>
                <a:gridCol w="489654">
                  <a:extLst>
                    <a:ext uri="{9D8B030D-6E8A-4147-A177-3AD203B41FA5}">
                      <a16:colId xmlns:a16="http://schemas.microsoft.com/office/drawing/2014/main" val="2776569343"/>
                    </a:ext>
                  </a:extLst>
                </a:gridCol>
              </a:tblGrid>
              <a:tr h="473452">
                <a:tc>
                  <a:txBody>
                    <a:bodyPr/>
                    <a:lstStyle/>
                    <a:p>
                      <a:pPr algn="ctr"/>
                      <a:r>
                        <a:rPr lang="en-CH" dirty="0">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5904975"/>
                  </a:ext>
                </a:extLst>
              </a:tr>
            </a:tbl>
          </a:graphicData>
        </a:graphic>
      </p:graphicFrame>
      <p:sp>
        <p:nvSpPr>
          <p:cNvPr id="26" name="TextBox 25">
            <a:extLst>
              <a:ext uri="{FF2B5EF4-FFF2-40B4-BE49-F238E27FC236}">
                <a16:creationId xmlns:a16="http://schemas.microsoft.com/office/drawing/2014/main" id="{EACBACB7-E568-DAF1-3534-42BC9CA3C745}"/>
              </a:ext>
            </a:extLst>
          </p:cNvPr>
          <p:cNvSpPr txBox="1"/>
          <p:nvPr/>
        </p:nvSpPr>
        <p:spPr>
          <a:xfrm>
            <a:off x="529604" y="-48947"/>
            <a:ext cx="1944217" cy="369332"/>
          </a:xfrm>
          <a:prstGeom prst="rect">
            <a:avLst/>
          </a:prstGeom>
          <a:noFill/>
        </p:spPr>
        <p:txBody>
          <a:bodyPr wrap="square" rtlCol="0">
            <a:spAutoFit/>
          </a:bodyPr>
          <a:lstStyle/>
          <a:p>
            <a:r>
              <a:rPr lang="en-CH" b="1" dirty="0">
                <a:solidFill>
                  <a:schemeClr val="accent2">
                    <a:lumMod val="60000"/>
                    <a:lumOff val="40000"/>
                  </a:schemeClr>
                </a:solidFill>
              </a:rPr>
              <a:t>Memory block</a:t>
            </a:r>
          </a:p>
        </p:txBody>
      </p:sp>
      <p:sp>
        <p:nvSpPr>
          <p:cNvPr id="8" name="TextBox 7">
            <a:extLst>
              <a:ext uri="{FF2B5EF4-FFF2-40B4-BE49-F238E27FC236}">
                <a16:creationId xmlns:a16="http://schemas.microsoft.com/office/drawing/2014/main" id="{7C870E2A-DC9C-B836-0F1D-D65C1DF4BEAD}"/>
              </a:ext>
            </a:extLst>
          </p:cNvPr>
          <p:cNvSpPr txBox="1"/>
          <p:nvPr/>
        </p:nvSpPr>
        <p:spPr>
          <a:xfrm>
            <a:off x="974519" y="1017438"/>
            <a:ext cx="1944217" cy="369332"/>
          </a:xfrm>
          <a:prstGeom prst="rect">
            <a:avLst/>
          </a:prstGeom>
          <a:noFill/>
        </p:spPr>
        <p:txBody>
          <a:bodyPr wrap="square" rtlCol="0">
            <a:spAutoFit/>
          </a:bodyPr>
          <a:lstStyle/>
          <a:p>
            <a:pPr algn="ctr"/>
            <a:r>
              <a:rPr lang="en-CH" b="1"/>
              <a:t>NumPy </a:t>
            </a:r>
            <a:r>
              <a:rPr lang="en-CH" b="1" dirty="0"/>
              <a:t>operation</a:t>
            </a:r>
          </a:p>
        </p:txBody>
      </p:sp>
      <p:sp>
        <p:nvSpPr>
          <p:cNvPr id="11" name="TextBox 10">
            <a:extLst>
              <a:ext uri="{FF2B5EF4-FFF2-40B4-BE49-F238E27FC236}">
                <a16:creationId xmlns:a16="http://schemas.microsoft.com/office/drawing/2014/main" id="{608C64E7-4B03-82D6-6BBA-C34899D79F74}"/>
              </a:ext>
            </a:extLst>
          </p:cNvPr>
          <p:cNvSpPr txBox="1"/>
          <p:nvPr/>
        </p:nvSpPr>
        <p:spPr>
          <a:xfrm>
            <a:off x="541864" y="2101721"/>
            <a:ext cx="2809528" cy="369332"/>
          </a:xfrm>
          <a:prstGeom prst="rect">
            <a:avLst/>
          </a:prstGeom>
          <a:solidFill>
            <a:schemeClr val="tx1"/>
          </a:solidFill>
        </p:spPr>
        <p:txBody>
          <a:bodyPr wrap="square" rtlCol="0">
            <a:spAutoFit/>
          </a:bodyPr>
          <a:lstStyle/>
          <a:p>
            <a:r>
              <a:rPr lang="en-CH" dirty="0">
                <a:solidFill>
                  <a:srgbClr val="0ECC00"/>
                </a:solidFill>
                <a:latin typeface="Consolas" panose="020B0609020204030204" pitchFamily="49" charset="0"/>
                <a:cs typeface="Consolas" panose="020B0609020204030204" pitchFamily="49" charset="0"/>
              </a:rPr>
              <a:t>x</a:t>
            </a:r>
          </a:p>
        </p:txBody>
      </p:sp>
      <p:sp>
        <p:nvSpPr>
          <p:cNvPr id="12" name="TextBox 11">
            <a:extLst>
              <a:ext uri="{FF2B5EF4-FFF2-40B4-BE49-F238E27FC236}">
                <a16:creationId xmlns:a16="http://schemas.microsoft.com/office/drawing/2014/main" id="{5F50003A-C803-65D7-049F-87938CBF5F54}"/>
              </a:ext>
            </a:extLst>
          </p:cNvPr>
          <p:cNvSpPr txBox="1"/>
          <p:nvPr/>
        </p:nvSpPr>
        <p:spPr>
          <a:xfrm>
            <a:off x="6551096" y="294822"/>
            <a:ext cx="3204608" cy="646331"/>
          </a:xfrm>
          <a:prstGeom prst="rect">
            <a:avLst/>
          </a:prstGeom>
          <a:solidFill>
            <a:schemeClr val="accent6">
              <a:lumMod val="20000"/>
              <a:lumOff val="80000"/>
            </a:schemeClr>
          </a:solidFill>
        </p:spPr>
        <p:txBody>
          <a:bodyPr wrap="square" rtlCol="0">
            <a:spAutoFit/>
          </a:bodyPr>
          <a:lstStyle/>
          <a:p>
            <a:pPr algn="ctr"/>
            <a:r>
              <a:rPr lang="en-CH" dirty="0"/>
              <a:t>The same memory block can be interpreted in many ways</a:t>
            </a:r>
          </a:p>
        </p:txBody>
      </p:sp>
      <p:sp>
        <p:nvSpPr>
          <p:cNvPr id="7" name="TextBox 6">
            <a:extLst>
              <a:ext uri="{FF2B5EF4-FFF2-40B4-BE49-F238E27FC236}">
                <a16:creationId xmlns:a16="http://schemas.microsoft.com/office/drawing/2014/main" id="{59B35558-B177-B13A-E1DF-CC1B68D79D22}"/>
              </a:ext>
            </a:extLst>
          </p:cNvPr>
          <p:cNvSpPr txBox="1"/>
          <p:nvPr/>
        </p:nvSpPr>
        <p:spPr>
          <a:xfrm>
            <a:off x="4639711" y="1017438"/>
            <a:ext cx="2592288" cy="369332"/>
          </a:xfrm>
          <a:prstGeom prst="rect">
            <a:avLst/>
          </a:prstGeom>
          <a:noFill/>
        </p:spPr>
        <p:txBody>
          <a:bodyPr wrap="square" rtlCol="0">
            <a:spAutoFit/>
          </a:bodyPr>
          <a:lstStyle/>
          <a:p>
            <a:pPr algn="ctr"/>
            <a:r>
              <a:rPr lang="en-CH" b="1">
                <a:solidFill>
                  <a:schemeClr val="bg1">
                    <a:lumMod val="50000"/>
                  </a:schemeClr>
                </a:solidFill>
              </a:rPr>
              <a:t>NumPy </a:t>
            </a:r>
            <a:r>
              <a:rPr lang="en-CH" b="1" dirty="0">
                <a:solidFill>
                  <a:schemeClr val="bg1">
                    <a:lumMod val="50000"/>
                  </a:schemeClr>
                </a:solidFill>
              </a:rPr>
              <a:t>array metadata</a:t>
            </a:r>
          </a:p>
        </p:txBody>
      </p:sp>
      <p:graphicFrame>
        <p:nvGraphicFramePr>
          <p:cNvPr id="17" name="Table 16">
            <a:extLst>
              <a:ext uri="{FF2B5EF4-FFF2-40B4-BE49-F238E27FC236}">
                <a16:creationId xmlns:a16="http://schemas.microsoft.com/office/drawing/2014/main" id="{570DB801-1804-C5F6-94F2-86E3C3B56766}"/>
              </a:ext>
            </a:extLst>
          </p:cNvPr>
          <p:cNvGraphicFramePr>
            <a:graphicFrameLocks noGrp="1"/>
          </p:cNvGraphicFramePr>
          <p:nvPr/>
        </p:nvGraphicFramePr>
        <p:xfrm>
          <a:off x="4859403" y="1505690"/>
          <a:ext cx="2152904" cy="1097280"/>
        </p:xfrm>
        <a:graphic>
          <a:graphicData uri="http://schemas.openxmlformats.org/drawingml/2006/table">
            <a:tbl>
              <a:tblPr firstRow="1" bandRow="1">
                <a:tableStyleId>{5C22544A-7EE6-4342-B048-85BDC9FD1C3A}</a:tableStyleId>
              </a:tblPr>
              <a:tblGrid>
                <a:gridCol w="1076452">
                  <a:extLst>
                    <a:ext uri="{9D8B030D-6E8A-4147-A177-3AD203B41FA5}">
                      <a16:colId xmlns:a16="http://schemas.microsoft.com/office/drawing/2014/main" val="2080692857"/>
                    </a:ext>
                  </a:extLst>
                </a:gridCol>
                <a:gridCol w="1076452">
                  <a:extLst>
                    <a:ext uri="{9D8B030D-6E8A-4147-A177-3AD203B41FA5}">
                      <a16:colId xmlns:a16="http://schemas.microsoft.com/office/drawing/2014/main" val="1812720496"/>
                    </a:ext>
                  </a:extLst>
                </a:gridCol>
              </a:tblGrid>
              <a:tr h="273299">
                <a:tc>
                  <a:txBody>
                    <a:bodyPr/>
                    <a:lstStyle/>
                    <a:p>
                      <a:r>
                        <a:rPr lang="en-CH" sz="1200" b="1" dirty="0">
                          <a:solidFill>
                            <a:schemeClr val="tx1"/>
                          </a:solidFill>
                          <a:latin typeface="Consolas" panose="020B0609020204030204" pitchFamily="49" charset="0"/>
                          <a:cs typeface="Consolas" panose="020B0609020204030204" pitchFamily="49" charset="0"/>
                        </a:rPr>
                        <a:t>dtype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200" b="0" kern="1200" dirty="0">
                          <a:solidFill>
                            <a:schemeClr val="tx1"/>
                          </a:solidFill>
                          <a:latin typeface="Consolas" panose="020B0609020204030204" pitchFamily="49" charset="0"/>
                          <a:ea typeface="+mn-ea"/>
                          <a:cs typeface="Consolas" panose="020B0609020204030204" pitchFamily="49" charset="0"/>
                        </a:rPr>
                        <a:t>int64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601231931"/>
                  </a:ext>
                </a:extLst>
              </a:tr>
              <a:tr h="273299">
                <a:tc>
                  <a:txBody>
                    <a:bodyPr/>
                    <a:lstStyle/>
                    <a:p>
                      <a:r>
                        <a:rPr lang="en-CH" sz="1200" b="1" dirty="0">
                          <a:solidFill>
                            <a:schemeClr val="tx1"/>
                          </a:solidFill>
                          <a:latin typeface="Consolas" panose="020B0609020204030204" pitchFamily="49" charset="0"/>
                          <a:cs typeface="Consolas" panose="020B0609020204030204" pitchFamily="49" charset="0"/>
                        </a:rPr>
                        <a:t>ndim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200" b="0" kern="1200" dirty="0">
                          <a:solidFill>
                            <a:schemeClr val="tx1"/>
                          </a:solidFill>
                          <a:latin typeface="Consolas" panose="020B0609020204030204" pitchFamily="49" charset="0"/>
                          <a:ea typeface="+mn-ea"/>
                          <a:cs typeface="Consolas" panose="020B0609020204030204" pitchFamily="49" charset="0"/>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2453214733"/>
                  </a:ext>
                </a:extLst>
              </a:tr>
              <a:tr h="273299">
                <a:tc>
                  <a:txBody>
                    <a:bodyPr/>
                    <a:lstStyle/>
                    <a:p>
                      <a:r>
                        <a:rPr lang="en-CH" sz="1200" b="1" dirty="0">
                          <a:solidFill>
                            <a:schemeClr val="tx1"/>
                          </a:solidFill>
                          <a:latin typeface="Consolas" panose="020B0609020204030204" pitchFamily="49" charset="0"/>
                          <a:cs typeface="Consolas" panose="020B0609020204030204" pitchFamily="49" charset="0"/>
                        </a:rPr>
                        <a:t>shape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200" b="0" kern="1200" dirty="0">
                          <a:solidFill>
                            <a:schemeClr val="tx1"/>
                          </a:solidFill>
                          <a:latin typeface="Consolas" panose="020B0609020204030204" pitchFamily="49" charset="0"/>
                          <a:ea typeface="+mn-ea"/>
                          <a:cs typeface="Consolas" panose="020B0609020204030204" pitchFamily="49" charset="0"/>
                        </a:rPr>
                        <a:t>(3, 3)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2402452231"/>
                  </a:ext>
                </a:extLst>
              </a:tr>
              <a:tr h="260223">
                <a:tc>
                  <a:txBody>
                    <a:bodyPr/>
                    <a:lstStyle/>
                    <a:p>
                      <a:r>
                        <a:rPr lang="en-CH" sz="1200" b="1" dirty="0">
                          <a:solidFill>
                            <a:schemeClr val="tx1"/>
                          </a:solidFill>
                          <a:latin typeface="Consolas" panose="020B0609020204030204" pitchFamily="49" charset="0"/>
                          <a:cs typeface="Consolas" panose="020B0609020204030204" pitchFamily="49" charset="0"/>
                        </a:rPr>
                        <a:t>strides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200" b="0" kern="1200" dirty="0">
                          <a:solidFill>
                            <a:schemeClr val="tx1"/>
                          </a:solidFill>
                          <a:latin typeface="Consolas" panose="020B0609020204030204" pitchFamily="49" charset="0"/>
                          <a:ea typeface="+mn-ea"/>
                          <a:cs typeface="Consolas" panose="020B0609020204030204" pitchFamily="49" charset="0"/>
                        </a:rPr>
                        <a:t>(24, 8)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716865482"/>
                  </a:ext>
                </a:extLst>
              </a:tr>
            </a:tbl>
          </a:graphicData>
        </a:graphic>
      </p:graphicFrame>
      <p:graphicFrame>
        <p:nvGraphicFramePr>
          <p:cNvPr id="20" name="Table 19">
            <a:extLst>
              <a:ext uri="{FF2B5EF4-FFF2-40B4-BE49-F238E27FC236}">
                <a16:creationId xmlns:a16="http://schemas.microsoft.com/office/drawing/2014/main" id="{FBD61CE5-0B72-E86E-4DAD-4061A46F4F76}"/>
              </a:ext>
            </a:extLst>
          </p:cNvPr>
          <p:cNvGraphicFramePr>
            <a:graphicFrameLocks noGrp="1"/>
          </p:cNvGraphicFramePr>
          <p:nvPr/>
        </p:nvGraphicFramePr>
        <p:xfrm>
          <a:off x="9271080" y="4691273"/>
          <a:ext cx="1308009" cy="365760"/>
        </p:xfrm>
        <a:graphic>
          <a:graphicData uri="http://schemas.openxmlformats.org/drawingml/2006/table">
            <a:tbl>
              <a:tblPr firstRow="1" bandRow="1">
                <a:tableStyleId>{5C22544A-7EE6-4342-B048-85BDC9FD1C3A}</a:tableStyleId>
              </a:tblPr>
              <a:tblGrid>
                <a:gridCol w="436003">
                  <a:extLst>
                    <a:ext uri="{9D8B030D-6E8A-4147-A177-3AD203B41FA5}">
                      <a16:colId xmlns:a16="http://schemas.microsoft.com/office/drawing/2014/main" val="371355521"/>
                    </a:ext>
                  </a:extLst>
                </a:gridCol>
                <a:gridCol w="436003">
                  <a:extLst>
                    <a:ext uri="{9D8B030D-6E8A-4147-A177-3AD203B41FA5}">
                      <a16:colId xmlns:a16="http://schemas.microsoft.com/office/drawing/2014/main" val="1890143904"/>
                    </a:ext>
                  </a:extLst>
                </a:gridCol>
                <a:gridCol w="436003">
                  <a:extLst>
                    <a:ext uri="{9D8B030D-6E8A-4147-A177-3AD203B41FA5}">
                      <a16:colId xmlns:a16="http://schemas.microsoft.com/office/drawing/2014/main" val="3423238042"/>
                    </a:ext>
                  </a:extLst>
                </a:gridCol>
              </a:tblGrid>
              <a:tr h="365760">
                <a:tc>
                  <a:txBody>
                    <a:bodyPr/>
                    <a:lstStyle/>
                    <a:p>
                      <a:pPr marL="0" algn="ctr" defTabSz="914400" rtl="0" eaLnBrk="1" latinLnBrk="0" hangingPunct="1"/>
                      <a:r>
                        <a:rPr lang="en-US" sz="1600" b="1" kern="1200" dirty="0">
                          <a:solidFill>
                            <a:schemeClr val="tx1"/>
                          </a:solidFill>
                          <a:latin typeface="+mn-lt"/>
                          <a:ea typeface="+mn-ea"/>
                          <a:cs typeface="+mn-cs"/>
                        </a:rPr>
                        <a:t>1</a:t>
                      </a:r>
                      <a:endParaRPr lang="en-CH" sz="1600" b="1" kern="1200" dirty="0">
                        <a:solidFill>
                          <a:schemeClr val="tx1"/>
                        </a:solidFill>
                        <a:latin typeface="+mn-lt"/>
                        <a:ea typeface="+mn-ea"/>
                        <a:cs typeface="+mn-cs"/>
                      </a:endParaRP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US" sz="1600" b="1" kern="1200" dirty="0">
                          <a:solidFill>
                            <a:schemeClr val="tx1"/>
                          </a:solidFill>
                          <a:latin typeface="+mn-lt"/>
                          <a:ea typeface="+mn-ea"/>
                          <a:cs typeface="+mn-cs"/>
                        </a:rPr>
                        <a:t>3</a:t>
                      </a:r>
                      <a:endParaRPr lang="en-CH" sz="1600" b="1" kern="1200" dirty="0">
                        <a:solidFill>
                          <a:schemeClr val="tx1"/>
                        </a:solidFill>
                        <a:latin typeface="+mn-lt"/>
                        <a:ea typeface="+mn-ea"/>
                        <a:cs typeface="+mn-cs"/>
                      </a:endParaRP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US" sz="1600" b="1" kern="1200" dirty="0">
                          <a:solidFill>
                            <a:schemeClr val="tx1"/>
                          </a:solidFill>
                          <a:latin typeface="+mn-lt"/>
                          <a:ea typeface="+mn-ea"/>
                          <a:cs typeface="+mn-cs"/>
                        </a:rPr>
                        <a:t>7</a:t>
                      </a:r>
                      <a:endParaRPr lang="en-CH" sz="1600" b="1" kern="1200" dirty="0">
                        <a:solidFill>
                          <a:schemeClr val="tx1"/>
                        </a:solidFill>
                        <a:latin typeface="+mn-lt"/>
                        <a:ea typeface="+mn-ea"/>
                        <a:cs typeface="+mn-cs"/>
                      </a:endParaRP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269756804"/>
                  </a:ext>
                </a:extLst>
              </a:tr>
            </a:tbl>
          </a:graphicData>
        </a:graphic>
      </p:graphicFrame>
      <p:sp>
        <p:nvSpPr>
          <p:cNvPr id="9" name="TextBox 8">
            <a:extLst>
              <a:ext uri="{FF2B5EF4-FFF2-40B4-BE49-F238E27FC236}">
                <a16:creationId xmlns:a16="http://schemas.microsoft.com/office/drawing/2014/main" id="{629A028E-F7AB-B369-D7E2-639B8FBEB055}"/>
              </a:ext>
            </a:extLst>
          </p:cNvPr>
          <p:cNvSpPr txBox="1"/>
          <p:nvPr/>
        </p:nvSpPr>
        <p:spPr>
          <a:xfrm>
            <a:off x="4508341" y="3429000"/>
            <a:ext cx="2855028" cy="646331"/>
          </a:xfrm>
          <a:prstGeom prst="rect">
            <a:avLst/>
          </a:prstGeom>
          <a:solidFill>
            <a:srgbClr val="F0D0D5"/>
          </a:solidFill>
        </p:spPr>
        <p:txBody>
          <a:bodyPr wrap="square" rtlCol="0">
            <a:spAutoFit/>
          </a:bodyPr>
          <a:lstStyle/>
          <a:p>
            <a:pPr algn="ctr"/>
            <a:r>
              <a:rPr lang="en-US" dirty="0"/>
              <a:t>How does the metadata look in this case?</a:t>
            </a:r>
            <a:endParaRPr lang="en-US" sz="2000" dirty="0"/>
          </a:p>
        </p:txBody>
      </p:sp>
      <p:graphicFrame>
        <p:nvGraphicFramePr>
          <p:cNvPr id="10" name="Table 9">
            <a:extLst>
              <a:ext uri="{FF2B5EF4-FFF2-40B4-BE49-F238E27FC236}">
                <a16:creationId xmlns:a16="http://schemas.microsoft.com/office/drawing/2014/main" id="{C2E253C9-8D6C-A4B0-D786-59F90BF1F51A}"/>
              </a:ext>
            </a:extLst>
          </p:cNvPr>
          <p:cNvGraphicFramePr>
            <a:graphicFrameLocks noGrp="1"/>
          </p:cNvGraphicFramePr>
          <p:nvPr/>
        </p:nvGraphicFramePr>
        <p:xfrm>
          <a:off x="4859403" y="4325513"/>
          <a:ext cx="2152904" cy="1097280"/>
        </p:xfrm>
        <a:graphic>
          <a:graphicData uri="http://schemas.openxmlformats.org/drawingml/2006/table">
            <a:tbl>
              <a:tblPr firstRow="1" bandRow="1">
                <a:tableStyleId>{5C22544A-7EE6-4342-B048-85BDC9FD1C3A}</a:tableStyleId>
              </a:tblPr>
              <a:tblGrid>
                <a:gridCol w="1076452">
                  <a:extLst>
                    <a:ext uri="{9D8B030D-6E8A-4147-A177-3AD203B41FA5}">
                      <a16:colId xmlns:a16="http://schemas.microsoft.com/office/drawing/2014/main" val="2080692857"/>
                    </a:ext>
                  </a:extLst>
                </a:gridCol>
                <a:gridCol w="1076452">
                  <a:extLst>
                    <a:ext uri="{9D8B030D-6E8A-4147-A177-3AD203B41FA5}">
                      <a16:colId xmlns:a16="http://schemas.microsoft.com/office/drawing/2014/main" val="1812720496"/>
                    </a:ext>
                  </a:extLst>
                </a:gridCol>
              </a:tblGrid>
              <a:tr h="273299">
                <a:tc>
                  <a:txBody>
                    <a:bodyPr/>
                    <a:lstStyle/>
                    <a:p>
                      <a:r>
                        <a:rPr lang="en-CH" sz="1200" b="1" dirty="0">
                          <a:solidFill>
                            <a:schemeClr val="tx1"/>
                          </a:solidFill>
                          <a:latin typeface="Consolas" panose="020B0609020204030204" pitchFamily="49" charset="0"/>
                          <a:cs typeface="Consolas" panose="020B0609020204030204" pitchFamily="49" charset="0"/>
                        </a:rPr>
                        <a:t>dtype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endParaRPr lang="en-CH" sz="1200" b="0" kern="1200" dirty="0">
                        <a:solidFill>
                          <a:schemeClr val="tx1"/>
                        </a:solidFill>
                        <a:latin typeface="Consolas" panose="020B0609020204030204" pitchFamily="49" charset="0"/>
                        <a:ea typeface="+mn-ea"/>
                        <a:cs typeface="Consolas" panose="020B0609020204030204" pitchFamily="49"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601231931"/>
                  </a:ext>
                </a:extLst>
              </a:tr>
              <a:tr h="273299">
                <a:tc>
                  <a:txBody>
                    <a:bodyPr/>
                    <a:lstStyle/>
                    <a:p>
                      <a:r>
                        <a:rPr lang="en-CH" sz="1200" b="1" dirty="0">
                          <a:solidFill>
                            <a:schemeClr val="tx1"/>
                          </a:solidFill>
                          <a:latin typeface="Consolas" panose="020B0609020204030204" pitchFamily="49" charset="0"/>
                          <a:cs typeface="Consolas" panose="020B0609020204030204" pitchFamily="49" charset="0"/>
                        </a:rPr>
                        <a:t>ndim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endParaRPr lang="en-CH" sz="1200" b="0" kern="1200" dirty="0">
                        <a:solidFill>
                          <a:schemeClr val="tx1"/>
                        </a:solidFill>
                        <a:latin typeface="Consolas" panose="020B0609020204030204" pitchFamily="49" charset="0"/>
                        <a:ea typeface="+mn-ea"/>
                        <a:cs typeface="Consolas" panose="020B0609020204030204" pitchFamily="49"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2453214733"/>
                  </a:ext>
                </a:extLst>
              </a:tr>
              <a:tr h="273299">
                <a:tc>
                  <a:txBody>
                    <a:bodyPr/>
                    <a:lstStyle/>
                    <a:p>
                      <a:r>
                        <a:rPr lang="en-CH" sz="1200" b="1" dirty="0">
                          <a:solidFill>
                            <a:schemeClr val="tx1"/>
                          </a:solidFill>
                          <a:latin typeface="Consolas" panose="020B0609020204030204" pitchFamily="49" charset="0"/>
                          <a:cs typeface="Consolas" panose="020B0609020204030204" pitchFamily="49" charset="0"/>
                        </a:rPr>
                        <a:t>shape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endParaRPr lang="en-CH" sz="1200" b="0" kern="1200" dirty="0">
                        <a:solidFill>
                          <a:schemeClr val="tx1"/>
                        </a:solidFill>
                        <a:latin typeface="Consolas" panose="020B0609020204030204" pitchFamily="49" charset="0"/>
                        <a:ea typeface="+mn-ea"/>
                        <a:cs typeface="Consolas" panose="020B0609020204030204" pitchFamily="49"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2402452231"/>
                  </a:ext>
                </a:extLst>
              </a:tr>
              <a:tr h="260223">
                <a:tc>
                  <a:txBody>
                    <a:bodyPr/>
                    <a:lstStyle/>
                    <a:p>
                      <a:r>
                        <a:rPr lang="en-CH" sz="1200" b="1" dirty="0">
                          <a:solidFill>
                            <a:schemeClr val="tx1"/>
                          </a:solidFill>
                          <a:latin typeface="Consolas" panose="020B0609020204030204" pitchFamily="49" charset="0"/>
                          <a:cs typeface="Consolas" panose="020B0609020204030204" pitchFamily="49" charset="0"/>
                        </a:rPr>
                        <a:t>strides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endParaRPr lang="en-CH" sz="1200" b="0" kern="1200" dirty="0">
                        <a:solidFill>
                          <a:schemeClr val="tx1"/>
                        </a:solidFill>
                        <a:latin typeface="Consolas" panose="020B0609020204030204" pitchFamily="49" charset="0"/>
                        <a:ea typeface="+mn-ea"/>
                        <a:cs typeface="Consolas" panose="020B0609020204030204" pitchFamily="49"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716865482"/>
                  </a:ext>
                </a:extLst>
              </a:tr>
            </a:tbl>
          </a:graphicData>
        </a:graphic>
      </p:graphicFrame>
      <p:sp>
        <p:nvSpPr>
          <p:cNvPr id="13" name="TextBox 12">
            <a:extLst>
              <a:ext uri="{FF2B5EF4-FFF2-40B4-BE49-F238E27FC236}">
                <a16:creationId xmlns:a16="http://schemas.microsoft.com/office/drawing/2014/main" id="{053DAC10-EBC9-C874-59B0-E5DB08787565}"/>
              </a:ext>
            </a:extLst>
          </p:cNvPr>
          <p:cNvSpPr txBox="1"/>
          <p:nvPr/>
        </p:nvSpPr>
        <p:spPr>
          <a:xfrm>
            <a:off x="541864" y="4687701"/>
            <a:ext cx="2809528" cy="369332"/>
          </a:xfrm>
          <a:prstGeom prst="rect">
            <a:avLst/>
          </a:prstGeom>
          <a:solidFill>
            <a:schemeClr val="tx1"/>
          </a:solidFill>
        </p:spPr>
        <p:txBody>
          <a:bodyPr wrap="square" rtlCol="0">
            <a:spAutoFit/>
          </a:bodyPr>
          <a:lstStyle/>
          <a:p>
            <a:r>
              <a:rPr lang="en-US" dirty="0">
                <a:solidFill>
                  <a:srgbClr val="11CC00"/>
                </a:solidFill>
              </a:rPr>
              <a:t>x[</a:t>
            </a:r>
            <a:r>
              <a:rPr lang="bg-BG" dirty="0">
                <a:solidFill>
                  <a:srgbClr val="11CC00"/>
                </a:solidFill>
              </a:rPr>
              <a:t> </a:t>
            </a:r>
            <a:r>
              <a:rPr lang="en-US" dirty="0">
                <a:solidFill>
                  <a:srgbClr val="11CC00"/>
                </a:solidFill>
              </a:rPr>
              <a:t>[0,</a:t>
            </a:r>
            <a:r>
              <a:rPr lang="bg-BG" dirty="0">
                <a:solidFill>
                  <a:srgbClr val="11CC00"/>
                </a:solidFill>
              </a:rPr>
              <a:t> </a:t>
            </a:r>
            <a:r>
              <a:rPr lang="en-US" dirty="0">
                <a:solidFill>
                  <a:srgbClr val="11CC00"/>
                </a:solidFill>
              </a:rPr>
              <a:t>1,</a:t>
            </a:r>
            <a:r>
              <a:rPr lang="bg-BG" dirty="0">
                <a:solidFill>
                  <a:srgbClr val="11CC00"/>
                </a:solidFill>
              </a:rPr>
              <a:t> </a:t>
            </a:r>
            <a:r>
              <a:rPr lang="en-US" dirty="0">
                <a:solidFill>
                  <a:srgbClr val="11CC00"/>
                </a:solidFill>
              </a:rPr>
              <a:t>2], [1,</a:t>
            </a:r>
            <a:r>
              <a:rPr lang="bg-BG" dirty="0">
                <a:solidFill>
                  <a:srgbClr val="11CC00"/>
                </a:solidFill>
              </a:rPr>
              <a:t> </a:t>
            </a:r>
            <a:r>
              <a:rPr lang="en-US" dirty="0">
                <a:solidFill>
                  <a:srgbClr val="11CC00"/>
                </a:solidFill>
              </a:rPr>
              <a:t>0,</a:t>
            </a:r>
            <a:r>
              <a:rPr lang="bg-BG" dirty="0">
                <a:solidFill>
                  <a:srgbClr val="11CC00"/>
                </a:solidFill>
              </a:rPr>
              <a:t> </a:t>
            </a:r>
            <a:r>
              <a:rPr lang="en-US" dirty="0">
                <a:solidFill>
                  <a:srgbClr val="11CC00"/>
                </a:solidFill>
              </a:rPr>
              <a:t>1]</a:t>
            </a:r>
            <a:r>
              <a:rPr lang="bg-BG" dirty="0">
                <a:solidFill>
                  <a:srgbClr val="11CC00"/>
                </a:solidFill>
              </a:rPr>
              <a:t> </a:t>
            </a:r>
            <a:r>
              <a:rPr lang="en-US" dirty="0">
                <a:solidFill>
                  <a:srgbClr val="11CC00"/>
                </a:solidFill>
              </a:rPr>
              <a:t>]</a:t>
            </a:r>
          </a:p>
        </p:txBody>
      </p:sp>
    </p:spTree>
    <p:extLst>
      <p:ext uri="{BB962C8B-B14F-4D97-AF65-F5344CB8AC3E}">
        <p14:creationId xmlns:p14="http://schemas.microsoft.com/office/powerpoint/2010/main" val="226419568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4590D6FB-C8AD-17CF-5068-8153A4D2C374}"/>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64A7F7A8-07FD-01B3-8F1C-10C73D19C961}"/>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FE855121-DC15-2365-17CE-AD98CE9AC258}"/>
              </a:ext>
            </a:extLst>
          </p:cNvPr>
          <p:cNvSpPr>
            <a:spLocks noGrp="1"/>
          </p:cNvSpPr>
          <p:nvPr>
            <p:ph type="sldNum" sz="quarter" idx="12"/>
          </p:nvPr>
        </p:nvSpPr>
        <p:spPr/>
        <p:txBody>
          <a:bodyPr/>
          <a:lstStyle/>
          <a:p>
            <a:fld id="{EF79ADEA-B933-47CC-A4E9-04E6298B917C}" type="slidenum">
              <a:rPr lang="en-US" smtClean="0"/>
              <a:pPr/>
              <a:t>45</a:t>
            </a:fld>
            <a:endParaRPr lang="en-US"/>
          </a:p>
        </p:txBody>
      </p:sp>
      <p:sp>
        <p:nvSpPr>
          <p:cNvPr id="16" name="TextBox 15">
            <a:extLst>
              <a:ext uri="{FF2B5EF4-FFF2-40B4-BE49-F238E27FC236}">
                <a16:creationId xmlns:a16="http://schemas.microsoft.com/office/drawing/2014/main" id="{8F4FD552-0A7B-9DD1-193A-C7D6508817B4}"/>
              </a:ext>
            </a:extLst>
          </p:cNvPr>
          <p:cNvSpPr txBox="1"/>
          <p:nvPr/>
        </p:nvSpPr>
        <p:spPr>
          <a:xfrm>
            <a:off x="8952975" y="1017438"/>
            <a:ext cx="1944217" cy="369332"/>
          </a:xfrm>
          <a:prstGeom prst="rect">
            <a:avLst/>
          </a:prstGeom>
          <a:noFill/>
        </p:spPr>
        <p:txBody>
          <a:bodyPr wrap="square" rtlCol="0">
            <a:spAutoFit/>
          </a:bodyPr>
          <a:lstStyle/>
          <a:p>
            <a:pPr algn="ctr"/>
            <a:r>
              <a:rPr lang="en-CH" b="1">
                <a:solidFill>
                  <a:schemeClr val="accent1">
                    <a:lumMod val="60000"/>
                    <a:lumOff val="40000"/>
                  </a:schemeClr>
                </a:solidFill>
              </a:rPr>
              <a:t>NumPy </a:t>
            </a:r>
            <a:r>
              <a:rPr lang="en-CH" b="1" dirty="0">
                <a:solidFill>
                  <a:schemeClr val="accent1">
                    <a:lumMod val="60000"/>
                    <a:lumOff val="40000"/>
                  </a:schemeClr>
                </a:solidFill>
              </a:rPr>
              <a:t>view</a:t>
            </a:r>
          </a:p>
        </p:txBody>
      </p:sp>
      <p:graphicFrame>
        <p:nvGraphicFramePr>
          <p:cNvPr id="15" name="Table 14">
            <a:extLst>
              <a:ext uri="{FF2B5EF4-FFF2-40B4-BE49-F238E27FC236}">
                <a16:creationId xmlns:a16="http://schemas.microsoft.com/office/drawing/2014/main" id="{34D3D8BA-EBB7-5E06-1F25-52D53C4C4501}"/>
              </a:ext>
            </a:extLst>
          </p:cNvPr>
          <p:cNvGraphicFramePr>
            <a:graphicFrameLocks noGrp="1"/>
          </p:cNvGraphicFramePr>
          <p:nvPr/>
        </p:nvGraphicFramePr>
        <p:xfrm>
          <a:off x="9271080" y="1737747"/>
          <a:ext cx="1308009" cy="1097280"/>
        </p:xfrm>
        <a:graphic>
          <a:graphicData uri="http://schemas.openxmlformats.org/drawingml/2006/table">
            <a:tbl>
              <a:tblPr firstRow="1" bandRow="1">
                <a:tableStyleId>{5C22544A-7EE6-4342-B048-85BDC9FD1C3A}</a:tableStyleId>
              </a:tblPr>
              <a:tblGrid>
                <a:gridCol w="436003">
                  <a:extLst>
                    <a:ext uri="{9D8B030D-6E8A-4147-A177-3AD203B41FA5}">
                      <a16:colId xmlns:a16="http://schemas.microsoft.com/office/drawing/2014/main" val="371355521"/>
                    </a:ext>
                  </a:extLst>
                </a:gridCol>
                <a:gridCol w="436003">
                  <a:extLst>
                    <a:ext uri="{9D8B030D-6E8A-4147-A177-3AD203B41FA5}">
                      <a16:colId xmlns:a16="http://schemas.microsoft.com/office/drawing/2014/main" val="1890143904"/>
                    </a:ext>
                  </a:extLst>
                </a:gridCol>
                <a:gridCol w="436003">
                  <a:extLst>
                    <a:ext uri="{9D8B030D-6E8A-4147-A177-3AD203B41FA5}">
                      <a16:colId xmlns:a16="http://schemas.microsoft.com/office/drawing/2014/main" val="3423238042"/>
                    </a:ext>
                  </a:extLst>
                </a:gridCol>
              </a:tblGrid>
              <a:tr h="365760">
                <a:tc>
                  <a:txBody>
                    <a:bodyPr/>
                    <a:lstStyle/>
                    <a:p>
                      <a:pPr marL="0" algn="ctr" defTabSz="914400" rtl="0" eaLnBrk="1" latinLnBrk="0" hangingPunct="1"/>
                      <a:r>
                        <a:rPr lang="en-CH" sz="1600" b="1" kern="1200" dirty="0">
                          <a:solidFill>
                            <a:schemeClr val="tx1"/>
                          </a:solidFill>
                          <a:latin typeface="+mn-lt"/>
                          <a:ea typeface="+mn-ea"/>
                          <a:cs typeface="+mn-cs"/>
                        </a:rPr>
                        <a:t>0</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1</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2</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269756804"/>
                  </a:ext>
                </a:extLst>
              </a:tr>
              <a:tr h="365760">
                <a:tc>
                  <a:txBody>
                    <a:bodyPr/>
                    <a:lstStyle/>
                    <a:p>
                      <a:pPr marL="0" algn="ctr" defTabSz="914400" rtl="0" eaLnBrk="1" latinLnBrk="0" hangingPunct="1"/>
                      <a:r>
                        <a:rPr lang="en-CH" sz="1600" b="1" kern="1200" dirty="0">
                          <a:solidFill>
                            <a:schemeClr val="tx1"/>
                          </a:solidFill>
                          <a:latin typeface="+mn-lt"/>
                          <a:ea typeface="+mn-ea"/>
                          <a:cs typeface="+mn-cs"/>
                        </a:rPr>
                        <a:t>3</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4</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5</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709564170"/>
                  </a:ext>
                </a:extLst>
              </a:tr>
              <a:tr h="365760">
                <a:tc>
                  <a:txBody>
                    <a:bodyPr/>
                    <a:lstStyle/>
                    <a:p>
                      <a:pPr marL="0" algn="ctr" defTabSz="914400" rtl="0" eaLnBrk="1" latinLnBrk="0" hangingPunct="1"/>
                      <a:r>
                        <a:rPr lang="en-CH" sz="1600" b="1" kern="1200" dirty="0">
                          <a:solidFill>
                            <a:schemeClr val="tx1"/>
                          </a:solidFill>
                          <a:latin typeface="+mn-lt"/>
                          <a:ea typeface="+mn-ea"/>
                          <a:cs typeface="+mn-cs"/>
                        </a:rPr>
                        <a:t>6</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7</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8</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051254224"/>
                  </a:ext>
                </a:extLst>
              </a:tr>
            </a:tbl>
          </a:graphicData>
        </a:graphic>
      </p:graphicFrame>
      <p:graphicFrame>
        <p:nvGraphicFramePr>
          <p:cNvPr id="25" name="Table 24">
            <a:extLst>
              <a:ext uri="{FF2B5EF4-FFF2-40B4-BE49-F238E27FC236}">
                <a16:creationId xmlns:a16="http://schemas.microsoft.com/office/drawing/2014/main" id="{A2230A15-A97F-5E02-4B4D-5BEFE76CC04C}"/>
              </a:ext>
            </a:extLst>
          </p:cNvPr>
          <p:cNvGraphicFramePr>
            <a:graphicFrameLocks noGrp="1"/>
          </p:cNvGraphicFramePr>
          <p:nvPr/>
        </p:nvGraphicFramePr>
        <p:xfrm>
          <a:off x="680956" y="381262"/>
          <a:ext cx="4406886" cy="473452"/>
        </p:xfrm>
        <a:graphic>
          <a:graphicData uri="http://schemas.openxmlformats.org/drawingml/2006/table">
            <a:tbl>
              <a:tblPr firstRow="1" bandRow="1">
                <a:tableStyleId>{5C22544A-7EE6-4342-B048-85BDC9FD1C3A}</a:tableStyleId>
              </a:tblPr>
              <a:tblGrid>
                <a:gridCol w="489654">
                  <a:extLst>
                    <a:ext uri="{9D8B030D-6E8A-4147-A177-3AD203B41FA5}">
                      <a16:colId xmlns:a16="http://schemas.microsoft.com/office/drawing/2014/main" val="192593557"/>
                    </a:ext>
                  </a:extLst>
                </a:gridCol>
                <a:gridCol w="489654">
                  <a:extLst>
                    <a:ext uri="{9D8B030D-6E8A-4147-A177-3AD203B41FA5}">
                      <a16:colId xmlns:a16="http://schemas.microsoft.com/office/drawing/2014/main" val="1194640416"/>
                    </a:ext>
                  </a:extLst>
                </a:gridCol>
                <a:gridCol w="489654">
                  <a:extLst>
                    <a:ext uri="{9D8B030D-6E8A-4147-A177-3AD203B41FA5}">
                      <a16:colId xmlns:a16="http://schemas.microsoft.com/office/drawing/2014/main" val="501113775"/>
                    </a:ext>
                  </a:extLst>
                </a:gridCol>
                <a:gridCol w="489654">
                  <a:extLst>
                    <a:ext uri="{9D8B030D-6E8A-4147-A177-3AD203B41FA5}">
                      <a16:colId xmlns:a16="http://schemas.microsoft.com/office/drawing/2014/main" val="1120167580"/>
                    </a:ext>
                  </a:extLst>
                </a:gridCol>
                <a:gridCol w="489654">
                  <a:extLst>
                    <a:ext uri="{9D8B030D-6E8A-4147-A177-3AD203B41FA5}">
                      <a16:colId xmlns:a16="http://schemas.microsoft.com/office/drawing/2014/main" val="241209916"/>
                    </a:ext>
                  </a:extLst>
                </a:gridCol>
                <a:gridCol w="489654">
                  <a:extLst>
                    <a:ext uri="{9D8B030D-6E8A-4147-A177-3AD203B41FA5}">
                      <a16:colId xmlns:a16="http://schemas.microsoft.com/office/drawing/2014/main" val="3588069149"/>
                    </a:ext>
                  </a:extLst>
                </a:gridCol>
                <a:gridCol w="489654">
                  <a:extLst>
                    <a:ext uri="{9D8B030D-6E8A-4147-A177-3AD203B41FA5}">
                      <a16:colId xmlns:a16="http://schemas.microsoft.com/office/drawing/2014/main" val="1236301219"/>
                    </a:ext>
                  </a:extLst>
                </a:gridCol>
                <a:gridCol w="489654">
                  <a:extLst>
                    <a:ext uri="{9D8B030D-6E8A-4147-A177-3AD203B41FA5}">
                      <a16:colId xmlns:a16="http://schemas.microsoft.com/office/drawing/2014/main" val="1558425767"/>
                    </a:ext>
                  </a:extLst>
                </a:gridCol>
                <a:gridCol w="489654">
                  <a:extLst>
                    <a:ext uri="{9D8B030D-6E8A-4147-A177-3AD203B41FA5}">
                      <a16:colId xmlns:a16="http://schemas.microsoft.com/office/drawing/2014/main" val="2776569343"/>
                    </a:ext>
                  </a:extLst>
                </a:gridCol>
              </a:tblGrid>
              <a:tr h="473452">
                <a:tc>
                  <a:txBody>
                    <a:bodyPr/>
                    <a:lstStyle/>
                    <a:p>
                      <a:pPr algn="ctr"/>
                      <a:r>
                        <a:rPr lang="en-CH" dirty="0">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5904975"/>
                  </a:ext>
                </a:extLst>
              </a:tr>
            </a:tbl>
          </a:graphicData>
        </a:graphic>
      </p:graphicFrame>
      <p:sp>
        <p:nvSpPr>
          <p:cNvPr id="26" name="TextBox 25">
            <a:extLst>
              <a:ext uri="{FF2B5EF4-FFF2-40B4-BE49-F238E27FC236}">
                <a16:creationId xmlns:a16="http://schemas.microsoft.com/office/drawing/2014/main" id="{EACBACB7-E568-DAF1-3534-42BC9CA3C745}"/>
              </a:ext>
            </a:extLst>
          </p:cNvPr>
          <p:cNvSpPr txBox="1"/>
          <p:nvPr/>
        </p:nvSpPr>
        <p:spPr>
          <a:xfrm>
            <a:off x="529604" y="-48947"/>
            <a:ext cx="1944217" cy="369332"/>
          </a:xfrm>
          <a:prstGeom prst="rect">
            <a:avLst/>
          </a:prstGeom>
          <a:noFill/>
        </p:spPr>
        <p:txBody>
          <a:bodyPr wrap="square" rtlCol="0">
            <a:spAutoFit/>
          </a:bodyPr>
          <a:lstStyle/>
          <a:p>
            <a:r>
              <a:rPr lang="en-CH" b="1" dirty="0">
                <a:solidFill>
                  <a:schemeClr val="accent2">
                    <a:lumMod val="60000"/>
                    <a:lumOff val="40000"/>
                  </a:schemeClr>
                </a:solidFill>
              </a:rPr>
              <a:t>Memory block</a:t>
            </a:r>
          </a:p>
        </p:txBody>
      </p:sp>
      <p:sp>
        <p:nvSpPr>
          <p:cNvPr id="8" name="TextBox 7">
            <a:extLst>
              <a:ext uri="{FF2B5EF4-FFF2-40B4-BE49-F238E27FC236}">
                <a16:creationId xmlns:a16="http://schemas.microsoft.com/office/drawing/2014/main" id="{7C870E2A-DC9C-B836-0F1D-D65C1DF4BEAD}"/>
              </a:ext>
            </a:extLst>
          </p:cNvPr>
          <p:cNvSpPr txBox="1"/>
          <p:nvPr/>
        </p:nvSpPr>
        <p:spPr>
          <a:xfrm>
            <a:off x="974519" y="1017438"/>
            <a:ext cx="1944217" cy="369332"/>
          </a:xfrm>
          <a:prstGeom prst="rect">
            <a:avLst/>
          </a:prstGeom>
          <a:noFill/>
        </p:spPr>
        <p:txBody>
          <a:bodyPr wrap="square" rtlCol="0">
            <a:spAutoFit/>
          </a:bodyPr>
          <a:lstStyle/>
          <a:p>
            <a:pPr algn="ctr"/>
            <a:r>
              <a:rPr lang="en-CH" b="1"/>
              <a:t>NumPy </a:t>
            </a:r>
            <a:r>
              <a:rPr lang="en-CH" b="1" dirty="0"/>
              <a:t>operation</a:t>
            </a:r>
          </a:p>
        </p:txBody>
      </p:sp>
      <p:sp>
        <p:nvSpPr>
          <p:cNvPr id="11" name="TextBox 10">
            <a:extLst>
              <a:ext uri="{FF2B5EF4-FFF2-40B4-BE49-F238E27FC236}">
                <a16:creationId xmlns:a16="http://schemas.microsoft.com/office/drawing/2014/main" id="{608C64E7-4B03-82D6-6BBA-C34899D79F74}"/>
              </a:ext>
            </a:extLst>
          </p:cNvPr>
          <p:cNvSpPr txBox="1"/>
          <p:nvPr/>
        </p:nvSpPr>
        <p:spPr>
          <a:xfrm>
            <a:off x="541864" y="2101721"/>
            <a:ext cx="2809528" cy="369332"/>
          </a:xfrm>
          <a:prstGeom prst="rect">
            <a:avLst/>
          </a:prstGeom>
          <a:solidFill>
            <a:schemeClr val="tx1"/>
          </a:solidFill>
        </p:spPr>
        <p:txBody>
          <a:bodyPr wrap="square" rtlCol="0">
            <a:spAutoFit/>
          </a:bodyPr>
          <a:lstStyle/>
          <a:p>
            <a:r>
              <a:rPr lang="en-CH" dirty="0">
                <a:solidFill>
                  <a:srgbClr val="0ECC00"/>
                </a:solidFill>
                <a:latin typeface="Consolas" panose="020B0609020204030204" pitchFamily="49" charset="0"/>
                <a:cs typeface="Consolas" panose="020B0609020204030204" pitchFamily="49" charset="0"/>
              </a:rPr>
              <a:t>x</a:t>
            </a:r>
          </a:p>
        </p:txBody>
      </p:sp>
      <p:sp>
        <p:nvSpPr>
          <p:cNvPr id="12" name="TextBox 11">
            <a:extLst>
              <a:ext uri="{FF2B5EF4-FFF2-40B4-BE49-F238E27FC236}">
                <a16:creationId xmlns:a16="http://schemas.microsoft.com/office/drawing/2014/main" id="{5F50003A-C803-65D7-049F-87938CBF5F54}"/>
              </a:ext>
            </a:extLst>
          </p:cNvPr>
          <p:cNvSpPr txBox="1"/>
          <p:nvPr/>
        </p:nvSpPr>
        <p:spPr>
          <a:xfrm>
            <a:off x="6551096" y="294822"/>
            <a:ext cx="3204608" cy="646331"/>
          </a:xfrm>
          <a:prstGeom prst="rect">
            <a:avLst/>
          </a:prstGeom>
          <a:solidFill>
            <a:schemeClr val="accent6">
              <a:lumMod val="20000"/>
              <a:lumOff val="80000"/>
            </a:schemeClr>
          </a:solidFill>
        </p:spPr>
        <p:txBody>
          <a:bodyPr wrap="square" rtlCol="0">
            <a:spAutoFit/>
          </a:bodyPr>
          <a:lstStyle/>
          <a:p>
            <a:pPr algn="ctr"/>
            <a:r>
              <a:rPr lang="en-CH" dirty="0"/>
              <a:t>The same memory block can be interpreted in many ways</a:t>
            </a:r>
          </a:p>
        </p:txBody>
      </p:sp>
      <p:sp>
        <p:nvSpPr>
          <p:cNvPr id="7" name="TextBox 6">
            <a:extLst>
              <a:ext uri="{FF2B5EF4-FFF2-40B4-BE49-F238E27FC236}">
                <a16:creationId xmlns:a16="http://schemas.microsoft.com/office/drawing/2014/main" id="{59B35558-B177-B13A-E1DF-CC1B68D79D22}"/>
              </a:ext>
            </a:extLst>
          </p:cNvPr>
          <p:cNvSpPr txBox="1"/>
          <p:nvPr/>
        </p:nvSpPr>
        <p:spPr>
          <a:xfrm>
            <a:off x="4639711" y="1017438"/>
            <a:ext cx="2592288" cy="369332"/>
          </a:xfrm>
          <a:prstGeom prst="rect">
            <a:avLst/>
          </a:prstGeom>
          <a:noFill/>
        </p:spPr>
        <p:txBody>
          <a:bodyPr wrap="square" rtlCol="0">
            <a:spAutoFit/>
          </a:bodyPr>
          <a:lstStyle/>
          <a:p>
            <a:pPr algn="ctr"/>
            <a:r>
              <a:rPr lang="en-CH" b="1">
                <a:solidFill>
                  <a:schemeClr val="bg1">
                    <a:lumMod val="50000"/>
                  </a:schemeClr>
                </a:solidFill>
              </a:rPr>
              <a:t>NumPy </a:t>
            </a:r>
            <a:r>
              <a:rPr lang="en-CH" b="1" dirty="0">
                <a:solidFill>
                  <a:schemeClr val="bg1">
                    <a:lumMod val="50000"/>
                  </a:schemeClr>
                </a:solidFill>
              </a:rPr>
              <a:t>array metadata</a:t>
            </a:r>
          </a:p>
        </p:txBody>
      </p:sp>
      <p:graphicFrame>
        <p:nvGraphicFramePr>
          <p:cNvPr id="17" name="Table 16">
            <a:extLst>
              <a:ext uri="{FF2B5EF4-FFF2-40B4-BE49-F238E27FC236}">
                <a16:creationId xmlns:a16="http://schemas.microsoft.com/office/drawing/2014/main" id="{570DB801-1804-C5F6-94F2-86E3C3B56766}"/>
              </a:ext>
            </a:extLst>
          </p:cNvPr>
          <p:cNvGraphicFramePr>
            <a:graphicFrameLocks noGrp="1"/>
          </p:cNvGraphicFramePr>
          <p:nvPr/>
        </p:nvGraphicFramePr>
        <p:xfrm>
          <a:off x="4859403" y="1505690"/>
          <a:ext cx="2152904" cy="1097280"/>
        </p:xfrm>
        <a:graphic>
          <a:graphicData uri="http://schemas.openxmlformats.org/drawingml/2006/table">
            <a:tbl>
              <a:tblPr firstRow="1" bandRow="1">
                <a:tableStyleId>{5C22544A-7EE6-4342-B048-85BDC9FD1C3A}</a:tableStyleId>
              </a:tblPr>
              <a:tblGrid>
                <a:gridCol w="1076452">
                  <a:extLst>
                    <a:ext uri="{9D8B030D-6E8A-4147-A177-3AD203B41FA5}">
                      <a16:colId xmlns:a16="http://schemas.microsoft.com/office/drawing/2014/main" val="2080692857"/>
                    </a:ext>
                  </a:extLst>
                </a:gridCol>
                <a:gridCol w="1076452">
                  <a:extLst>
                    <a:ext uri="{9D8B030D-6E8A-4147-A177-3AD203B41FA5}">
                      <a16:colId xmlns:a16="http://schemas.microsoft.com/office/drawing/2014/main" val="1812720496"/>
                    </a:ext>
                  </a:extLst>
                </a:gridCol>
              </a:tblGrid>
              <a:tr h="273299">
                <a:tc>
                  <a:txBody>
                    <a:bodyPr/>
                    <a:lstStyle/>
                    <a:p>
                      <a:r>
                        <a:rPr lang="en-CH" sz="1200" b="1" dirty="0">
                          <a:solidFill>
                            <a:schemeClr val="tx1"/>
                          </a:solidFill>
                          <a:latin typeface="Consolas" panose="020B0609020204030204" pitchFamily="49" charset="0"/>
                          <a:cs typeface="Consolas" panose="020B0609020204030204" pitchFamily="49" charset="0"/>
                        </a:rPr>
                        <a:t>dtype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200" b="0" kern="1200" dirty="0">
                          <a:solidFill>
                            <a:schemeClr val="tx1"/>
                          </a:solidFill>
                          <a:latin typeface="Consolas" panose="020B0609020204030204" pitchFamily="49" charset="0"/>
                          <a:ea typeface="+mn-ea"/>
                          <a:cs typeface="Consolas" panose="020B0609020204030204" pitchFamily="49" charset="0"/>
                        </a:rPr>
                        <a:t>int64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601231931"/>
                  </a:ext>
                </a:extLst>
              </a:tr>
              <a:tr h="273299">
                <a:tc>
                  <a:txBody>
                    <a:bodyPr/>
                    <a:lstStyle/>
                    <a:p>
                      <a:r>
                        <a:rPr lang="en-CH" sz="1200" b="1" dirty="0">
                          <a:solidFill>
                            <a:schemeClr val="tx1"/>
                          </a:solidFill>
                          <a:latin typeface="Consolas" panose="020B0609020204030204" pitchFamily="49" charset="0"/>
                          <a:cs typeface="Consolas" panose="020B0609020204030204" pitchFamily="49" charset="0"/>
                        </a:rPr>
                        <a:t>ndim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200" b="0" kern="1200" dirty="0">
                          <a:solidFill>
                            <a:schemeClr val="tx1"/>
                          </a:solidFill>
                          <a:latin typeface="Consolas" panose="020B0609020204030204" pitchFamily="49" charset="0"/>
                          <a:ea typeface="+mn-ea"/>
                          <a:cs typeface="Consolas" panose="020B0609020204030204" pitchFamily="49" charset="0"/>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2453214733"/>
                  </a:ext>
                </a:extLst>
              </a:tr>
              <a:tr h="273299">
                <a:tc>
                  <a:txBody>
                    <a:bodyPr/>
                    <a:lstStyle/>
                    <a:p>
                      <a:r>
                        <a:rPr lang="en-CH" sz="1200" b="1" dirty="0">
                          <a:solidFill>
                            <a:schemeClr val="tx1"/>
                          </a:solidFill>
                          <a:latin typeface="Consolas" panose="020B0609020204030204" pitchFamily="49" charset="0"/>
                          <a:cs typeface="Consolas" panose="020B0609020204030204" pitchFamily="49" charset="0"/>
                        </a:rPr>
                        <a:t>shape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200" b="0" kern="1200" dirty="0">
                          <a:solidFill>
                            <a:schemeClr val="tx1"/>
                          </a:solidFill>
                          <a:latin typeface="Consolas" panose="020B0609020204030204" pitchFamily="49" charset="0"/>
                          <a:ea typeface="+mn-ea"/>
                          <a:cs typeface="Consolas" panose="020B0609020204030204" pitchFamily="49" charset="0"/>
                        </a:rPr>
                        <a:t>(3, 3)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2402452231"/>
                  </a:ext>
                </a:extLst>
              </a:tr>
              <a:tr h="260223">
                <a:tc>
                  <a:txBody>
                    <a:bodyPr/>
                    <a:lstStyle/>
                    <a:p>
                      <a:r>
                        <a:rPr lang="en-CH" sz="1200" b="1" dirty="0">
                          <a:solidFill>
                            <a:schemeClr val="tx1"/>
                          </a:solidFill>
                          <a:latin typeface="Consolas" panose="020B0609020204030204" pitchFamily="49" charset="0"/>
                          <a:cs typeface="Consolas" panose="020B0609020204030204" pitchFamily="49" charset="0"/>
                        </a:rPr>
                        <a:t>strides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200" b="0" kern="1200" dirty="0">
                          <a:solidFill>
                            <a:schemeClr val="tx1"/>
                          </a:solidFill>
                          <a:latin typeface="Consolas" panose="020B0609020204030204" pitchFamily="49" charset="0"/>
                          <a:ea typeface="+mn-ea"/>
                          <a:cs typeface="Consolas" panose="020B0609020204030204" pitchFamily="49" charset="0"/>
                        </a:rPr>
                        <a:t>(24, 8)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716865482"/>
                  </a:ext>
                </a:extLst>
              </a:tr>
            </a:tbl>
          </a:graphicData>
        </a:graphic>
      </p:graphicFrame>
      <p:sp>
        <p:nvSpPr>
          <p:cNvPr id="13" name="TextBox 12">
            <a:extLst>
              <a:ext uri="{FF2B5EF4-FFF2-40B4-BE49-F238E27FC236}">
                <a16:creationId xmlns:a16="http://schemas.microsoft.com/office/drawing/2014/main" id="{FBCFBAE3-44B6-A356-64DE-C548C3BA10C3}"/>
              </a:ext>
            </a:extLst>
          </p:cNvPr>
          <p:cNvSpPr txBox="1"/>
          <p:nvPr/>
        </p:nvSpPr>
        <p:spPr>
          <a:xfrm>
            <a:off x="4504318" y="3214717"/>
            <a:ext cx="2855028" cy="646331"/>
          </a:xfrm>
          <a:prstGeom prst="rect">
            <a:avLst/>
          </a:prstGeom>
          <a:solidFill>
            <a:srgbClr val="E3F1D9"/>
          </a:solidFill>
        </p:spPr>
        <p:txBody>
          <a:bodyPr wrap="square" rtlCol="0">
            <a:spAutoFit/>
          </a:bodyPr>
          <a:lstStyle/>
          <a:p>
            <a:pPr algn="ctr"/>
            <a:r>
              <a:rPr lang="en-US" dirty="0"/>
              <a:t>In this case new memory needs to be allocated</a:t>
            </a:r>
            <a:endParaRPr lang="en-US" sz="1200" dirty="0"/>
          </a:p>
        </p:txBody>
      </p:sp>
      <p:graphicFrame>
        <p:nvGraphicFramePr>
          <p:cNvPr id="14" name="Table 13">
            <a:extLst>
              <a:ext uri="{FF2B5EF4-FFF2-40B4-BE49-F238E27FC236}">
                <a16:creationId xmlns:a16="http://schemas.microsoft.com/office/drawing/2014/main" id="{3ECBC920-951A-D5D8-ABBB-B08E73BAEB04}"/>
              </a:ext>
            </a:extLst>
          </p:cNvPr>
          <p:cNvGraphicFramePr>
            <a:graphicFrameLocks noGrp="1"/>
          </p:cNvGraphicFramePr>
          <p:nvPr/>
        </p:nvGraphicFramePr>
        <p:xfrm>
          <a:off x="1212146" y="3891652"/>
          <a:ext cx="1468962" cy="473452"/>
        </p:xfrm>
        <a:graphic>
          <a:graphicData uri="http://schemas.openxmlformats.org/drawingml/2006/table">
            <a:tbl>
              <a:tblPr firstRow="1" bandRow="1">
                <a:tableStyleId>{5C22544A-7EE6-4342-B048-85BDC9FD1C3A}</a:tableStyleId>
              </a:tblPr>
              <a:tblGrid>
                <a:gridCol w="489654">
                  <a:extLst>
                    <a:ext uri="{9D8B030D-6E8A-4147-A177-3AD203B41FA5}">
                      <a16:colId xmlns:a16="http://schemas.microsoft.com/office/drawing/2014/main" val="192593557"/>
                    </a:ext>
                  </a:extLst>
                </a:gridCol>
                <a:gridCol w="489654">
                  <a:extLst>
                    <a:ext uri="{9D8B030D-6E8A-4147-A177-3AD203B41FA5}">
                      <a16:colId xmlns:a16="http://schemas.microsoft.com/office/drawing/2014/main" val="1194640416"/>
                    </a:ext>
                  </a:extLst>
                </a:gridCol>
                <a:gridCol w="489654">
                  <a:extLst>
                    <a:ext uri="{9D8B030D-6E8A-4147-A177-3AD203B41FA5}">
                      <a16:colId xmlns:a16="http://schemas.microsoft.com/office/drawing/2014/main" val="501113775"/>
                    </a:ext>
                  </a:extLst>
                </a:gridCol>
              </a:tblGrid>
              <a:tr h="473452">
                <a:tc>
                  <a:txBody>
                    <a:bodyPr/>
                    <a:lstStyle/>
                    <a:p>
                      <a:pPr algn="ctr"/>
                      <a:r>
                        <a:rPr lang="en-US" dirty="0">
                          <a:solidFill>
                            <a:schemeClr val="tx1"/>
                          </a:solidFill>
                        </a:rPr>
                        <a:t>1 </a:t>
                      </a:r>
                      <a:endParaRPr lang="en-CH"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8C7EE"/>
                    </a:solidFill>
                  </a:tcPr>
                </a:tc>
                <a:tc>
                  <a:txBody>
                    <a:bodyPr/>
                    <a:lstStyle/>
                    <a:p>
                      <a:pPr algn="ctr"/>
                      <a:r>
                        <a:rPr lang="en-US" dirty="0">
                          <a:solidFill>
                            <a:schemeClr val="tx1"/>
                          </a:solidFill>
                        </a:rPr>
                        <a:t>3</a:t>
                      </a:r>
                      <a:endParaRPr lang="en-CH"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8C7EE"/>
                    </a:solidFill>
                  </a:tcPr>
                </a:tc>
                <a:tc>
                  <a:txBody>
                    <a:bodyPr/>
                    <a:lstStyle/>
                    <a:p>
                      <a:pPr algn="ctr"/>
                      <a:r>
                        <a:rPr lang="en-US" dirty="0">
                          <a:solidFill>
                            <a:schemeClr val="tx1"/>
                          </a:solidFill>
                        </a:rPr>
                        <a:t>7</a:t>
                      </a:r>
                      <a:endParaRPr lang="en-CH"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8C7EE"/>
                    </a:solidFill>
                  </a:tcPr>
                </a:tc>
                <a:extLst>
                  <a:ext uri="{0D108BD9-81ED-4DB2-BD59-A6C34878D82A}">
                    <a16:rowId xmlns:a16="http://schemas.microsoft.com/office/drawing/2014/main" val="1005904975"/>
                  </a:ext>
                </a:extLst>
              </a:tr>
            </a:tbl>
          </a:graphicData>
        </a:graphic>
      </p:graphicFrame>
      <p:sp>
        <p:nvSpPr>
          <p:cNvPr id="21" name="TextBox 20">
            <a:extLst>
              <a:ext uri="{FF2B5EF4-FFF2-40B4-BE49-F238E27FC236}">
                <a16:creationId xmlns:a16="http://schemas.microsoft.com/office/drawing/2014/main" id="{3A9FF605-9CC6-B8B6-E614-1E9BA4290B61}"/>
              </a:ext>
            </a:extLst>
          </p:cNvPr>
          <p:cNvSpPr txBox="1"/>
          <p:nvPr/>
        </p:nvSpPr>
        <p:spPr>
          <a:xfrm>
            <a:off x="529604" y="3449313"/>
            <a:ext cx="2809528" cy="369332"/>
          </a:xfrm>
          <a:prstGeom prst="rect">
            <a:avLst/>
          </a:prstGeom>
          <a:noFill/>
        </p:spPr>
        <p:txBody>
          <a:bodyPr wrap="square" rtlCol="0">
            <a:spAutoFit/>
          </a:bodyPr>
          <a:lstStyle/>
          <a:p>
            <a:r>
              <a:rPr lang="en-US" b="1" dirty="0">
                <a:solidFill>
                  <a:srgbClr val="D8C7EE"/>
                </a:solidFill>
              </a:rPr>
              <a:t>Another memory block</a:t>
            </a:r>
            <a:endParaRPr lang="en-CH" b="1" dirty="0">
              <a:solidFill>
                <a:srgbClr val="D8C7EE"/>
              </a:solidFill>
            </a:endParaRPr>
          </a:p>
        </p:txBody>
      </p:sp>
      <p:graphicFrame>
        <p:nvGraphicFramePr>
          <p:cNvPr id="22" name="Table 21">
            <a:extLst>
              <a:ext uri="{FF2B5EF4-FFF2-40B4-BE49-F238E27FC236}">
                <a16:creationId xmlns:a16="http://schemas.microsoft.com/office/drawing/2014/main" id="{19C37957-2B24-B40E-13D0-BE18EF522FB5}"/>
              </a:ext>
            </a:extLst>
          </p:cNvPr>
          <p:cNvGraphicFramePr>
            <a:graphicFrameLocks noGrp="1"/>
          </p:cNvGraphicFramePr>
          <p:nvPr/>
        </p:nvGraphicFramePr>
        <p:xfrm>
          <a:off x="9271080" y="4691273"/>
          <a:ext cx="1308009" cy="365760"/>
        </p:xfrm>
        <a:graphic>
          <a:graphicData uri="http://schemas.openxmlformats.org/drawingml/2006/table">
            <a:tbl>
              <a:tblPr firstRow="1" bandRow="1">
                <a:tableStyleId>{5C22544A-7EE6-4342-B048-85BDC9FD1C3A}</a:tableStyleId>
              </a:tblPr>
              <a:tblGrid>
                <a:gridCol w="436003">
                  <a:extLst>
                    <a:ext uri="{9D8B030D-6E8A-4147-A177-3AD203B41FA5}">
                      <a16:colId xmlns:a16="http://schemas.microsoft.com/office/drawing/2014/main" val="371355521"/>
                    </a:ext>
                  </a:extLst>
                </a:gridCol>
                <a:gridCol w="436003">
                  <a:extLst>
                    <a:ext uri="{9D8B030D-6E8A-4147-A177-3AD203B41FA5}">
                      <a16:colId xmlns:a16="http://schemas.microsoft.com/office/drawing/2014/main" val="1890143904"/>
                    </a:ext>
                  </a:extLst>
                </a:gridCol>
                <a:gridCol w="436003">
                  <a:extLst>
                    <a:ext uri="{9D8B030D-6E8A-4147-A177-3AD203B41FA5}">
                      <a16:colId xmlns:a16="http://schemas.microsoft.com/office/drawing/2014/main" val="3423238042"/>
                    </a:ext>
                  </a:extLst>
                </a:gridCol>
              </a:tblGrid>
              <a:tr h="365760">
                <a:tc>
                  <a:txBody>
                    <a:bodyPr/>
                    <a:lstStyle/>
                    <a:p>
                      <a:pPr marL="0" algn="ctr" defTabSz="914400" rtl="0" eaLnBrk="1" latinLnBrk="0" hangingPunct="1"/>
                      <a:r>
                        <a:rPr lang="en-US" sz="1600" b="1" kern="1200" dirty="0">
                          <a:solidFill>
                            <a:schemeClr val="tx1"/>
                          </a:solidFill>
                          <a:latin typeface="+mn-lt"/>
                          <a:ea typeface="+mn-ea"/>
                          <a:cs typeface="+mn-cs"/>
                        </a:rPr>
                        <a:t>1</a:t>
                      </a:r>
                      <a:endParaRPr lang="en-CH" sz="1600" b="1" kern="1200" dirty="0">
                        <a:solidFill>
                          <a:schemeClr val="tx1"/>
                        </a:solidFill>
                        <a:latin typeface="+mn-lt"/>
                        <a:ea typeface="+mn-ea"/>
                        <a:cs typeface="+mn-cs"/>
                      </a:endParaRP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US" sz="1600" b="1" kern="1200" dirty="0">
                          <a:solidFill>
                            <a:schemeClr val="tx1"/>
                          </a:solidFill>
                          <a:latin typeface="+mn-lt"/>
                          <a:ea typeface="+mn-ea"/>
                          <a:cs typeface="+mn-cs"/>
                        </a:rPr>
                        <a:t>3</a:t>
                      </a:r>
                      <a:endParaRPr lang="en-CH" sz="1600" b="1" kern="1200" dirty="0">
                        <a:solidFill>
                          <a:schemeClr val="tx1"/>
                        </a:solidFill>
                        <a:latin typeface="+mn-lt"/>
                        <a:ea typeface="+mn-ea"/>
                        <a:cs typeface="+mn-cs"/>
                      </a:endParaRP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US" sz="1600" b="1" kern="1200" dirty="0">
                          <a:solidFill>
                            <a:schemeClr val="tx1"/>
                          </a:solidFill>
                          <a:latin typeface="+mn-lt"/>
                          <a:ea typeface="+mn-ea"/>
                          <a:cs typeface="+mn-cs"/>
                        </a:rPr>
                        <a:t>7</a:t>
                      </a:r>
                      <a:endParaRPr lang="en-CH" sz="1600" b="1" kern="1200" dirty="0">
                        <a:solidFill>
                          <a:schemeClr val="tx1"/>
                        </a:solidFill>
                        <a:latin typeface="+mn-lt"/>
                        <a:ea typeface="+mn-ea"/>
                        <a:cs typeface="+mn-cs"/>
                      </a:endParaRP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269756804"/>
                  </a:ext>
                </a:extLst>
              </a:tr>
            </a:tbl>
          </a:graphicData>
        </a:graphic>
      </p:graphicFrame>
      <p:graphicFrame>
        <p:nvGraphicFramePr>
          <p:cNvPr id="24" name="Table 23">
            <a:extLst>
              <a:ext uri="{FF2B5EF4-FFF2-40B4-BE49-F238E27FC236}">
                <a16:creationId xmlns:a16="http://schemas.microsoft.com/office/drawing/2014/main" id="{216584E5-CD2A-B42F-B59C-D403E4BC1074}"/>
              </a:ext>
            </a:extLst>
          </p:cNvPr>
          <p:cNvGraphicFramePr>
            <a:graphicFrameLocks noGrp="1"/>
          </p:cNvGraphicFramePr>
          <p:nvPr/>
        </p:nvGraphicFramePr>
        <p:xfrm>
          <a:off x="4859403" y="4325513"/>
          <a:ext cx="2152904" cy="1097280"/>
        </p:xfrm>
        <a:graphic>
          <a:graphicData uri="http://schemas.openxmlformats.org/drawingml/2006/table">
            <a:tbl>
              <a:tblPr firstRow="1" bandRow="1">
                <a:tableStyleId>{5C22544A-7EE6-4342-B048-85BDC9FD1C3A}</a:tableStyleId>
              </a:tblPr>
              <a:tblGrid>
                <a:gridCol w="1076452">
                  <a:extLst>
                    <a:ext uri="{9D8B030D-6E8A-4147-A177-3AD203B41FA5}">
                      <a16:colId xmlns:a16="http://schemas.microsoft.com/office/drawing/2014/main" val="2080692857"/>
                    </a:ext>
                  </a:extLst>
                </a:gridCol>
                <a:gridCol w="1076452">
                  <a:extLst>
                    <a:ext uri="{9D8B030D-6E8A-4147-A177-3AD203B41FA5}">
                      <a16:colId xmlns:a16="http://schemas.microsoft.com/office/drawing/2014/main" val="1812720496"/>
                    </a:ext>
                  </a:extLst>
                </a:gridCol>
              </a:tblGrid>
              <a:tr h="273299">
                <a:tc>
                  <a:txBody>
                    <a:bodyPr/>
                    <a:lstStyle/>
                    <a:p>
                      <a:r>
                        <a:rPr lang="en-CH" sz="1200" b="1" dirty="0">
                          <a:solidFill>
                            <a:schemeClr val="tx1"/>
                          </a:solidFill>
                          <a:latin typeface="Consolas" panose="020B0609020204030204" pitchFamily="49" charset="0"/>
                          <a:cs typeface="Consolas" panose="020B0609020204030204" pitchFamily="49" charset="0"/>
                        </a:rPr>
                        <a:t>dtype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endParaRPr lang="en-CH" sz="1200" b="0" kern="1200" dirty="0">
                        <a:solidFill>
                          <a:schemeClr val="tx1"/>
                        </a:solidFill>
                        <a:latin typeface="Consolas" panose="020B0609020204030204" pitchFamily="49" charset="0"/>
                        <a:ea typeface="+mn-ea"/>
                        <a:cs typeface="Consolas" panose="020B0609020204030204" pitchFamily="49"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601231931"/>
                  </a:ext>
                </a:extLst>
              </a:tr>
              <a:tr h="273299">
                <a:tc>
                  <a:txBody>
                    <a:bodyPr/>
                    <a:lstStyle/>
                    <a:p>
                      <a:r>
                        <a:rPr lang="en-CH" sz="1200" b="1" dirty="0">
                          <a:solidFill>
                            <a:schemeClr val="tx1"/>
                          </a:solidFill>
                          <a:latin typeface="Consolas" panose="020B0609020204030204" pitchFamily="49" charset="0"/>
                          <a:cs typeface="Consolas" panose="020B0609020204030204" pitchFamily="49" charset="0"/>
                        </a:rPr>
                        <a:t>ndim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endParaRPr lang="en-CH" sz="1200" b="0" kern="1200" dirty="0">
                        <a:solidFill>
                          <a:schemeClr val="tx1"/>
                        </a:solidFill>
                        <a:latin typeface="Consolas" panose="020B0609020204030204" pitchFamily="49" charset="0"/>
                        <a:ea typeface="+mn-ea"/>
                        <a:cs typeface="Consolas" panose="020B0609020204030204" pitchFamily="49"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2453214733"/>
                  </a:ext>
                </a:extLst>
              </a:tr>
              <a:tr h="273299">
                <a:tc>
                  <a:txBody>
                    <a:bodyPr/>
                    <a:lstStyle/>
                    <a:p>
                      <a:r>
                        <a:rPr lang="en-CH" sz="1200" b="1" dirty="0">
                          <a:solidFill>
                            <a:schemeClr val="tx1"/>
                          </a:solidFill>
                          <a:latin typeface="Consolas" panose="020B0609020204030204" pitchFamily="49" charset="0"/>
                          <a:cs typeface="Consolas" panose="020B0609020204030204" pitchFamily="49" charset="0"/>
                        </a:rPr>
                        <a:t>shape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endParaRPr lang="en-CH" sz="1200" b="0" kern="1200" dirty="0">
                        <a:solidFill>
                          <a:schemeClr val="tx1"/>
                        </a:solidFill>
                        <a:latin typeface="Consolas" panose="020B0609020204030204" pitchFamily="49" charset="0"/>
                        <a:ea typeface="+mn-ea"/>
                        <a:cs typeface="Consolas" panose="020B0609020204030204" pitchFamily="49"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2402452231"/>
                  </a:ext>
                </a:extLst>
              </a:tr>
              <a:tr h="260223">
                <a:tc>
                  <a:txBody>
                    <a:bodyPr/>
                    <a:lstStyle/>
                    <a:p>
                      <a:r>
                        <a:rPr lang="en-CH" sz="1200" b="1" dirty="0">
                          <a:solidFill>
                            <a:schemeClr val="tx1"/>
                          </a:solidFill>
                          <a:latin typeface="Consolas" panose="020B0609020204030204" pitchFamily="49" charset="0"/>
                          <a:cs typeface="Consolas" panose="020B0609020204030204" pitchFamily="49" charset="0"/>
                        </a:rPr>
                        <a:t>strides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endParaRPr lang="en-CH" sz="1200" b="0" kern="1200" dirty="0">
                        <a:solidFill>
                          <a:schemeClr val="tx1"/>
                        </a:solidFill>
                        <a:latin typeface="Consolas" panose="020B0609020204030204" pitchFamily="49" charset="0"/>
                        <a:ea typeface="+mn-ea"/>
                        <a:cs typeface="Consolas" panose="020B0609020204030204" pitchFamily="49"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716865482"/>
                  </a:ext>
                </a:extLst>
              </a:tr>
            </a:tbl>
          </a:graphicData>
        </a:graphic>
      </p:graphicFrame>
      <p:sp>
        <p:nvSpPr>
          <p:cNvPr id="29" name="TextBox 28">
            <a:extLst>
              <a:ext uri="{FF2B5EF4-FFF2-40B4-BE49-F238E27FC236}">
                <a16:creationId xmlns:a16="http://schemas.microsoft.com/office/drawing/2014/main" id="{60A1E10A-7C5E-CADB-7A9C-35CDE368E9CD}"/>
              </a:ext>
            </a:extLst>
          </p:cNvPr>
          <p:cNvSpPr txBox="1"/>
          <p:nvPr/>
        </p:nvSpPr>
        <p:spPr>
          <a:xfrm>
            <a:off x="541864" y="4687701"/>
            <a:ext cx="2809528" cy="369332"/>
          </a:xfrm>
          <a:prstGeom prst="rect">
            <a:avLst/>
          </a:prstGeom>
          <a:solidFill>
            <a:schemeClr val="tx1"/>
          </a:solidFill>
        </p:spPr>
        <p:txBody>
          <a:bodyPr wrap="square" rtlCol="0">
            <a:spAutoFit/>
          </a:bodyPr>
          <a:lstStyle/>
          <a:p>
            <a:r>
              <a:rPr lang="en-US" dirty="0">
                <a:solidFill>
                  <a:srgbClr val="11CC00"/>
                </a:solidFill>
              </a:rPr>
              <a:t>x[</a:t>
            </a:r>
            <a:r>
              <a:rPr lang="bg-BG" dirty="0">
                <a:solidFill>
                  <a:srgbClr val="11CC00"/>
                </a:solidFill>
              </a:rPr>
              <a:t> </a:t>
            </a:r>
            <a:r>
              <a:rPr lang="en-US" dirty="0">
                <a:solidFill>
                  <a:srgbClr val="11CC00"/>
                </a:solidFill>
              </a:rPr>
              <a:t>[0,</a:t>
            </a:r>
            <a:r>
              <a:rPr lang="bg-BG" dirty="0">
                <a:solidFill>
                  <a:srgbClr val="11CC00"/>
                </a:solidFill>
              </a:rPr>
              <a:t> </a:t>
            </a:r>
            <a:r>
              <a:rPr lang="en-US" dirty="0">
                <a:solidFill>
                  <a:srgbClr val="11CC00"/>
                </a:solidFill>
              </a:rPr>
              <a:t>1,</a:t>
            </a:r>
            <a:r>
              <a:rPr lang="bg-BG" dirty="0">
                <a:solidFill>
                  <a:srgbClr val="11CC00"/>
                </a:solidFill>
              </a:rPr>
              <a:t> </a:t>
            </a:r>
            <a:r>
              <a:rPr lang="en-US" dirty="0">
                <a:solidFill>
                  <a:srgbClr val="11CC00"/>
                </a:solidFill>
              </a:rPr>
              <a:t>2], [1,</a:t>
            </a:r>
            <a:r>
              <a:rPr lang="bg-BG" dirty="0">
                <a:solidFill>
                  <a:srgbClr val="11CC00"/>
                </a:solidFill>
              </a:rPr>
              <a:t> </a:t>
            </a:r>
            <a:r>
              <a:rPr lang="en-US" dirty="0">
                <a:solidFill>
                  <a:srgbClr val="11CC00"/>
                </a:solidFill>
              </a:rPr>
              <a:t>0,</a:t>
            </a:r>
            <a:r>
              <a:rPr lang="bg-BG" dirty="0">
                <a:solidFill>
                  <a:srgbClr val="11CC00"/>
                </a:solidFill>
              </a:rPr>
              <a:t> </a:t>
            </a:r>
            <a:r>
              <a:rPr lang="en-US" dirty="0">
                <a:solidFill>
                  <a:srgbClr val="11CC00"/>
                </a:solidFill>
              </a:rPr>
              <a:t>1]</a:t>
            </a:r>
            <a:r>
              <a:rPr lang="bg-BG" dirty="0">
                <a:solidFill>
                  <a:srgbClr val="11CC00"/>
                </a:solidFill>
              </a:rPr>
              <a:t> </a:t>
            </a:r>
            <a:r>
              <a:rPr lang="en-US" dirty="0">
                <a:solidFill>
                  <a:srgbClr val="11CC00"/>
                </a:solidFill>
              </a:rPr>
              <a:t>]</a:t>
            </a:r>
          </a:p>
        </p:txBody>
      </p:sp>
    </p:spTree>
    <p:extLst>
      <p:ext uri="{BB962C8B-B14F-4D97-AF65-F5344CB8AC3E}">
        <p14:creationId xmlns:p14="http://schemas.microsoft.com/office/powerpoint/2010/main" val="377497777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2AB595AD-5A35-FF37-9562-16DBE212E426}"/>
              </a:ext>
            </a:extLst>
          </p:cNvPr>
          <p:cNvSpPr>
            <a:spLocks noGrp="1"/>
          </p:cNvSpPr>
          <p:nvPr>
            <p:ph type="title"/>
          </p:nvPr>
        </p:nvSpPr>
        <p:spPr/>
        <p:txBody>
          <a:bodyPr/>
          <a:lstStyle/>
          <a:p>
            <a:r>
              <a:rPr lang="en-US" dirty="0"/>
              <a:t>Fancy indexing in NumPy – reference slide</a:t>
            </a:r>
          </a:p>
        </p:txBody>
      </p:sp>
      <p:sp>
        <p:nvSpPr>
          <p:cNvPr id="2" name="Date Placeholder 1">
            <a:extLst>
              <a:ext uri="{FF2B5EF4-FFF2-40B4-BE49-F238E27FC236}">
                <a16:creationId xmlns:a16="http://schemas.microsoft.com/office/drawing/2014/main" id="{03DCDCEB-C902-4DA4-559C-CF95FBC70173}"/>
              </a:ext>
            </a:extLst>
          </p:cNvPr>
          <p:cNvSpPr>
            <a:spLocks noGrp="1"/>
          </p:cNvSpPr>
          <p:nvPr>
            <p:ph type="dt" sz="half" idx="10"/>
          </p:nvPr>
        </p:nvSpPr>
        <p:spPr/>
        <p:txBody>
          <a:bodyPr/>
          <a:lstStyle/>
          <a:p>
            <a:r>
              <a:rPr lang="de-CH"/>
              <a:t>July 2024, CC BY-SA 4.0</a:t>
            </a:r>
            <a:endParaRPr lang="en-US"/>
          </a:p>
        </p:txBody>
      </p:sp>
      <p:sp>
        <p:nvSpPr>
          <p:cNvPr id="3" name="Footer Placeholder 2">
            <a:extLst>
              <a:ext uri="{FF2B5EF4-FFF2-40B4-BE49-F238E27FC236}">
                <a16:creationId xmlns:a16="http://schemas.microsoft.com/office/drawing/2014/main" id="{83DB65E9-86A7-4746-DA71-F3E0503BB58B}"/>
              </a:ext>
            </a:extLst>
          </p:cNvPr>
          <p:cNvSpPr>
            <a:spLocks noGrp="1"/>
          </p:cNvSpPr>
          <p:nvPr>
            <p:ph type="ftr" sz="quarter" idx="11"/>
          </p:nvPr>
        </p:nvSpPr>
        <p:spPr/>
        <p:txBody>
          <a:bodyPr/>
          <a:lstStyle/>
          <a:p>
            <a:r>
              <a:rPr lang="en-US"/>
              <a:t>Data, v1.0</a:t>
            </a:r>
          </a:p>
        </p:txBody>
      </p:sp>
      <p:sp>
        <p:nvSpPr>
          <p:cNvPr id="4" name="Slide Number Placeholder 3">
            <a:extLst>
              <a:ext uri="{FF2B5EF4-FFF2-40B4-BE49-F238E27FC236}">
                <a16:creationId xmlns:a16="http://schemas.microsoft.com/office/drawing/2014/main" id="{D8087F01-5EDC-2805-32CD-AB6A9E248BE8}"/>
              </a:ext>
            </a:extLst>
          </p:cNvPr>
          <p:cNvSpPr>
            <a:spLocks noGrp="1"/>
          </p:cNvSpPr>
          <p:nvPr>
            <p:ph type="sldNum" sz="quarter" idx="12"/>
          </p:nvPr>
        </p:nvSpPr>
        <p:spPr/>
        <p:txBody>
          <a:bodyPr/>
          <a:lstStyle/>
          <a:p>
            <a:fld id="{EF79ADEA-B933-47CC-A4E9-04E6298B917C}" type="slidenum">
              <a:rPr lang="en-US" smtClean="0"/>
              <a:pPr/>
              <a:t>46</a:t>
            </a:fld>
            <a:endParaRPr lang="en-US"/>
          </a:p>
        </p:txBody>
      </p:sp>
      <p:pic>
        <p:nvPicPr>
          <p:cNvPr id="8" name="Picture 7" descr="A diagram of a number&#10;&#10;Description automatically generated with medium confidence">
            <a:extLst>
              <a:ext uri="{FF2B5EF4-FFF2-40B4-BE49-F238E27FC236}">
                <a16:creationId xmlns:a16="http://schemas.microsoft.com/office/drawing/2014/main" id="{0388936B-3721-BC25-2173-32D9B970EC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48744" y="1340768"/>
            <a:ext cx="6694512" cy="5108095"/>
          </a:xfrm>
          <a:prstGeom prst="rect">
            <a:avLst/>
          </a:prstGeom>
        </p:spPr>
      </p:pic>
    </p:spTree>
    <p:extLst>
      <p:ext uri="{BB962C8B-B14F-4D97-AF65-F5344CB8AC3E}">
        <p14:creationId xmlns:p14="http://schemas.microsoft.com/office/powerpoint/2010/main" val="178795799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B4AE307-6596-268A-2A31-A47577C08BB0}"/>
              </a:ext>
            </a:extLst>
          </p:cNvPr>
          <p:cNvSpPr>
            <a:spLocks noGrp="1"/>
          </p:cNvSpPr>
          <p:nvPr>
            <p:ph type="title"/>
          </p:nvPr>
        </p:nvSpPr>
        <p:spPr>
          <a:xfrm>
            <a:off x="838913" y="685488"/>
            <a:ext cx="10515600" cy="1718444"/>
          </a:xfrm>
          <a:solidFill>
            <a:srgbClr val="E3F1D9"/>
          </a:solidFill>
        </p:spPr>
        <p:txBody>
          <a:bodyPr>
            <a:noAutofit/>
          </a:bodyPr>
          <a:lstStyle/>
          <a:p>
            <a:r>
              <a:rPr lang="en-CH" sz="3200" dirty="0"/>
              <a:t>Operations that only change the metadata return </a:t>
            </a:r>
            <a:r>
              <a:rPr lang="en-CH" sz="3200"/>
              <a:t>a </a:t>
            </a:r>
            <a:r>
              <a:rPr lang="en-US" sz="3200" dirty="0"/>
              <a:t>“</a:t>
            </a:r>
            <a:r>
              <a:rPr lang="en-CH" sz="3200" b="1"/>
              <a:t>view</a:t>
            </a:r>
            <a:r>
              <a:rPr lang="en-US" sz="3200" b="1" dirty="0"/>
              <a:t> “ of the original memory block</a:t>
            </a:r>
            <a:r>
              <a:rPr lang="en-CH" sz="3200"/>
              <a:t>, </a:t>
            </a:r>
            <a:r>
              <a:rPr lang="en-CH" sz="3200" dirty="0"/>
              <a:t>otherwise a new </a:t>
            </a:r>
            <a:r>
              <a:rPr lang="en-CH" sz="3200"/>
              <a:t>memory block </a:t>
            </a:r>
            <a:r>
              <a:rPr lang="en-CH" sz="3200" dirty="0"/>
              <a:t>needs to </a:t>
            </a:r>
            <a:r>
              <a:rPr lang="en-CH" sz="3200"/>
              <a:t>be allocated</a:t>
            </a:r>
            <a:r>
              <a:rPr lang="en-US" sz="3200" dirty="0"/>
              <a:t>, returning a </a:t>
            </a:r>
            <a:r>
              <a:rPr lang="en-US" sz="3200" b="1" dirty="0"/>
              <a:t>“copy”</a:t>
            </a:r>
            <a:endParaRPr lang="en-CH" sz="3200" b="1" dirty="0"/>
          </a:p>
        </p:txBody>
      </p:sp>
      <p:sp>
        <p:nvSpPr>
          <p:cNvPr id="2" name="Date Placeholder 1">
            <a:extLst>
              <a:ext uri="{FF2B5EF4-FFF2-40B4-BE49-F238E27FC236}">
                <a16:creationId xmlns:a16="http://schemas.microsoft.com/office/drawing/2014/main" id="{394E011F-2444-C1BE-24A4-71B89423D3FA}"/>
              </a:ext>
            </a:extLst>
          </p:cNvPr>
          <p:cNvSpPr>
            <a:spLocks noGrp="1"/>
          </p:cNvSpPr>
          <p:nvPr>
            <p:ph type="dt" sz="half" idx="10"/>
          </p:nvPr>
        </p:nvSpPr>
        <p:spPr/>
        <p:txBody>
          <a:bodyPr/>
          <a:lstStyle/>
          <a:p>
            <a:r>
              <a:rPr lang="de-CH"/>
              <a:t>July 2024, CC BY-SA 4.0</a:t>
            </a:r>
            <a:endParaRPr lang="en-US"/>
          </a:p>
        </p:txBody>
      </p:sp>
      <p:sp>
        <p:nvSpPr>
          <p:cNvPr id="3" name="Footer Placeholder 2">
            <a:extLst>
              <a:ext uri="{FF2B5EF4-FFF2-40B4-BE49-F238E27FC236}">
                <a16:creationId xmlns:a16="http://schemas.microsoft.com/office/drawing/2014/main" id="{71C13AD6-F54C-BE79-044A-532077752EC8}"/>
              </a:ext>
            </a:extLst>
          </p:cNvPr>
          <p:cNvSpPr>
            <a:spLocks noGrp="1"/>
          </p:cNvSpPr>
          <p:nvPr>
            <p:ph type="ftr" sz="quarter" idx="11"/>
          </p:nvPr>
        </p:nvSpPr>
        <p:spPr/>
        <p:txBody>
          <a:bodyPr/>
          <a:lstStyle/>
          <a:p>
            <a:r>
              <a:rPr lang="en-US"/>
              <a:t>Data, v1.0</a:t>
            </a:r>
          </a:p>
        </p:txBody>
      </p:sp>
      <p:sp>
        <p:nvSpPr>
          <p:cNvPr id="4" name="Slide Number Placeholder 3">
            <a:extLst>
              <a:ext uri="{FF2B5EF4-FFF2-40B4-BE49-F238E27FC236}">
                <a16:creationId xmlns:a16="http://schemas.microsoft.com/office/drawing/2014/main" id="{F8038DCC-BE83-D899-4534-FB96CB6309F9}"/>
              </a:ext>
            </a:extLst>
          </p:cNvPr>
          <p:cNvSpPr>
            <a:spLocks noGrp="1"/>
          </p:cNvSpPr>
          <p:nvPr>
            <p:ph type="sldNum" sz="quarter" idx="12"/>
          </p:nvPr>
        </p:nvSpPr>
        <p:spPr/>
        <p:txBody>
          <a:bodyPr/>
          <a:lstStyle/>
          <a:p>
            <a:fld id="{EF79ADEA-B933-47CC-A4E9-04E6298B917C}" type="slidenum">
              <a:rPr lang="en-US" smtClean="0"/>
              <a:pPr/>
              <a:t>47</a:t>
            </a:fld>
            <a:endParaRPr lang="en-US"/>
          </a:p>
        </p:txBody>
      </p:sp>
      <p:grpSp>
        <p:nvGrpSpPr>
          <p:cNvPr id="21" name="Group 20">
            <a:extLst>
              <a:ext uri="{FF2B5EF4-FFF2-40B4-BE49-F238E27FC236}">
                <a16:creationId xmlns:a16="http://schemas.microsoft.com/office/drawing/2014/main" id="{E9336A06-9ED6-95D2-EA76-A3DE3D97642C}"/>
              </a:ext>
            </a:extLst>
          </p:cNvPr>
          <p:cNvGrpSpPr/>
          <p:nvPr/>
        </p:nvGrpSpPr>
        <p:grpSpPr>
          <a:xfrm>
            <a:off x="838200" y="3871179"/>
            <a:ext cx="4539047" cy="1017923"/>
            <a:chOff x="7544544" y="377602"/>
            <a:chExt cx="4539047" cy="1017923"/>
          </a:xfrm>
        </p:grpSpPr>
        <p:sp>
          <p:nvSpPr>
            <p:cNvPr id="11" name="Rectangle 10">
              <a:extLst>
                <a:ext uri="{FF2B5EF4-FFF2-40B4-BE49-F238E27FC236}">
                  <a16:creationId xmlns:a16="http://schemas.microsoft.com/office/drawing/2014/main" id="{C5A2BD98-CF34-4056-8F88-BF6B7EC29B6D}"/>
                </a:ext>
              </a:extLst>
            </p:cNvPr>
            <p:cNvSpPr/>
            <p:nvPr/>
          </p:nvSpPr>
          <p:spPr>
            <a:xfrm>
              <a:off x="7544544" y="405338"/>
              <a:ext cx="4539047" cy="990187"/>
            </a:xfrm>
            <a:prstGeom prst="rect">
              <a:avLst/>
            </a:prstGeom>
            <a:solidFill>
              <a:schemeClr val="accent1">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latin typeface="Courier New" panose="02070309020205020404" pitchFamily="49" charset="0"/>
                <a:cs typeface="Courier New" panose="02070309020205020404" pitchFamily="49" charset="0"/>
              </a:endParaRPr>
            </a:p>
          </p:txBody>
        </p:sp>
        <p:pic>
          <p:nvPicPr>
            <p:cNvPr id="12" name="Graphic 11">
              <a:extLst>
                <a:ext uri="{FF2B5EF4-FFF2-40B4-BE49-F238E27FC236}">
                  <a16:creationId xmlns:a16="http://schemas.microsoft.com/office/drawing/2014/main" id="{8530F72C-CB22-ABB6-7EBF-23A0452EA90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68247" y="560286"/>
              <a:ext cx="710164" cy="631257"/>
            </a:xfrm>
            <a:prstGeom prst="rect">
              <a:avLst/>
            </a:prstGeom>
          </p:spPr>
        </p:pic>
        <p:sp>
          <p:nvSpPr>
            <p:cNvPr id="13" name="TextBox 12">
              <a:extLst>
                <a:ext uri="{FF2B5EF4-FFF2-40B4-BE49-F238E27FC236}">
                  <a16:creationId xmlns:a16="http://schemas.microsoft.com/office/drawing/2014/main" id="{B2294974-122A-57E6-66DF-FB6EC978A48B}"/>
                </a:ext>
              </a:extLst>
            </p:cNvPr>
            <p:cNvSpPr txBox="1"/>
            <p:nvPr/>
          </p:nvSpPr>
          <p:spPr>
            <a:xfrm>
              <a:off x="8316096" y="377602"/>
              <a:ext cx="1779374" cy="369332"/>
            </a:xfrm>
            <a:prstGeom prst="rect">
              <a:avLst/>
            </a:prstGeom>
            <a:noFill/>
          </p:spPr>
          <p:txBody>
            <a:bodyPr wrap="square">
              <a:spAutoFit/>
            </a:bodyPr>
            <a:lstStyle/>
            <a:p>
              <a:pPr algn="ctr"/>
              <a:r>
                <a:rPr lang="en-DE" b="1" dirty="0">
                  <a:solidFill>
                    <a:schemeClr val="tx1"/>
                  </a:solidFill>
                  <a:latin typeface="Courier New" panose="02070309020205020404" pitchFamily="49" charset="0"/>
                  <a:cs typeface="Courier New" panose="02070309020205020404" pitchFamily="49" charset="0"/>
                </a:rPr>
                <a:t>Live Coding</a:t>
              </a:r>
            </a:p>
          </p:txBody>
        </p:sp>
        <p:sp>
          <p:nvSpPr>
            <p:cNvPr id="14" name="TextBox 13">
              <a:extLst>
                <a:ext uri="{FF2B5EF4-FFF2-40B4-BE49-F238E27FC236}">
                  <a16:creationId xmlns:a16="http://schemas.microsoft.com/office/drawing/2014/main" id="{21E3BB5F-CB30-BF5F-52E0-07908B861356}"/>
                </a:ext>
              </a:extLst>
            </p:cNvPr>
            <p:cNvSpPr txBox="1"/>
            <p:nvPr/>
          </p:nvSpPr>
          <p:spPr>
            <a:xfrm>
              <a:off x="8722914" y="695283"/>
              <a:ext cx="2676975" cy="523220"/>
            </a:xfrm>
            <a:prstGeom prst="rect">
              <a:avLst/>
            </a:prstGeom>
            <a:noFill/>
          </p:spPr>
          <p:txBody>
            <a:bodyPr wrap="square">
              <a:spAutoFit/>
            </a:bodyPr>
            <a:lstStyle/>
            <a:p>
              <a:r>
                <a:rPr lang="en-GB" sz="1400" dirty="0">
                  <a:solidFill>
                    <a:schemeClr val="tx1"/>
                  </a:solidFill>
                  <a:latin typeface="Courier New" panose="02070309020205020404" pitchFamily="49" charset="0"/>
                  <a:cs typeface="Courier New" panose="02070309020205020404" pitchFamily="49" charset="0"/>
                </a:rPr>
                <a:t>n</a:t>
              </a:r>
              <a:r>
                <a:rPr lang="en-DE" sz="1400" dirty="0">
                  <a:solidFill>
                    <a:schemeClr val="tx1"/>
                  </a:solidFill>
                  <a:latin typeface="Courier New" panose="02070309020205020404" pitchFamily="49" charset="0"/>
                  <a:cs typeface="Courier New" panose="02070309020205020404" pitchFamily="49" charset="0"/>
                </a:rPr>
                <a:t>otebooks/</a:t>
              </a:r>
              <a:r>
                <a:rPr lang="en-GB" sz="1400" dirty="0">
                  <a:latin typeface="Courier New" panose="02070309020205020404" pitchFamily="49" charset="0"/>
                  <a:cs typeface="Courier New" panose="02070309020205020404" pitchFamily="49" charset="0"/>
                </a:rPr>
                <a:t>NumPy/</a:t>
              </a:r>
              <a:r>
                <a:rPr lang="en-GB" sz="1400" b="1" dirty="0" err="1">
                  <a:latin typeface="Courier New" panose="02070309020205020404" pitchFamily="49" charset="0"/>
                  <a:cs typeface="Courier New" panose="02070309020205020404" pitchFamily="49" charset="0"/>
                </a:rPr>
                <a:t>NumPy_views_and_copies.ipynb</a:t>
              </a:r>
              <a:endParaRPr lang="en-DE" sz="1400" b="1" dirty="0">
                <a:solidFill>
                  <a:schemeClr val="tx1"/>
                </a:solidFill>
                <a:latin typeface="Courier New" panose="02070309020205020404" pitchFamily="49" charset="0"/>
                <a:cs typeface="Courier New" panose="02070309020205020404" pitchFamily="49" charset="0"/>
              </a:endParaRPr>
            </a:p>
          </p:txBody>
        </p:sp>
      </p:grpSp>
      <p:pic>
        <p:nvPicPr>
          <p:cNvPr id="1026" name="Picture 2" descr="Kaleidoscope Of Colorful Vegetables And by Hiroshi Watanabe">
            <a:extLst>
              <a:ext uri="{FF2B5EF4-FFF2-40B4-BE49-F238E27FC236}">
                <a16:creationId xmlns:a16="http://schemas.microsoft.com/office/drawing/2014/main" id="{0B451B4C-B58A-6A07-2C5D-1380F189AA3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64152" y="2615945"/>
            <a:ext cx="3528392" cy="35283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141103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F3483B-D2DF-E679-1EE5-49CCCB57B6E1}"/>
              </a:ext>
            </a:extLst>
          </p:cNvPr>
          <p:cNvSpPr>
            <a:spLocks noGrp="1"/>
          </p:cNvSpPr>
          <p:nvPr>
            <p:ph type="title"/>
          </p:nvPr>
        </p:nvSpPr>
        <p:spPr/>
        <p:txBody>
          <a:bodyPr/>
          <a:lstStyle/>
          <a:p>
            <a:r>
              <a:rPr lang="en-US" dirty="0"/>
              <a:t>NumPy views and copies</a:t>
            </a:r>
          </a:p>
        </p:txBody>
      </p:sp>
      <p:sp>
        <p:nvSpPr>
          <p:cNvPr id="3" name="Content Placeholder 2">
            <a:extLst>
              <a:ext uri="{FF2B5EF4-FFF2-40B4-BE49-F238E27FC236}">
                <a16:creationId xmlns:a16="http://schemas.microsoft.com/office/drawing/2014/main" id="{F2C2EBAD-B6BC-4F66-2082-609F1CC7C2B8}"/>
              </a:ext>
            </a:extLst>
          </p:cNvPr>
          <p:cNvSpPr>
            <a:spLocks noGrp="1"/>
          </p:cNvSpPr>
          <p:nvPr>
            <p:ph idx="1"/>
          </p:nvPr>
        </p:nvSpPr>
        <p:spPr>
          <a:xfrm>
            <a:off x="838200" y="1700808"/>
            <a:ext cx="10515600" cy="4451560"/>
          </a:xfrm>
        </p:spPr>
        <p:txBody>
          <a:bodyPr>
            <a:normAutofit/>
          </a:bodyPr>
          <a:lstStyle/>
          <a:p>
            <a:pPr marL="0" indent="0">
              <a:buNone/>
            </a:pPr>
            <a:r>
              <a:rPr lang="en-US" sz="3000" dirty="0"/>
              <a:t>View</a:t>
            </a:r>
          </a:p>
          <a:p>
            <a:pPr lvl="1"/>
            <a:r>
              <a:rPr lang="en-US" sz="2600" dirty="0"/>
              <a:t>accessing the array without changing the memory block </a:t>
            </a:r>
          </a:p>
          <a:p>
            <a:pPr lvl="1"/>
            <a:r>
              <a:rPr lang="en-US" sz="2600" dirty="0"/>
              <a:t>slicing gives views</a:t>
            </a:r>
          </a:p>
          <a:p>
            <a:pPr lvl="1"/>
            <a:r>
              <a:rPr lang="en-US" sz="2600" dirty="0"/>
              <a:t>in-place operations modify the memory block and all of its views</a:t>
            </a:r>
            <a:endParaRPr lang="en-US" dirty="0"/>
          </a:p>
          <a:p>
            <a:pPr marL="0" indent="0">
              <a:buNone/>
            </a:pPr>
            <a:r>
              <a:rPr lang="en-US" sz="3000" dirty="0"/>
              <a:t>Copy</a:t>
            </a:r>
          </a:p>
          <a:p>
            <a:pPr lvl="1"/>
            <a:r>
              <a:rPr lang="en-US" sz="2600" dirty="0"/>
              <a:t>when a copy of an array needs to be created, it allocates a separate memory block and associates it with a new metadata</a:t>
            </a:r>
          </a:p>
          <a:p>
            <a:pPr lvl="1"/>
            <a:r>
              <a:rPr lang="en-US" sz="2600" dirty="0"/>
              <a:t> fancy indexing always gives copies</a:t>
            </a:r>
          </a:p>
          <a:p>
            <a:pPr lvl="1"/>
            <a:r>
              <a:rPr lang="en-US" sz="2600" dirty="0"/>
              <a:t>a copy can be forced by method .copy()</a:t>
            </a:r>
            <a:endParaRPr lang="en-US" sz="3000" dirty="0"/>
          </a:p>
          <a:p>
            <a:pPr marL="457200" lvl="1" indent="0">
              <a:buNone/>
            </a:pPr>
            <a:endParaRPr lang="en-US" sz="2600" dirty="0"/>
          </a:p>
        </p:txBody>
      </p:sp>
      <p:sp>
        <p:nvSpPr>
          <p:cNvPr id="4" name="Date Placeholder 3">
            <a:extLst>
              <a:ext uri="{FF2B5EF4-FFF2-40B4-BE49-F238E27FC236}">
                <a16:creationId xmlns:a16="http://schemas.microsoft.com/office/drawing/2014/main" id="{48F67ED2-239D-1AA7-2409-E23E45A98F61}"/>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E24FB893-0E2D-E7C6-223C-E3A70850C840}"/>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10593602-B1AC-C90D-7606-E71109A3A672}"/>
              </a:ext>
            </a:extLst>
          </p:cNvPr>
          <p:cNvSpPr>
            <a:spLocks noGrp="1"/>
          </p:cNvSpPr>
          <p:nvPr>
            <p:ph type="sldNum" sz="quarter" idx="12"/>
          </p:nvPr>
        </p:nvSpPr>
        <p:spPr/>
        <p:txBody>
          <a:bodyPr/>
          <a:lstStyle/>
          <a:p>
            <a:fld id="{EF79ADEA-B933-47CC-A4E9-04E6298B917C}" type="slidenum">
              <a:rPr lang="en-US" smtClean="0"/>
              <a:pPr/>
              <a:t>48</a:t>
            </a:fld>
            <a:endParaRPr lang="en-US"/>
          </a:p>
        </p:txBody>
      </p:sp>
      <p:grpSp>
        <p:nvGrpSpPr>
          <p:cNvPr id="7" name="Group 6">
            <a:extLst>
              <a:ext uri="{FF2B5EF4-FFF2-40B4-BE49-F238E27FC236}">
                <a16:creationId xmlns:a16="http://schemas.microsoft.com/office/drawing/2014/main" id="{FD62AFA2-9403-C60D-AB62-6A8F5F4A2108}"/>
              </a:ext>
            </a:extLst>
          </p:cNvPr>
          <p:cNvGrpSpPr/>
          <p:nvPr/>
        </p:nvGrpSpPr>
        <p:grpSpPr>
          <a:xfrm>
            <a:off x="6814753" y="287474"/>
            <a:ext cx="4539047" cy="1017923"/>
            <a:chOff x="7544544" y="377602"/>
            <a:chExt cx="4539047" cy="1017923"/>
          </a:xfrm>
        </p:grpSpPr>
        <p:sp>
          <p:nvSpPr>
            <p:cNvPr id="8" name="Rectangle 7">
              <a:extLst>
                <a:ext uri="{FF2B5EF4-FFF2-40B4-BE49-F238E27FC236}">
                  <a16:creationId xmlns:a16="http://schemas.microsoft.com/office/drawing/2014/main" id="{9C3DA188-0421-1750-2FF8-A1F5832D6EC7}"/>
                </a:ext>
              </a:extLst>
            </p:cNvPr>
            <p:cNvSpPr/>
            <p:nvPr/>
          </p:nvSpPr>
          <p:spPr>
            <a:xfrm>
              <a:off x="7544544" y="405338"/>
              <a:ext cx="4539047" cy="990187"/>
            </a:xfrm>
            <a:prstGeom prst="rect">
              <a:avLst/>
            </a:prstGeom>
            <a:solidFill>
              <a:schemeClr val="accent1">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latin typeface="Courier New" panose="02070309020205020404" pitchFamily="49" charset="0"/>
                <a:cs typeface="Courier New" panose="02070309020205020404" pitchFamily="49" charset="0"/>
              </a:endParaRPr>
            </a:p>
          </p:txBody>
        </p:sp>
        <p:pic>
          <p:nvPicPr>
            <p:cNvPr id="9" name="Graphic 8">
              <a:extLst>
                <a:ext uri="{FF2B5EF4-FFF2-40B4-BE49-F238E27FC236}">
                  <a16:creationId xmlns:a16="http://schemas.microsoft.com/office/drawing/2014/main" id="{68D36C9E-B2E6-E160-55DA-03691CD47A9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668247" y="560286"/>
              <a:ext cx="710164" cy="631257"/>
            </a:xfrm>
            <a:prstGeom prst="rect">
              <a:avLst/>
            </a:prstGeom>
          </p:spPr>
        </p:pic>
        <p:sp>
          <p:nvSpPr>
            <p:cNvPr id="10" name="TextBox 9">
              <a:extLst>
                <a:ext uri="{FF2B5EF4-FFF2-40B4-BE49-F238E27FC236}">
                  <a16:creationId xmlns:a16="http://schemas.microsoft.com/office/drawing/2014/main" id="{1BF7FCAD-A5CA-1F4C-3A76-9CC5D97E140B}"/>
                </a:ext>
              </a:extLst>
            </p:cNvPr>
            <p:cNvSpPr txBox="1"/>
            <p:nvPr/>
          </p:nvSpPr>
          <p:spPr>
            <a:xfrm>
              <a:off x="8316096" y="377602"/>
              <a:ext cx="1779374" cy="369332"/>
            </a:xfrm>
            <a:prstGeom prst="rect">
              <a:avLst/>
            </a:prstGeom>
            <a:noFill/>
          </p:spPr>
          <p:txBody>
            <a:bodyPr wrap="square">
              <a:spAutoFit/>
            </a:bodyPr>
            <a:lstStyle/>
            <a:p>
              <a:pPr algn="ctr"/>
              <a:r>
                <a:rPr lang="en-DE" b="1" dirty="0">
                  <a:solidFill>
                    <a:schemeClr val="tx1"/>
                  </a:solidFill>
                  <a:latin typeface="Courier New" panose="02070309020205020404" pitchFamily="49" charset="0"/>
                  <a:cs typeface="Courier New" panose="02070309020205020404" pitchFamily="49" charset="0"/>
                </a:rPr>
                <a:t>Live Coding</a:t>
              </a:r>
            </a:p>
          </p:txBody>
        </p:sp>
        <p:sp>
          <p:nvSpPr>
            <p:cNvPr id="11" name="TextBox 10">
              <a:extLst>
                <a:ext uri="{FF2B5EF4-FFF2-40B4-BE49-F238E27FC236}">
                  <a16:creationId xmlns:a16="http://schemas.microsoft.com/office/drawing/2014/main" id="{CA7A93DD-BB20-B3D3-E3B0-BE882D985413}"/>
                </a:ext>
              </a:extLst>
            </p:cNvPr>
            <p:cNvSpPr txBox="1"/>
            <p:nvPr/>
          </p:nvSpPr>
          <p:spPr>
            <a:xfrm>
              <a:off x="8722914" y="695283"/>
              <a:ext cx="2676975" cy="523220"/>
            </a:xfrm>
            <a:prstGeom prst="rect">
              <a:avLst/>
            </a:prstGeom>
            <a:noFill/>
          </p:spPr>
          <p:txBody>
            <a:bodyPr wrap="square">
              <a:spAutoFit/>
            </a:bodyPr>
            <a:lstStyle/>
            <a:p>
              <a:r>
                <a:rPr lang="en-GB" sz="1400" dirty="0">
                  <a:solidFill>
                    <a:schemeClr val="tx1"/>
                  </a:solidFill>
                  <a:latin typeface="Courier New" panose="02070309020205020404" pitchFamily="49" charset="0"/>
                  <a:cs typeface="Courier New" panose="02070309020205020404" pitchFamily="49" charset="0"/>
                </a:rPr>
                <a:t>n</a:t>
              </a:r>
              <a:r>
                <a:rPr lang="en-DE" sz="1400" dirty="0">
                  <a:solidFill>
                    <a:schemeClr val="tx1"/>
                  </a:solidFill>
                  <a:latin typeface="Courier New" panose="02070309020205020404" pitchFamily="49" charset="0"/>
                  <a:cs typeface="Courier New" panose="02070309020205020404" pitchFamily="49" charset="0"/>
                </a:rPr>
                <a:t>otebooks/</a:t>
              </a:r>
              <a:r>
                <a:rPr lang="en-GB" sz="1400" dirty="0">
                  <a:latin typeface="Courier New" panose="02070309020205020404" pitchFamily="49" charset="0"/>
                  <a:cs typeface="Courier New" panose="02070309020205020404" pitchFamily="49" charset="0"/>
                </a:rPr>
                <a:t>NumPy/</a:t>
              </a:r>
              <a:r>
                <a:rPr lang="en-GB" sz="1400" b="1" dirty="0" err="1">
                  <a:latin typeface="Courier New" panose="02070309020205020404" pitchFamily="49" charset="0"/>
                  <a:cs typeface="Courier New" panose="02070309020205020404" pitchFamily="49" charset="0"/>
                </a:rPr>
                <a:t>NumPy_views_and_copies.ipynb</a:t>
              </a:r>
              <a:endParaRPr lang="en-DE" sz="1400" b="1" dirty="0">
                <a:solidFill>
                  <a:schemeClr val="tx1"/>
                </a:solidFill>
                <a:latin typeface="Courier New" panose="02070309020205020404" pitchFamily="49" charset="0"/>
                <a:cs typeface="Courier New" panose="02070309020205020404" pitchFamily="49" charset="0"/>
              </a:endParaRPr>
            </a:p>
          </p:txBody>
        </p:sp>
      </p:grpSp>
    </p:spTree>
    <p:extLst>
      <p:ext uri="{BB962C8B-B14F-4D97-AF65-F5344CB8AC3E}">
        <p14:creationId xmlns:p14="http://schemas.microsoft.com/office/powerpoint/2010/main" val="122733951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F3483B-D2DF-E679-1EE5-49CCCB57B6E1}"/>
              </a:ext>
            </a:extLst>
          </p:cNvPr>
          <p:cNvSpPr>
            <a:spLocks noGrp="1"/>
          </p:cNvSpPr>
          <p:nvPr>
            <p:ph type="title"/>
          </p:nvPr>
        </p:nvSpPr>
        <p:spPr/>
        <p:txBody>
          <a:bodyPr/>
          <a:lstStyle/>
          <a:p>
            <a:r>
              <a:rPr lang="en-US" dirty="0"/>
              <a:t>NumPy views and copies</a:t>
            </a:r>
          </a:p>
        </p:txBody>
      </p:sp>
      <p:sp>
        <p:nvSpPr>
          <p:cNvPr id="4" name="Date Placeholder 3">
            <a:extLst>
              <a:ext uri="{FF2B5EF4-FFF2-40B4-BE49-F238E27FC236}">
                <a16:creationId xmlns:a16="http://schemas.microsoft.com/office/drawing/2014/main" id="{48F67ED2-239D-1AA7-2409-E23E45A98F61}"/>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E24FB893-0E2D-E7C6-223C-E3A70850C840}"/>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10593602-B1AC-C90D-7606-E71109A3A672}"/>
              </a:ext>
            </a:extLst>
          </p:cNvPr>
          <p:cNvSpPr>
            <a:spLocks noGrp="1"/>
          </p:cNvSpPr>
          <p:nvPr>
            <p:ph type="sldNum" sz="quarter" idx="12"/>
          </p:nvPr>
        </p:nvSpPr>
        <p:spPr/>
        <p:txBody>
          <a:bodyPr/>
          <a:lstStyle/>
          <a:p>
            <a:fld id="{EF79ADEA-B933-47CC-A4E9-04E6298B917C}" type="slidenum">
              <a:rPr lang="en-US" smtClean="0"/>
              <a:pPr/>
              <a:t>49</a:t>
            </a:fld>
            <a:endParaRPr lang="en-US"/>
          </a:p>
        </p:txBody>
      </p:sp>
      <p:grpSp>
        <p:nvGrpSpPr>
          <p:cNvPr id="12" name="Group 11">
            <a:extLst>
              <a:ext uri="{FF2B5EF4-FFF2-40B4-BE49-F238E27FC236}">
                <a16:creationId xmlns:a16="http://schemas.microsoft.com/office/drawing/2014/main" id="{2A3843FC-6989-7AF7-59CA-65C1F7F7003B}"/>
              </a:ext>
            </a:extLst>
          </p:cNvPr>
          <p:cNvGrpSpPr/>
          <p:nvPr/>
        </p:nvGrpSpPr>
        <p:grpSpPr>
          <a:xfrm>
            <a:off x="4045527" y="5197229"/>
            <a:ext cx="4539047" cy="1040083"/>
            <a:chOff x="7432845" y="224587"/>
            <a:chExt cx="4539047" cy="1040083"/>
          </a:xfrm>
        </p:grpSpPr>
        <p:sp>
          <p:nvSpPr>
            <p:cNvPr id="13" name="Rectangle 12">
              <a:extLst>
                <a:ext uri="{FF2B5EF4-FFF2-40B4-BE49-F238E27FC236}">
                  <a16:creationId xmlns:a16="http://schemas.microsoft.com/office/drawing/2014/main" id="{B1CF4C97-AFA3-BDF5-C0DC-CA4453E304BB}"/>
                </a:ext>
              </a:extLst>
            </p:cNvPr>
            <p:cNvSpPr/>
            <p:nvPr/>
          </p:nvSpPr>
          <p:spPr>
            <a:xfrm>
              <a:off x="7432845" y="274483"/>
              <a:ext cx="4539047" cy="990187"/>
            </a:xfrm>
            <a:prstGeom prst="rect">
              <a:avLst/>
            </a:prstGeom>
            <a:solidFill>
              <a:schemeClr val="accent6">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solidFill>
                  <a:schemeClr val="tx1"/>
                </a:solidFill>
                <a:latin typeface="Courier New" panose="02070309020205020404" pitchFamily="49" charset="0"/>
                <a:cs typeface="Courier New" panose="02070309020205020404" pitchFamily="49" charset="0"/>
              </a:endParaRPr>
            </a:p>
          </p:txBody>
        </p:sp>
        <p:sp>
          <p:nvSpPr>
            <p:cNvPr id="14" name="TextBox 13">
              <a:extLst>
                <a:ext uri="{FF2B5EF4-FFF2-40B4-BE49-F238E27FC236}">
                  <a16:creationId xmlns:a16="http://schemas.microsoft.com/office/drawing/2014/main" id="{907CCD2C-F4A7-6E3C-610E-F4C59B3563AE}"/>
                </a:ext>
              </a:extLst>
            </p:cNvPr>
            <p:cNvSpPr txBox="1"/>
            <p:nvPr/>
          </p:nvSpPr>
          <p:spPr>
            <a:xfrm>
              <a:off x="7930760" y="224587"/>
              <a:ext cx="1779374" cy="369332"/>
            </a:xfrm>
            <a:prstGeom prst="rect">
              <a:avLst/>
            </a:prstGeom>
            <a:noFill/>
          </p:spPr>
          <p:txBody>
            <a:bodyPr wrap="square">
              <a:spAutoFit/>
            </a:bodyPr>
            <a:lstStyle/>
            <a:p>
              <a:pPr algn="ctr"/>
              <a:r>
                <a:rPr lang="en-DE" b="1" dirty="0">
                  <a:solidFill>
                    <a:schemeClr val="tx1"/>
                  </a:solidFill>
                  <a:latin typeface="Courier New" panose="02070309020205020404" pitchFamily="49" charset="0"/>
                  <a:cs typeface="Courier New" panose="02070309020205020404" pitchFamily="49" charset="0"/>
                </a:rPr>
                <a:t>Exercise</a:t>
              </a:r>
            </a:p>
          </p:txBody>
        </p:sp>
        <p:pic>
          <p:nvPicPr>
            <p:cNvPr id="15" name="Graphic 14">
              <a:extLst>
                <a:ext uri="{FF2B5EF4-FFF2-40B4-BE49-F238E27FC236}">
                  <a16:creationId xmlns:a16="http://schemas.microsoft.com/office/drawing/2014/main" id="{BC29C379-6E9E-A80C-B045-CB0844326C7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474831" y="274016"/>
              <a:ext cx="694459" cy="555568"/>
            </a:xfrm>
            <a:prstGeom prst="rect">
              <a:avLst/>
            </a:prstGeom>
          </p:spPr>
        </p:pic>
        <p:sp>
          <p:nvSpPr>
            <p:cNvPr id="16" name="TextBox 15">
              <a:extLst>
                <a:ext uri="{FF2B5EF4-FFF2-40B4-BE49-F238E27FC236}">
                  <a16:creationId xmlns:a16="http://schemas.microsoft.com/office/drawing/2014/main" id="{DB3E2088-2E69-D59D-C191-2E48A98FC74A}"/>
                </a:ext>
              </a:extLst>
            </p:cNvPr>
            <p:cNvSpPr txBox="1"/>
            <p:nvPr/>
          </p:nvSpPr>
          <p:spPr>
            <a:xfrm>
              <a:off x="8606652" y="551365"/>
              <a:ext cx="2593688" cy="523220"/>
            </a:xfrm>
            <a:prstGeom prst="rect">
              <a:avLst/>
            </a:prstGeom>
            <a:noFill/>
          </p:spPr>
          <p:txBody>
            <a:bodyPr wrap="square">
              <a:spAutoFit/>
            </a:bodyPr>
            <a:lstStyle/>
            <a:p>
              <a:pPr algn="ctr"/>
              <a:r>
                <a:rPr lang="en-GB" sz="1400" dirty="0">
                  <a:latin typeface="Courier New" panose="02070309020205020404" pitchFamily="49" charset="0"/>
                  <a:cs typeface="Courier New" panose="02070309020205020404" pitchFamily="49" charset="0"/>
                </a:rPr>
                <a:t>exercises/</a:t>
              </a:r>
              <a:r>
                <a:rPr lang="en-GB" sz="1400" dirty="0" err="1">
                  <a:latin typeface="Courier New" panose="02070309020205020404" pitchFamily="49" charset="0"/>
                  <a:cs typeface="Courier New" panose="02070309020205020404" pitchFamily="49" charset="0"/>
                </a:rPr>
                <a:t>view_or_copy</a:t>
              </a:r>
              <a:r>
                <a:rPr lang="en-GB" sz="1400" dirty="0">
                  <a:latin typeface="Courier New" panose="02070309020205020404" pitchFamily="49" charset="0"/>
                  <a:cs typeface="Courier New" panose="02070309020205020404" pitchFamily="49" charset="0"/>
                </a:rPr>
                <a:t>/</a:t>
              </a:r>
              <a:r>
                <a:rPr lang="en-GB" sz="1400" dirty="0" err="1">
                  <a:latin typeface="Courier New" panose="02070309020205020404" pitchFamily="49" charset="0"/>
                  <a:cs typeface="Courier New" panose="02070309020205020404" pitchFamily="49" charset="0"/>
                </a:rPr>
                <a:t>view_or_copy.ipynb</a:t>
              </a:r>
              <a:endParaRPr lang="en-DE" sz="1400" dirty="0">
                <a:solidFill>
                  <a:schemeClr val="tx1"/>
                </a:solidFill>
                <a:latin typeface="Courier New" panose="02070309020205020404" pitchFamily="49" charset="0"/>
                <a:cs typeface="Courier New" panose="02070309020205020404" pitchFamily="49" charset="0"/>
              </a:endParaRPr>
            </a:p>
          </p:txBody>
        </p:sp>
      </p:grpSp>
      <p:sp>
        <p:nvSpPr>
          <p:cNvPr id="25" name="Content Placeholder 2">
            <a:extLst>
              <a:ext uri="{FF2B5EF4-FFF2-40B4-BE49-F238E27FC236}">
                <a16:creationId xmlns:a16="http://schemas.microsoft.com/office/drawing/2014/main" id="{DDB8B333-AA04-DB22-58FB-5BBEF61673C4}"/>
              </a:ext>
            </a:extLst>
          </p:cNvPr>
          <p:cNvSpPr txBox="1">
            <a:spLocks/>
          </p:cNvSpPr>
          <p:nvPr/>
        </p:nvSpPr>
        <p:spPr>
          <a:xfrm>
            <a:off x="838200" y="1065672"/>
            <a:ext cx="10515600" cy="445156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3000" dirty="0"/>
              <a:t>View</a:t>
            </a:r>
          </a:p>
          <a:p>
            <a:pPr lvl="1"/>
            <a:r>
              <a:rPr lang="en-US" sz="2600" dirty="0"/>
              <a:t>accessing the array without changing the memory block </a:t>
            </a:r>
          </a:p>
          <a:p>
            <a:pPr lvl="1"/>
            <a:r>
              <a:rPr lang="en-US" sz="2600" dirty="0"/>
              <a:t>slicing gives views</a:t>
            </a:r>
          </a:p>
          <a:p>
            <a:pPr lvl="1"/>
            <a:r>
              <a:rPr lang="en-US" sz="2600" dirty="0"/>
              <a:t>in-place operations modify the memory block and all of its views</a:t>
            </a:r>
            <a:endParaRPr lang="en-US" dirty="0"/>
          </a:p>
          <a:p>
            <a:pPr marL="0" indent="0">
              <a:buFont typeface="Arial" panose="020B0604020202020204" pitchFamily="34" charset="0"/>
              <a:buNone/>
            </a:pPr>
            <a:r>
              <a:rPr lang="en-US" sz="3000" dirty="0"/>
              <a:t>Copy</a:t>
            </a:r>
          </a:p>
          <a:p>
            <a:pPr lvl="1"/>
            <a:r>
              <a:rPr lang="en-US" sz="2600" dirty="0"/>
              <a:t>when a copy of an array needs to be created, it allocates a separate memory block and associates it with a new metadata</a:t>
            </a:r>
          </a:p>
          <a:p>
            <a:pPr lvl="1"/>
            <a:r>
              <a:rPr lang="en-US" sz="2600" dirty="0"/>
              <a:t> fancy indexing always gives copies</a:t>
            </a:r>
          </a:p>
          <a:p>
            <a:pPr lvl="1"/>
            <a:r>
              <a:rPr lang="en-US" sz="2600" dirty="0"/>
              <a:t>a copy can be forced by method .copy()</a:t>
            </a:r>
            <a:endParaRPr lang="en-US" sz="3000" dirty="0"/>
          </a:p>
          <a:p>
            <a:pPr marL="457200" lvl="1" indent="0">
              <a:buFont typeface="Arial" panose="020B0604020202020204" pitchFamily="34" charset="0"/>
              <a:buNone/>
            </a:pPr>
            <a:endParaRPr lang="en-US" sz="2600" dirty="0"/>
          </a:p>
        </p:txBody>
      </p:sp>
    </p:spTree>
    <p:extLst>
      <p:ext uri="{BB962C8B-B14F-4D97-AF65-F5344CB8AC3E}">
        <p14:creationId xmlns:p14="http://schemas.microsoft.com/office/powerpoint/2010/main" val="30128211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8DFBD88-A407-BCCE-86D5-035B157D4265}"/>
              </a:ext>
            </a:extLst>
          </p:cNvPr>
          <p:cNvSpPr/>
          <p:nvPr/>
        </p:nvSpPr>
        <p:spPr>
          <a:xfrm>
            <a:off x="11052383" y="205950"/>
            <a:ext cx="827981" cy="702769"/>
          </a:xfrm>
          <a:prstGeom prst="rect">
            <a:avLst/>
          </a:prstGeom>
          <a:solidFill>
            <a:schemeClr val="accent6">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latin typeface="Courier New" panose="02070309020205020404" pitchFamily="49" charset="0"/>
              <a:cs typeface="Courier New" panose="02070309020205020404" pitchFamily="49" charset="0"/>
            </a:endParaRPr>
          </a:p>
        </p:txBody>
      </p:sp>
      <p:sp>
        <p:nvSpPr>
          <p:cNvPr id="17" name="Title 3">
            <a:extLst>
              <a:ext uri="{FF2B5EF4-FFF2-40B4-BE49-F238E27FC236}">
                <a16:creationId xmlns:a16="http://schemas.microsoft.com/office/drawing/2014/main" id="{0082FB03-B5BF-D4F7-5592-04D6D43828A1}"/>
              </a:ext>
            </a:extLst>
          </p:cNvPr>
          <p:cNvSpPr>
            <a:spLocks noGrp="1"/>
          </p:cNvSpPr>
          <p:nvPr>
            <p:ph type="title"/>
          </p:nvPr>
        </p:nvSpPr>
        <p:spPr/>
        <p:txBody>
          <a:bodyPr>
            <a:normAutofit fontScale="90000"/>
          </a:bodyPr>
          <a:lstStyle/>
          <a:p>
            <a:r>
              <a:rPr lang="en-US" b="1" dirty="0"/>
              <a:t>Hands-on</a:t>
            </a:r>
            <a:br>
              <a:rPr lang="en-US" b="1" dirty="0"/>
            </a:br>
            <a:r>
              <a:rPr lang="en-US" sz="3600" dirty="0"/>
              <a:t>What data structure would you use to represent…</a:t>
            </a:r>
            <a:endParaRPr lang="en-CH" sz="3600" dirty="0"/>
          </a:p>
        </p:txBody>
      </p:sp>
      <p:sp>
        <p:nvSpPr>
          <p:cNvPr id="4" name="Date Placeholder 3">
            <a:extLst>
              <a:ext uri="{FF2B5EF4-FFF2-40B4-BE49-F238E27FC236}">
                <a16:creationId xmlns:a16="http://schemas.microsoft.com/office/drawing/2014/main" id="{E8C84DEF-DCEF-7DAB-2DDF-ACBFCD4688DC}"/>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2C3C5D9D-450C-CD41-DC4B-A75684895E79}"/>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9F61D35E-DD39-AE70-A8D5-44192757D511}"/>
              </a:ext>
            </a:extLst>
          </p:cNvPr>
          <p:cNvSpPr>
            <a:spLocks noGrp="1"/>
          </p:cNvSpPr>
          <p:nvPr>
            <p:ph type="sldNum" sz="quarter" idx="12"/>
          </p:nvPr>
        </p:nvSpPr>
        <p:spPr/>
        <p:txBody>
          <a:bodyPr/>
          <a:lstStyle/>
          <a:p>
            <a:fld id="{EF79ADEA-B933-47CC-A4E9-04E6298B917C}" type="slidenum">
              <a:rPr lang="en-US" smtClean="0"/>
              <a:pPr/>
              <a:t>5</a:t>
            </a:fld>
            <a:endParaRPr lang="en-US"/>
          </a:p>
        </p:txBody>
      </p:sp>
      <p:pic>
        <p:nvPicPr>
          <p:cNvPr id="11" name="Graphic 10">
            <a:extLst>
              <a:ext uri="{FF2B5EF4-FFF2-40B4-BE49-F238E27FC236}">
                <a16:creationId xmlns:a16="http://schemas.microsoft.com/office/drawing/2014/main" id="{4100A633-F8F2-E59B-7BE8-C5F21118AEF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119144" y="279550"/>
            <a:ext cx="694459" cy="555568"/>
          </a:xfrm>
          <a:prstGeom prst="rect">
            <a:avLst/>
          </a:prstGeom>
        </p:spPr>
      </p:pic>
      <p:sp>
        <p:nvSpPr>
          <p:cNvPr id="16" name="TextBox 15">
            <a:extLst>
              <a:ext uri="{FF2B5EF4-FFF2-40B4-BE49-F238E27FC236}">
                <a16:creationId xmlns:a16="http://schemas.microsoft.com/office/drawing/2014/main" id="{8FA08EE9-A1C8-13B0-D6B0-E8AD7454C69E}"/>
              </a:ext>
            </a:extLst>
          </p:cNvPr>
          <p:cNvSpPr txBox="1"/>
          <p:nvPr/>
        </p:nvSpPr>
        <p:spPr>
          <a:xfrm>
            <a:off x="2109005" y="1828691"/>
            <a:ext cx="2501322" cy="400110"/>
          </a:xfrm>
          <a:prstGeom prst="rect">
            <a:avLst/>
          </a:prstGeom>
          <a:solidFill>
            <a:srgbClr val="F0D0D5"/>
          </a:solidFill>
        </p:spPr>
        <p:txBody>
          <a:bodyPr wrap="square" rtlCol="0">
            <a:spAutoFit/>
          </a:bodyPr>
          <a:lstStyle/>
          <a:p>
            <a:pPr algn="ctr"/>
            <a:r>
              <a:rPr lang="en-US" sz="2000" dirty="0"/>
              <a:t>A sound wave?</a:t>
            </a:r>
            <a:endParaRPr lang="en-CH" sz="2000" dirty="0"/>
          </a:p>
        </p:txBody>
      </p:sp>
      <p:pic>
        <p:nvPicPr>
          <p:cNvPr id="1026" name="Picture 2">
            <a:extLst>
              <a:ext uri="{FF2B5EF4-FFF2-40B4-BE49-F238E27FC236}">
                <a16:creationId xmlns:a16="http://schemas.microsoft.com/office/drawing/2014/main" id="{8BBD0FAD-1848-E607-9694-5E7BF652496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29973" y="2469653"/>
            <a:ext cx="4259386" cy="28652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781104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102DD6-C920-E1FE-C068-F768A5EE7720}"/>
              </a:ext>
            </a:extLst>
          </p:cNvPr>
          <p:cNvSpPr>
            <a:spLocks noGrp="1"/>
          </p:cNvSpPr>
          <p:nvPr>
            <p:ph type="title"/>
          </p:nvPr>
        </p:nvSpPr>
        <p:spPr/>
        <p:txBody>
          <a:bodyPr>
            <a:normAutofit/>
          </a:bodyPr>
          <a:lstStyle/>
          <a:p>
            <a:r>
              <a:rPr lang="en-CH" dirty="0"/>
              <a:t>A special kind of view: broadcasting operations</a:t>
            </a:r>
          </a:p>
        </p:txBody>
      </p:sp>
      <p:sp>
        <p:nvSpPr>
          <p:cNvPr id="4" name="Date Placeholder 3">
            <a:extLst>
              <a:ext uri="{FF2B5EF4-FFF2-40B4-BE49-F238E27FC236}">
                <a16:creationId xmlns:a16="http://schemas.microsoft.com/office/drawing/2014/main" id="{CC44DF12-06EB-9312-DC83-F996C01F01BD}"/>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31D124F1-398C-CC3B-7BB2-EDAA1FE71904}"/>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5C0D8E9B-8A89-17D1-EC56-826716D33B19}"/>
              </a:ext>
            </a:extLst>
          </p:cNvPr>
          <p:cNvSpPr>
            <a:spLocks noGrp="1"/>
          </p:cNvSpPr>
          <p:nvPr>
            <p:ph type="sldNum" sz="quarter" idx="12"/>
          </p:nvPr>
        </p:nvSpPr>
        <p:spPr/>
        <p:txBody>
          <a:bodyPr/>
          <a:lstStyle/>
          <a:p>
            <a:fld id="{EF79ADEA-B933-47CC-A4E9-04E6298B917C}" type="slidenum">
              <a:rPr lang="en-US" smtClean="0"/>
              <a:pPr/>
              <a:t>50</a:t>
            </a:fld>
            <a:endParaRPr lang="en-US"/>
          </a:p>
        </p:txBody>
      </p:sp>
      <p:graphicFrame>
        <p:nvGraphicFramePr>
          <p:cNvPr id="7" name="Table 6">
            <a:extLst>
              <a:ext uri="{FF2B5EF4-FFF2-40B4-BE49-F238E27FC236}">
                <a16:creationId xmlns:a16="http://schemas.microsoft.com/office/drawing/2014/main" id="{B7E712A3-7C5F-95BF-C449-C58520B24DA1}"/>
              </a:ext>
            </a:extLst>
          </p:cNvPr>
          <p:cNvGraphicFramePr>
            <a:graphicFrameLocks noGrp="1"/>
          </p:cNvGraphicFramePr>
          <p:nvPr/>
        </p:nvGraphicFramePr>
        <p:xfrm>
          <a:off x="702736" y="2066563"/>
          <a:ext cx="4406886" cy="473452"/>
        </p:xfrm>
        <a:graphic>
          <a:graphicData uri="http://schemas.openxmlformats.org/drawingml/2006/table">
            <a:tbl>
              <a:tblPr firstRow="1" bandRow="1">
                <a:tableStyleId>{5C22544A-7EE6-4342-B048-85BDC9FD1C3A}</a:tableStyleId>
              </a:tblPr>
              <a:tblGrid>
                <a:gridCol w="489654">
                  <a:extLst>
                    <a:ext uri="{9D8B030D-6E8A-4147-A177-3AD203B41FA5}">
                      <a16:colId xmlns:a16="http://schemas.microsoft.com/office/drawing/2014/main" val="192593557"/>
                    </a:ext>
                  </a:extLst>
                </a:gridCol>
                <a:gridCol w="489654">
                  <a:extLst>
                    <a:ext uri="{9D8B030D-6E8A-4147-A177-3AD203B41FA5}">
                      <a16:colId xmlns:a16="http://schemas.microsoft.com/office/drawing/2014/main" val="1194640416"/>
                    </a:ext>
                  </a:extLst>
                </a:gridCol>
                <a:gridCol w="489654">
                  <a:extLst>
                    <a:ext uri="{9D8B030D-6E8A-4147-A177-3AD203B41FA5}">
                      <a16:colId xmlns:a16="http://schemas.microsoft.com/office/drawing/2014/main" val="501113775"/>
                    </a:ext>
                  </a:extLst>
                </a:gridCol>
                <a:gridCol w="489654">
                  <a:extLst>
                    <a:ext uri="{9D8B030D-6E8A-4147-A177-3AD203B41FA5}">
                      <a16:colId xmlns:a16="http://schemas.microsoft.com/office/drawing/2014/main" val="1120167580"/>
                    </a:ext>
                  </a:extLst>
                </a:gridCol>
                <a:gridCol w="489654">
                  <a:extLst>
                    <a:ext uri="{9D8B030D-6E8A-4147-A177-3AD203B41FA5}">
                      <a16:colId xmlns:a16="http://schemas.microsoft.com/office/drawing/2014/main" val="241209916"/>
                    </a:ext>
                  </a:extLst>
                </a:gridCol>
                <a:gridCol w="489654">
                  <a:extLst>
                    <a:ext uri="{9D8B030D-6E8A-4147-A177-3AD203B41FA5}">
                      <a16:colId xmlns:a16="http://schemas.microsoft.com/office/drawing/2014/main" val="3588069149"/>
                    </a:ext>
                  </a:extLst>
                </a:gridCol>
                <a:gridCol w="489654">
                  <a:extLst>
                    <a:ext uri="{9D8B030D-6E8A-4147-A177-3AD203B41FA5}">
                      <a16:colId xmlns:a16="http://schemas.microsoft.com/office/drawing/2014/main" val="1236301219"/>
                    </a:ext>
                  </a:extLst>
                </a:gridCol>
                <a:gridCol w="489654">
                  <a:extLst>
                    <a:ext uri="{9D8B030D-6E8A-4147-A177-3AD203B41FA5}">
                      <a16:colId xmlns:a16="http://schemas.microsoft.com/office/drawing/2014/main" val="1558425767"/>
                    </a:ext>
                  </a:extLst>
                </a:gridCol>
                <a:gridCol w="489654">
                  <a:extLst>
                    <a:ext uri="{9D8B030D-6E8A-4147-A177-3AD203B41FA5}">
                      <a16:colId xmlns:a16="http://schemas.microsoft.com/office/drawing/2014/main" val="2776569343"/>
                    </a:ext>
                  </a:extLst>
                </a:gridCol>
              </a:tblGrid>
              <a:tr h="473452">
                <a:tc>
                  <a:txBody>
                    <a:bodyPr/>
                    <a:lstStyle/>
                    <a:p>
                      <a:pPr algn="ctr"/>
                      <a:r>
                        <a:rPr lang="en-CH" dirty="0">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5904975"/>
                  </a:ext>
                </a:extLst>
              </a:tr>
            </a:tbl>
          </a:graphicData>
        </a:graphic>
      </p:graphicFrame>
      <p:sp>
        <p:nvSpPr>
          <p:cNvPr id="8" name="TextBox 7">
            <a:extLst>
              <a:ext uri="{FF2B5EF4-FFF2-40B4-BE49-F238E27FC236}">
                <a16:creationId xmlns:a16="http://schemas.microsoft.com/office/drawing/2014/main" id="{5ACF49B2-B915-2D95-E7EA-214C85CA92E9}"/>
              </a:ext>
            </a:extLst>
          </p:cNvPr>
          <p:cNvSpPr txBox="1"/>
          <p:nvPr/>
        </p:nvSpPr>
        <p:spPr>
          <a:xfrm>
            <a:off x="551384" y="1636354"/>
            <a:ext cx="1944217" cy="369332"/>
          </a:xfrm>
          <a:prstGeom prst="rect">
            <a:avLst/>
          </a:prstGeom>
          <a:noFill/>
        </p:spPr>
        <p:txBody>
          <a:bodyPr wrap="square" rtlCol="0">
            <a:spAutoFit/>
          </a:bodyPr>
          <a:lstStyle/>
          <a:p>
            <a:r>
              <a:rPr lang="en-CH" b="1" dirty="0">
                <a:solidFill>
                  <a:schemeClr val="accent2">
                    <a:lumMod val="60000"/>
                    <a:lumOff val="40000"/>
                  </a:schemeClr>
                </a:solidFill>
              </a:rPr>
              <a:t>Memory block</a:t>
            </a:r>
          </a:p>
        </p:txBody>
      </p:sp>
      <p:sp>
        <p:nvSpPr>
          <p:cNvPr id="10" name="TextBox 9">
            <a:extLst>
              <a:ext uri="{FF2B5EF4-FFF2-40B4-BE49-F238E27FC236}">
                <a16:creationId xmlns:a16="http://schemas.microsoft.com/office/drawing/2014/main" id="{8F0AF327-4C3F-834D-7F73-DF0475B9FF8A}"/>
              </a:ext>
            </a:extLst>
          </p:cNvPr>
          <p:cNvSpPr txBox="1"/>
          <p:nvPr/>
        </p:nvSpPr>
        <p:spPr>
          <a:xfrm>
            <a:off x="551384" y="2814156"/>
            <a:ext cx="2592288" cy="369332"/>
          </a:xfrm>
          <a:prstGeom prst="rect">
            <a:avLst/>
          </a:prstGeom>
          <a:noFill/>
        </p:spPr>
        <p:txBody>
          <a:bodyPr wrap="square" rtlCol="0">
            <a:spAutoFit/>
          </a:bodyPr>
          <a:lstStyle/>
          <a:p>
            <a:r>
              <a:rPr lang="en-CH" b="1">
                <a:solidFill>
                  <a:schemeClr val="bg1">
                    <a:lumMod val="50000"/>
                  </a:schemeClr>
                </a:solidFill>
              </a:rPr>
              <a:t>NumPy </a:t>
            </a:r>
            <a:r>
              <a:rPr lang="en-CH" b="1" dirty="0">
                <a:solidFill>
                  <a:schemeClr val="bg1">
                    <a:lumMod val="50000"/>
                  </a:schemeClr>
                </a:solidFill>
              </a:rPr>
              <a:t>array metadata</a:t>
            </a:r>
          </a:p>
        </p:txBody>
      </p:sp>
      <p:graphicFrame>
        <p:nvGraphicFramePr>
          <p:cNvPr id="11" name="Table 10">
            <a:extLst>
              <a:ext uri="{FF2B5EF4-FFF2-40B4-BE49-F238E27FC236}">
                <a16:creationId xmlns:a16="http://schemas.microsoft.com/office/drawing/2014/main" id="{A23BA45C-926B-FC5F-43C6-290AB7975191}"/>
              </a:ext>
            </a:extLst>
          </p:cNvPr>
          <p:cNvGraphicFramePr>
            <a:graphicFrameLocks noGrp="1"/>
          </p:cNvGraphicFramePr>
          <p:nvPr/>
        </p:nvGraphicFramePr>
        <p:xfrm>
          <a:off x="711754" y="3212976"/>
          <a:ext cx="2152904" cy="1097280"/>
        </p:xfrm>
        <a:graphic>
          <a:graphicData uri="http://schemas.openxmlformats.org/drawingml/2006/table">
            <a:tbl>
              <a:tblPr firstRow="1" bandRow="1">
                <a:tableStyleId>{5C22544A-7EE6-4342-B048-85BDC9FD1C3A}</a:tableStyleId>
              </a:tblPr>
              <a:tblGrid>
                <a:gridCol w="1076452">
                  <a:extLst>
                    <a:ext uri="{9D8B030D-6E8A-4147-A177-3AD203B41FA5}">
                      <a16:colId xmlns:a16="http://schemas.microsoft.com/office/drawing/2014/main" val="2080692857"/>
                    </a:ext>
                  </a:extLst>
                </a:gridCol>
                <a:gridCol w="1076452">
                  <a:extLst>
                    <a:ext uri="{9D8B030D-6E8A-4147-A177-3AD203B41FA5}">
                      <a16:colId xmlns:a16="http://schemas.microsoft.com/office/drawing/2014/main" val="1812720496"/>
                    </a:ext>
                  </a:extLst>
                </a:gridCol>
              </a:tblGrid>
              <a:tr h="273299">
                <a:tc>
                  <a:txBody>
                    <a:bodyPr/>
                    <a:lstStyle/>
                    <a:p>
                      <a:r>
                        <a:rPr lang="en-CH" sz="1200" b="1" dirty="0">
                          <a:solidFill>
                            <a:schemeClr val="tx1"/>
                          </a:solidFill>
                          <a:latin typeface="Consolas" panose="020B0609020204030204" pitchFamily="49" charset="0"/>
                          <a:cs typeface="Consolas" panose="020B0609020204030204" pitchFamily="49" charset="0"/>
                        </a:rPr>
                        <a:t>dtype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200" b="0" kern="1200" dirty="0">
                          <a:solidFill>
                            <a:schemeClr val="tx1"/>
                          </a:solidFill>
                          <a:latin typeface="Consolas" panose="020B0609020204030204" pitchFamily="49" charset="0"/>
                          <a:ea typeface="+mn-ea"/>
                          <a:cs typeface="Consolas" panose="020B0609020204030204" pitchFamily="49" charset="0"/>
                        </a:rPr>
                        <a:t>int64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601231931"/>
                  </a:ext>
                </a:extLst>
              </a:tr>
              <a:tr h="273299">
                <a:tc>
                  <a:txBody>
                    <a:bodyPr/>
                    <a:lstStyle/>
                    <a:p>
                      <a:r>
                        <a:rPr lang="en-CH" sz="1200" b="1" dirty="0">
                          <a:solidFill>
                            <a:schemeClr val="tx1"/>
                          </a:solidFill>
                          <a:latin typeface="Consolas" panose="020B0609020204030204" pitchFamily="49" charset="0"/>
                          <a:cs typeface="Consolas" panose="020B0609020204030204" pitchFamily="49" charset="0"/>
                        </a:rPr>
                        <a:t>ndim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200" b="0" kern="1200" dirty="0">
                          <a:solidFill>
                            <a:schemeClr val="tx1"/>
                          </a:solidFill>
                          <a:latin typeface="Consolas" panose="020B0609020204030204" pitchFamily="49" charset="0"/>
                          <a:ea typeface="+mn-ea"/>
                          <a:cs typeface="Consolas" panose="020B0609020204030204" pitchFamily="49" charset="0"/>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2453214733"/>
                  </a:ext>
                </a:extLst>
              </a:tr>
              <a:tr h="273299">
                <a:tc>
                  <a:txBody>
                    <a:bodyPr/>
                    <a:lstStyle/>
                    <a:p>
                      <a:r>
                        <a:rPr lang="en-CH" sz="1200" b="1" dirty="0">
                          <a:solidFill>
                            <a:schemeClr val="tx1"/>
                          </a:solidFill>
                          <a:latin typeface="Consolas" panose="020B0609020204030204" pitchFamily="49" charset="0"/>
                          <a:cs typeface="Consolas" panose="020B0609020204030204" pitchFamily="49" charset="0"/>
                        </a:rPr>
                        <a:t>shape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200" b="0" kern="1200" dirty="0">
                          <a:solidFill>
                            <a:schemeClr val="tx1"/>
                          </a:solidFill>
                          <a:latin typeface="Consolas" panose="020B0609020204030204" pitchFamily="49" charset="0"/>
                          <a:ea typeface="+mn-ea"/>
                          <a:cs typeface="Consolas" panose="020B0609020204030204" pitchFamily="49" charset="0"/>
                        </a:rPr>
                        <a:t>(4, 9)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2402452231"/>
                  </a:ext>
                </a:extLst>
              </a:tr>
              <a:tr h="260223">
                <a:tc>
                  <a:txBody>
                    <a:bodyPr/>
                    <a:lstStyle/>
                    <a:p>
                      <a:r>
                        <a:rPr lang="en-CH" sz="1200" b="1" dirty="0">
                          <a:solidFill>
                            <a:schemeClr val="tx1"/>
                          </a:solidFill>
                          <a:latin typeface="Consolas" panose="020B0609020204030204" pitchFamily="49" charset="0"/>
                          <a:cs typeface="Consolas" panose="020B0609020204030204" pitchFamily="49" charset="0"/>
                        </a:rPr>
                        <a:t>strides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200" b="0" kern="1200" dirty="0">
                          <a:solidFill>
                            <a:schemeClr val="tx1"/>
                          </a:solidFill>
                          <a:latin typeface="Consolas" panose="020B0609020204030204" pitchFamily="49" charset="0"/>
                          <a:ea typeface="+mn-ea"/>
                          <a:cs typeface="Consolas" panose="020B0609020204030204" pitchFamily="49" charset="0"/>
                        </a:rPr>
                        <a:t>(</a:t>
                      </a:r>
                      <a:r>
                        <a:rPr lang="en-CH" sz="1200" b="1" kern="1200" dirty="0">
                          <a:solidFill>
                            <a:srgbClr val="FF0000"/>
                          </a:solidFill>
                          <a:latin typeface="Consolas" panose="020B0609020204030204" pitchFamily="49" charset="0"/>
                          <a:ea typeface="+mn-ea"/>
                          <a:cs typeface="Consolas" panose="020B0609020204030204" pitchFamily="49" charset="0"/>
                        </a:rPr>
                        <a:t>0</a:t>
                      </a:r>
                      <a:r>
                        <a:rPr lang="en-CH" sz="1200" b="0" kern="1200" dirty="0">
                          <a:solidFill>
                            <a:schemeClr val="tx1"/>
                          </a:solidFill>
                          <a:latin typeface="Consolas" panose="020B0609020204030204" pitchFamily="49" charset="0"/>
                          <a:ea typeface="+mn-ea"/>
                          <a:cs typeface="Consolas" panose="020B0609020204030204" pitchFamily="49" charset="0"/>
                        </a:rPr>
                        <a:t>, 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716865482"/>
                  </a:ext>
                </a:extLst>
              </a:tr>
            </a:tbl>
          </a:graphicData>
        </a:graphic>
      </p:graphicFrame>
      <p:sp>
        <p:nvSpPr>
          <p:cNvPr id="19" name="TextBox 18">
            <a:extLst>
              <a:ext uri="{FF2B5EF4-FFF2-40B4-BE49-F238E27FC236}">
                <a16:creationId xmlns:a16="http://schemas.microsoft.com/office/drawing/2014/main" id="{3B6E1D6E-6F6F-A923-EDDF-D539216A2233}"/>
              </a:ext>
            </a:extLst>
          </p:cNvPr>
          <p:cNvSpPr txBox="1"/>
          <p:nvPr/>
        </p:nvSpPr>
        <p:spPr>
          <a:xfrm>
            <a:off x="3436381" y="4755470"/>
            <a:ext cx="2160240" cy="1200329"/>
          </a:xfrm>
          <a:prstGeom prst="rect">
            <a:avLst/>
          </a:prstGeom>
          <a:solidFill>
            <a:schemeClr val="accent6">
              <a:lumMod val="20000"/>
              <a:lumOff val="80000"/>
            </a:schemeClr>
          </a:solidFill>
        </p:spPr>
        <p:txBody>
          <a:bodyPr wrap="square" rtlCol="0">
            <a:spAutoFit/>
          </a:bodyPr>
          <a:lstStyle/>
          <a:p>
            <a:r>
              <a:rPr lang="en-CH" dirty="0"/>
              <a:t>A stride of 0 means that for each new row, we don’t move in memory</a:t>
            </a:r>
          </a:p>
        </p:txBody>
      </p:sp>
      <p:cxnSp>
        <p:nvCxnSpPr>
          <p:cNvPr id="21" name="Straight Arrow Connector 20">
            <a:extLst>
              <a:ext uri="{FF2B5EF4-FFF2-40B4-BE49-F238E27FC236}">
                <a16:creationId xmlns:a16="http://schemas.microsoft.com/office/drawing/2014/main" id="{15292519-A75A-D272-C8F7-75F25248F9C8}"/>
              </a:ext>
            </a:extLst>
          </p:cNvPr>
          <p:cNvCxnSpPr>
            <a:cxnSpLocks/>
          </p:cNvCxnSpPr>
          <p:nvPr/>
        </p:nvCxnSpPr>
        <p:spPr>
          <a:xfrm flipH="1" flipV="1">
            <a:off x="1991544" y="4252156"/>
            <a:ext cx="1305498" cy="90503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4" name="TextBox 23">
            <a:extLst>
              <a:ext uri="{FF2B5EF4-FFF2-40B4-BE49-F238E27FC236}">
                <a16:creationId xmlns:a16="http://schemas.microsoft.com/office/drawing/2014/main" id="{A3A252FC-E0B1-4368-3A6E-FE28B3D06003}"/>
              </a:ext>
            </a:extLst>
          </p:cNvPr>
          <p:cNvSpPr txBox="1"/>
          <p:nvPr/>
        </p:nvSpPr>
        <p:spPr>
          <a:xfrm>
            <a:off x="3423233" y="3157010"/>
            <a:ext cx="2160240" cy="923330"/>
          </a:xfrm>
          <a:prstGeom prst="rect">
            <a:avLst/>
          </a:prstGeom>
          <a:solidFill>
            <a:schemeClr val="accent6">
              <a:lumMod val="20000"/>
              <a:lumOff val="80000"/>
            </a:schemeClr>
          </a:solidFill>
        </p:spPr>
        <p:txBody>
          <a:bodyPr wrap="square" rtlCol="0">
            <a:spAutoFit/>
          </a:bodyPr>
          <a:lstStyle/>
          <a:p>
            <a:r>
              <a:rPr lang="en-CH" dirty="0"/>
              <a:t>The shape says we have 4 rows and 9 columns</a:t>
            </a:r>
          </a:p>
        </p:txBody>
      </p:sp>
      <p:cxnSp>
        <p:nvCxnSpPr>
          <p:cNvPr id="25" name="Straight Arrow Connector 24">
            <a:extLst>
              <a:ext uri="{FF2B5EF4-FFF2-40B4-BE49-F238E27FC236}">
                <a16:creationId xmlns:a16="http://schemas.microsoft.com/office/drawing/2014/main" id="{64E749E5-8307-4B4E-FF50-B8CEAE920A45}"/>
              </a:ext>
            </a:extLst>
          </p:cNvPr>
          <p:cNvCxnSpPr>
            <a:cxnSpLocks/>
          </p:cNvCxnSpPr>
          <p:nvPr/>
        </p:nvCxnSpPr>
        <p:spPr>
          <a:xfrm flipH="1">
            <a:off x="2495601" y="3573276"/>
            <a:ext cx="792087" cy="26344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09766245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102DD6-C920-E1FE-C068-F768A5EE7720}"/>
              </a:ext>
            </a:extLst>
          </p:cNvPr>
          <p:cNvSpPr>
            <a:spLocks noGrp="1"/>
          </p:cNvSpPr>
          <p:nvPr>
            <p:ph type="title"/>
          </p:nvPr>
        </p:nvSpPr>
        <p:spPr/>
        <p:txBody>
          <a:bodyPr>
            <a:normAutofit/>
          </a:bodyPr>
          <a:lstStyle/>
          <a:p>
            <a:r>
              <a:rPr lang="en-CH" dirty="0"/>
              <a:t>A special kind of view: broadcasting operations</a:t>
            </a:r>
          </a:p>
        </p:txBody>
      </p:sp>
      <p:sp>
        <p:nvSpPr>
          <p:cNvPr id="4" name="Date Placeholder 3">
            <a:extLst>
              <a:ext uri="{FF2B5EF4-FFF2-40B4-BE49-F238E27FC236}">
                <a16:creationId xmlns:a16="http://schemas.microsoft.com/office/drawing/2014/main" id="{CC44DF12-06EB-9312-DC83-F996C01F01BD}"/>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31D124F1-398C-CC3B-7BB2-EDAA1FE71904}"/>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5C0D8E9B-8A89-17D1-EC56-826716D33B19}"/>
              </a:ext>
            </a:extLst>
          </p:cNvPr>
          <p:cNvSpPr>
            <a:spLocks noGrp="1"/>
          </p:cNvSpPr>
          <p:nvPr>
            <p:ph type="sldNum" sz="quarter" idx="12"/>
          </p:nvPr>
        </p:nvSpPr>
        <p:spPr/>
        <p:txBody>
          <a:bodyPr/>
          <a:lstStyle/>
          <a:p>
            <a:fld id="{EF79ADEA-B933-47CC-A4E9-04E6298B917C}" type="slidenum">
              <a:rPr lang="en-US" smtClean="0"/>
              <a:pPr/>
              <a:t>51</a:t>
            </a:fld>
            <a:endParaRPr lang="en-US"/>
          </a:p>
        </p:txBody>
      </p:sp>
      <p:graphicFrame>
        <p:nvGraphicFramePr>
          <p:cNvPr id="7" name="Table 6">
            <a:extLst>
              <a:ext uri="{FF2B5EF4-FFF2-40B4-BE49-F238E27FC236}">
                <a16:creationId xmlns:a16="http://schemas.microsoft.com/office/drawing/2014/main" id="{B7E712A3-7C5F-95BF-C449-C58520B24DA1}"/>
              </a:ext>
            </a:extLst>
          </p:cNvPr>
          <p:cNvGraphicFramePr>
            <a:graphicFrameLocks noGrp="1"/>
          </p:cNvGraphicFramePr>
          <p:nvPr/>
        </p:nvGraphicFramePr>
        <p:xfrm>
          <a:off x="702736" y="2066563"/>
          <a:ext cx="4406886" cy="473452"/>
        </p:xfrm>
        <a:graphic>
          <a:graphicData uri="http://schemas.openxmlformats.org/drawingml/2006/table">
            <a:tbl>
              <a:tblPr firstRow="1" bandRow="1">
                <a:tableStyleId>{5C22544A-7EE6-4342-B048-85BDC9FD1C3A}</a:tableStyleId>
              </a:tblPr>
              <a:tblGrid>
                <a:gridCol w="489654">
                  <a:extLst>
                    <a:ext uri="{9D8B030D-6E8A-4147-A177-3AD203B41FA5}">
                      <a16:colId xmlns:a16="http://schemas.microsoft.com/office/drawing/2014/main" val="192593557"/>
                    </a:ext>
                  </a:extLst>
                </a:gridCol>
                <a:gridCol w="489654">
                  <a:extLst>
                    <a:ext uri="{9D8B030D-6E8A-4147-A177-3AD203B41FA5}">
                      <a16:colId xmlns:a16="http://schemas.microsoft.com/office/drawing/2014/main" val="1194640416"/>
                    </a:ext>
                  </a:extLst>
                </a:gridCol>
                <a:gridCol w="489654">
                  <a:extLst>
                    <a:ext uri="{9D8B030D-6E8A-4147-A177-3AD203B41FA5}">
                      <a16:colId xmlns:a16="http://schemas.microsoft.com/office/drawing/2014/main" val="501113775"/>
                    </a:ext>
                  </a:extLst>
                </a:gridCol>
                <a:gridCol w="489654">
                  <a:extLst>
                    <a:ext uri="{9D8B030D-6E8A-4147-A177-3AD203B41FA5}">
                      <a16:colId xmlns:a16="http://schemas.microsoft.com/office/drawing/2014/main" val="1120167580"/>
                    </a:ext>
                  </a:extLst>
                </a:gridCol>
                <a:gridCol w="489654">
                  <a:extLst>
                    <a:ext uri="{9D8B030D-6E8A-4147-A177-3AD203B41FA5}">
                      <a16:colId xmlns:a16="http://schemas.microsoft.com/office/drawing/2014/main" val="241209916"/>
                    </a:ext>
                  </a:extLst>
                </a:gridCol>
                <a:gridCol w="489654">
                  <a:extLst>
                    <a:ext uri="{9D8B030D-6E8A-4147-A177-3AD203B41FA5}">
                      <a16:colId xmlns:a16="http://schemas.microsoft.com/office/drawing/2014/main" val="3588069149"/>
                    </a:ext>
                  </a:extLst>
                </a:gridCol>
                <a:gridCol w="489654">
                  <a:extLst>
                    <a:ext uri="{9D8B030D-6E8A-4147-A177-3AD203B41FA5}">
                      <a16:colId xmlns:a16="http://schemas.microsoft.com/office/drawing/2014/main" val="1236301219"/>
                    </a:ext>
                  </a:extLst>
                </a:gridCol>
                <a:gridCol w="489654">
                  <a:extLst>
                    <a:ext uri="{9D8B030D-6E8A-4147-A177-3AD203B41FA5}">
                      <a16:colId xmlns:a16="http://schemas.microsoft.com/office/drawing/2014/main" val="1558425767"/>
                    </a:ext>
                  </a:extLst>
                </a:gridCol>
                <a:gridCol w="489654">
                  <a:extLst>
                    <a:ext uri="{9D8B030D-6E8A-4147-A177-3AD203B41FA5}">
                      <a16:colId xmlns:a16="http://schemas.microsoft.com/office/drawing/2014/main" val="2776569343"/>
                    </a:ext>
                  </a:extLst>
                </a:gridCol>
              </a:tblGrid>
              <a:tr h="473452">
                <a:tc>
                  <a:txBody>
                    <a:bodyPr/>
                    <a:lstStyle/>
                    <a:p>
                      <a:pPr algn="ctr"/>
                      <a:r>
                        <a:rPr lang="en-CH" dirty="0">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5904975"/>
                  </a:ext>
                </a:extLst>
              </a:tr>
            </a:tbl>
          </a:graphicData>
        </a:graphic>
      </p:graphicFrame>
      <p:sp>
        <p:nvSpPr>
          <p:cNvPr id="8" name="TextBox 7">
            <a:extLst>
              <a:ext uri="{FF2B5EF4-FFF2-40B4-BE49-F238E27FC236}">
                <a16:creationId xmlns:a16="http://schemas.microsoft.com/office/drawing/2014/main" id="{5ACF49B2-B915-2D95-E7EA-214C85CA92E9}"/>
              </a:ext>
            </a:extLst>
          </p:cNvPr>
          <p:cNvSpPr txBox="1"/>
          <p:nvPr/>
        </p:nvSpPr>
        <p:spPr>
          <a:xfrm>
            <a:off x="551384" y="1636354"/>
            <a:ext cx="1944217" cy="369332"/>
          </a:xfrm>
          <a:prstGeom prst="rect">
            <a:avLst/>
          </a:prstGeom>
          <a:noFill/>
        </p:spPr>
        <p:txBody>
          <a:bodyPr wrap="square" rtlCol="0">
            <a:spAutoFit/>
          </a:bodyPr>
          <a:lstStyle/>
          <a:p>
            <a:r>
              <a:rPr lang="en-CH" b="1" dirty="0">
                <a:solidFill>
                  <a:schemeClr val="accent2">
                    <a:lumMod val="60000"/>
                    <a:lumOff val="40000"/>
                  </a:schemeClr>
                </a:solidFill>
              </a:rPr>
              <a:t>Memory block</a:t>
            </a:r>
          </a:p>
        </p:txBody>
      </p:sp>
      <p:sp>
        <p:nvSpPr>
          <p:cNvPr id="9" name="TextBox 8">
            <a:extLst>
              <a:ext uri="{FF2B5EF4-FFF2-40B4-BE49-F238E27FC236}">
                <a16:creationId xmlns:a16="http://schemas.microsoft.com/office/drawing/2014/main" id="{7371B7D1-A221-0B2A-E14C-D8F12C149CFF}"/>
              </a:ext>
            </a:extLst>
          </p:cNvPr>
          <p:cNvSpPr txBox="1"/>
          <p:nvPr/>
        </p:nvSpPr>
        <p:spPr>
          <a:xfrm>
            <a:off x="6879070" y="2707475"/>
            <a:ext cx="1944217" cy="369332"/>
          </a:xfrm>
          <a:prstGeom prst="rect">
            <a:avLst/>
          </a:prstGeom>
          <a:noFill/>
        </p:spPr>
        <p:txBody>
          <a:bodyPr wrap="square" rtlCol="0">
            <a:spAutoFit/>
          </a:bodyPr>
          <a:lstStyle/>
          <a:p>
            <a:r>
              <a:rPr lang="en-CH" b="1">
                <a:solidFill>
                  <a:schemeClr val="accent1">
                    <a:lumMod val="60000"/>
                    <a:lumOff val="40000"/>
                  </a:schemeClr>
                </a:solidFill>
              </a:rPr>
              <a:t>NumPy </a:t>
            </a:r>
            <a:r>
              <a:rPr lang="en-CH" b="1" dirty="0">
                <a:solidFill>
                  <a:schemeClr val="accent1">
                    <a:lumMod val="60000"/>
                    <a:lumOff val="40000"/>
                  </a:schemeClr>
                </a:solidFill>
              </a:rPr>
              <a:t>view</a:t>
            </a:r>
          </a:p>
        </p:txBody>
      </p:sp>
      <p:sp>
        <p:nvSpPr>
          <p:cNvPr id="10" name="TextBox 9">
            <a:extLst>
              <a:ext uri="{FF2B5EF4-FFF2-40B4-BE49-F238E27FC236}">
                <a16:creationId xmlns:a16="http://schemas.microsoft.com/office/drawing/2014/main" id="{8F0AF327-4C3F-834D-7F73-DF0475B9FF8A}"/>
              </a:ext>
            </a:extLst>
          </p:cNvPr>
          <p:cNvSpPr txBox="1"/>
          <p:nvPr/>
        </p:nvSpPr>
        <p:spPr>
          <a:xfrm>
            <a:off x="551384" y="2814156"/>
            <a:ext cx="2592288" cy="369332"/>
          </a:xfrm>
          <a:prstGeom prst="rect">
            <a:avLst/>
          </a:prstGeom>
          <a:noFill/>
        </p:spPr>
        <p:txBody>
          <a:bodyPr wrap="square" rtlCol="0">
            <a:spAutoFit/>
          </a:bodyPr>
          <a:lstStyle/>
          <a:p>
            <a:r>
              <a:rPr lang="en-CH" b="1">
                <a:solidFill>
                  <a:schemeClr val="bg1">
                    <a:lumMod val="50000"/>
                  </a:schemeClr>
                </a:solidFill>
              </a:rPr>
              <a:t>NumPy </a:t>
            </a:r>
            <a:r>
              <a:rPr lang="en-CH" b="1" dirty="0">
                <a:solidFill>
                  <a:schemeClr val="bg1">
                    <a:lumMod val="50000"/>
                  </a:schemeClr>
                </a:solidFill>
              </a:rPr>
              <a:t>array metadata</a:t>
            </a:r>
          </a:p>
        </p:txBody>
      </p:sp>
      <p:graphicFrame>
        <p:nvGraphicFramePr>
          <p:cNvPr id="11" name="Table 10">
            <a:extLst>
              <a:ext uri="{FF2B5EF4-FFF2-40B4-BE49-F238E27FC236}">
                <a16:creationId xmlns:a16="http://schemas.microsoft.com/office/drawing/2014/main" id="{A23BA45C-926B-FC5F-43C6-290AB7975191}"/>
              </a:ext>
            </a:extLst>
          </p:cNvPr>
          <p:cNvGraphicFramePr>
            <a:graphicFrameLocks noGrp="1"/>
          </p:cNvGraphicFramePr>
          <p:nvPr/>
        </p:nvGraphicFramePr>
        <p:xfrm>
          <a:off x="711754" y="3212976"/>
          <a:ext cx="2152904" cy="1097280"/>
        </p:xfrm>
        <a:graphic>
          <a:graphicData uri="http://schemas.openxmlformats.org/drawingml/2006/table">
            <a:tbl>
              <a:tblPr firstRow="1" bandRow="1">
                <a:tableStyleId>{5C22544A-7EE6-4342-B048-85BDC9FD1C3A}</a:tableStyleId>
              </a:tblPr>
              <a:tblGrid>
                <a:gridCol w="1076452">
                  <a:extLst>
                    <a:ext uri="{9D8B030D-6E8A-4147-A177-3AD203B41FA5}">
                      <a16:colId xmlns:a16="http://schemas.microsoft.com/office/drawing/2014/main" val="2080692857"/>
                    </a:ext>
                  </a:extLst>
                </a:gridCol>
                <a:gridCol w="1076452">
                  <a:extLst>
                    <a:ext uri="{9D8B030D-6E8A-4147-A177-3AD203B41FA5}">
                      <a16:colId xmlns:a16="http://schemas.microsoft.com/office/drawing/2014/main" val="1812720496"/>
                    </a:ext>
                  </a:extLst>
                </a:gridCol>
              </a:tblGrid>
              <a:tr h="273299">
                <a:tc>
                  <a:txBody>
                    <a:bodyPr/>
                    <a:lstStyle/>
                    <a:p>
                      <a:r>
                        <a:rPr lang="en-CH" sz="1200" b="1" dirty="0">
                          <a:solidFill>
                            <a:schemeClr val="tx1"/>
                          </a:solidFill>
                          <a:latin typeface="Consolas" panose="020B0609020204030204" pitchFamily="49" charset="0"/>
                          <a:cs typeface="Consolas" panose="020B0609020204030204" pitchFamily="49" charset="0"/>
                        </a:rPr>
                        <a:t>dtype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200" b="0" kern="1200" dirty="0">
                          <a:solidFill>
                            <a:schemeClr val="tx1"/>
                          </a:solidFill>
                          <a:latin typeface="Consolas" panose="020B0609020204030204" pitchFamily="49" charset="0"/>
                          <a:ea typeface="+mn-ea"/>
                          <a:cs typeface="Consolas" panose="020B0609020204030204" pitchFamily="49" charset="0"/>
                        </a:rPr>
                        <a:t>int64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601231931"/>
                  </a:ext>
                </a:extLst>
              </a:tr>
              <a:tr h="273299">
                <a:tc>
                  <a:txBody>
                    <a:bodyPr/>
                    <a:lstStyle/>
                    <a:p>
                      <a:r>
                        <a:rPr lang="en-CH" sz="1200" b="1" dirty="0">
                          <a:solidFill>
                            <a:schemeClr val="tx1"/>
                          </a:solidFill>
                          <a:latin typeface="Consolas" panose="020B0609020204030204" pitchFamily="49" charset="0"/>
                          <a:cs typeface="Consolas" panose="020B0609020204030204" pitchFamily="49" charset="0"/>
                        </a:rPr>
                        <a:t>ndim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200" b="0" kern="1200" dirty="0">
                          <a:solidFill>
                            <a:schemeClr val="tx1"/>
                          </a:solidFill>
                          <a:latin typeface="Consolas" panose="020B0609020204030204" pitchFamily="49" charset="0"/>
                          <a:ea typeface="+mn-ea"/>
                          <a:cs typeface="Consolas" panose="020B0609020204030204" pitchFamily="49" charset="0"/>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2453214733"/>
                  </a:ext>
                </a:extLst>
              </a:tr>
              <a:tr h="273299">
                <a:tc>
                  <a:txBody>
                    <a:bodyPr/>
                    <a:lstStyle/>
                    <a:p>
                      <a:r>
                        <a:rPr lang="en-CH" sz="1200" b="1" dirty="0">
                          <a:solidFill>
                            <a:schemeClr val="tx1"/>
                          </a:solidFill>
                          <a:latin typeface="Consolas" panose="020B0609020204030204" pitchFamily="49" charset="0"/>
                          <a:cs typeface="Consolas" panose="020B0609020204030204" pitchFamily="49" charset="0"/>
                        </a:rPr>
                        <a:t>shape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200" b="0" kern="1200" dirty="0">
                          <a:solidFill>
                            <a:schemeClr val="tx1"/>
                          </a:solidFill>
                          <a:latin typeface="Consolas" panose="020B0609020204030204" pitchFamily="49" charset="0"/>
                          <a:ea typeface="+mn-ea"/>
                          <a:cs typeface="Consolas" panose="020B0609020204030204" pitchFamily="49" charset="0"/>
                        </a:rPr>
                        <a:t>(4, 9)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2402452231"/>
                  </a:ext>
                </a:extLst>
              </a:tr>
              <a:tr h="260223">
                <a:tc>
                  <a:txBody>
                    <a:bodyPr/>
                    <a:lstStyle/>
                    <a:p>
                      <a:r>
                        <a:rPr lang="en-CH" sz="1200" b="1" dirty="0">
                          <a:solidFill>
                            <a:schemeClr val="tx1"/>
                          </a:solidFill>
                          <a:latin typeface="Consolas" panose="020B0609020204030204" pitchFamily="49" charset="0"/>
                          <a:cs typeface="Consolas" panose="020B0609020204030204" pitchFamily="49" charset="0"/>
                        </a:rPr>
                        <a:t>strides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200" b="0" kern="1200" dirty="0">
                          <a:solidFill>
                            <a:schemeClr val="tx1"/>
                          </a:solidFill>
                          <a:latin typeface="Consolas" panose="020B0609020204030204" pitchFamily="49" charset="0"/>
                          <a:ea typeface="+mn-ea"/>
                          <a:cs typeface="Consolas" panose="020B0609020204030204" pitchFamily="49" charset="0"/>
                        </a:rPr>
                        <a:t>(</a:t>
                      </a:r>
                      <a:r>
                        <a:rPr lang="en-CH" sz="1200" b="1" kern="1200" dirty="0">
                          <a:solidFill>
                            <a:srgbClr val="FF0000"/>
                          </a:solidFill>
                          <a:latin typeface="Consolas" panose="020B0609020204030204" pitchFamily="49" charset="0"/>
                          <a:ea typeface="+mn-ea"/>
                          <a:cs typeface="Consolas" panose="020B0609020204030204" pitchFamily="49" charset="0"/>
                        </a:rPr>
                        <a:t>0</a:t>
                      </a:r>
                      <a:r>
                        <a:rPr lang="en-CH" sz="1200" b="0" kern="1200" dirty="0">
                          <a:solidFill>
                            <a:schemeClr val="tx1"/>
                          </a:solidFill>
                          <a:latin typeface="Consolas" panose="020B0609020204030204" pitchFamily="49" charset="0"/>
                          <a:ea typeface="+mn-ea"/>
                          <a:cs typeface="Consolas" panose="020B0609020204030204" pitchFamily="49" charset="0"/>
                        </a:rPr>
                        <a:t>, 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716865482"/>
                  </a:ext>
                </a:extLst>
              </a:tr>
            </a:tbl>
          </a:graphicData>
        </a:graphic>
      </p:graphicFrame>
      <p:graphicFrame>
        <p:nvGraphicFramePr>
          <p:cNvPr id="12" name="Table 11">
            <a:extLst>
              <a:ext uri="{FF2B5EF4-FFF2-40B4-BE49-F238E27FC236}">
                <a16:creationId xmlns:a16="http://schemas.microsoft.com/office/drawing/2014/main" id="{5C92FBA3-7A74-D79E-0BDC-7F5F938E074D}"/>
              </a:ext>
            </a:extLst>
          </p:cNvPr>
          <p:cNvGraphicFramePr>
            <a:graphicFrameLocks noGrp="1"/>
          </p:cNvGraphicFramePr>
          <p:nvPr/>
        </p:nvGraphicFramePr>
        <p:xfrm>
          <a:off x="7032104" y="3105596"/>
          <a:ext cx="3960441" cy="1462240"/>
        </p:xfrm>
        <a:graphic>
          <a:graphicData uri="http://schemas.openxmlformats.org/drawingml/2006/table">
            <a:tbl>
              <a:tblPr firstRow="1" bandRow="1">
                <a:tableStyleId>{5C22544A-7EE6-4342-B048-85BDC9FD1C3A}</a:tableStyleId>
              </a:tblPr>
              <a:tblGrid>
                <a:gridCol w="440049">
                  <a:extLst>
                    <a:ext uri="{9D8B030D-6E8A-4147-A177-3AD203B41FA5}">
                      <a16:colId xmlns:a16="http://schemas.microsoft.com/office/drawing/2014/main" val="371355521"/>
                    </a:ext>
                  </a:extLst>
                </a:gridCol>
                <a:gridCol w="440049">
                  <a:extLst>
                    <a:ext uri="{9D8B030D-6E8A-4147-A177-3AD203B41FA5}">
                      <a16:colId xmlns:a16="http://schemas.microsoft.com/office/drawing/2014/main" val="1890143904"/>
                    </a:ext>
                  </a:extLst>
                </a:gridCol>
                <a:gridCol w="440049">
                  <a:extLst>
                    <a:ext uri="{9D8B030D-6E8A-4147-A177-3AD203B41FA5}">
                      <a16:colId xmlns:a16="http://schemas.microsoft.com/office/drawing/2014/main" val="3423238042"/>
                    </a:ext>
                  </a:extLst>
                </a:gridCol>
                <a:gridCol w="440049">
                  <a:extLst>
                    <a:ext uri="{9D8B030D-6E8A-4147-A177-3AD203B41FA5}">
                      <a16:colId xmlns:a16="http://schemas.microsoft.com/office/drawing/2014/main" val="3585839213"/>
                    </a:ext>
                  </a:extLst>
                </a:gridCol>
                <a:gridCol w="440049">
                  <a:extLst>
                    <a:ext uri="{9D8B030D-6E8A-4147-A177-3AD203B41FA5}">
                      <a16:colId xmlns:a16="http://schemas.microsoft.com/office/drawing/2014/main" val="1895507969"/>
                    </a:ext>
                  </a:extLst>
                </a:gridCol>
                <a:gridCol w="440049">
                  <a:extLst>
                    <a:ext uri="{9D8B030D-6E8A-4147-A177-3AD203B41FA5}">
                      <a16:colId xmlns:a16="http://schemas.microsoft.com/office/drawing/2014/main" val="3131941444"/>
                    </a:ext>
                  </a:extLst>
                </a:gridCol>
                <a:gridCol w="440049">
                  <a:extLst>
                    <a:ext uri="{9D8B030D-6E8A-4147-A177-3AD203B41FA5}">
                      <a16:colId xmlns:a16="http://schemas.microsoft.com/office/drawing/2014/main" val="504182679"/>
                    </a:ext>
                  </a:extLst>
                </a:gridCol>
                <a:gridCol w="440049">
                  <a:extLst>
                    <a:ext uri="{9D8B030D-6E8A-4147-A177-3AD203B41FA5}">
                      <a16:colId xmlns:a16="http://schemas.microsoft.com/office/drawing/2014/main" val="3735534231"/>
                    </a:ext>
                  </a:extLst>
                </a:gridCol>
                <a:gridCol w="440049">
                  <a:extLst>
                    <a:ext uri="{9D8B030D-6E8A-4147-A177-3AD203B41FA5}">
                      <a16:colId xmlns:a16="http://schemas.microsoft.com/office/drawing/2014/main" val="1814250458"/>
                    </a:ext>
                  </a:extLst>
                </a:gridCol>
              </a:tblGrid>
              <a:tr h="365560">
                <a:tc>
                  <a:txBody>
                    <a:bodyPr/>
                    <a:lstStyle/>
                    <a:p>
                      <a:pPr marL="0" algn="ctr" defTabSz="914400" rtl="0" eaLnBrk="1" latinLnBrk="0" hangingPunct="1"/>
                      <a:r>
                        <a:rPr lang="en-CH" sz="1600" b="1" kern="1200" dirty="0">
                          <a:solidFill>
                            <a:schemeClr val="tx1"/>
                          </a:solidFill>
                          <a:latin typeface="+mn-lt"/>
                          <a:ea typeface="+mn-ea"/>
                          <a:cs typeface="+mn-cs"/>
                        </a:rPr>
                        <a:t>0</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1</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2</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3</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4</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5</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6</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7</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8</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269756804"/>
                  </a:ext>
                </a:extLst>
              </a:tr>
              <a:tr h="365560">
                <a:tc>
                  <a:txBody>
                    <a:bodyPr/>
                    <a:lstStyle/>
                    <a:p>
                      <a:pPr marL="0" algn="ctr" defTabSz="914400" rtl="0" eaLnBrk="1" latinLnBrk="0" hangingPunct="1"/>
                      <a:r>
                        <a:rPr lang="en-CH" sz="1600" b="1" kern="1200" dirty="0">
                          <a:solidFill>
                            <a:schemeClr val="tx1"/>
                          </a:solidFill>
                          <a:latin typeface="+mn-lt"/>
                          <a:ea typeface="+mn-ea"/>
                          <a:cs typeface="+mn-cs"/>
                        </a:rPr>
                        <a:t>0</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1</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2</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3</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4</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5</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6</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7</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8</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873066856"/>
                  </a:ext>
                </a:extLst>
              </a:tr>
              <a:tr h="365560">
                <a:tc>
                  <a:txBody>
                    <a:bodyPr/>
                    <a:lstStyle/>
                    <a:p>
                      <a:pPr marL="0" algn="ctr" defTabSz="914400" rtl="0" eaLnBrk="1" latinLnBrk="0" hangingPunct="1"/>
                      <a:r>
                        <a:rPr lang="en-CH" sz="1600" b="1" kern="1200" dirty="0">
                          <a:solidFill>
                            <a:schemeClr val="tx1"/>
                          </a:solidFill>
                          <a:latin typeface="+mn-lt"/>
                          <a:ea typeface="+mn-ea"/>
                          <a:cs typeface="+mn-cs"/>
                        </a:rPr>
                        <a:t>0</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1</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2</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3</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4</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5</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6</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7</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8</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863045982"/>
                  </a:ext>
                </a:extLst>
              </a:tr>
              <a:tr h="365560">
                <a:tc>
                  <a:txBody>
                    <a:bodyPr/>
                    <a:lstStyle/>
                    <a:p>
                      <a:pPr marL="0" algn="ctr" defTabSz="914400" rtl="0" eaLnBrk="1" latinLnBrk="0" hangingPunct="1"/>
                      <a:r>
                        <a:rPr lang="en-CH" sz="1600" b="1" kern="1200" dirty="0">
                          <a:solidFill>
                            <a:schemeClr val="tx1"/>
                          </a:solidFill>
                          <a:latin typeface="+mn-lt"/>
                          <a:ea typeface="+mn-ea"/>
                          <a:cs typeface="+mn-cs"/>
                        </a:rPr>
                        <a:t>0</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1</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2</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3</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4</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5</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6</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7</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8</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484307954"/>
                  </a:ext>
                </a:extLst>
              </a:tr>
            </a:tbl>
          </a:graphicData>
        </a:graphic>
      </p:graphicFrame>
      <p:sp>
        <p:nvSpPr>
          <p:cNvPr id="19" name="TextBox 18">
            <a:extLst>
              <a:ext uri="{FF2B5EF4-FFF2-40B4-BE49-F238E27FC236}">
                <a16:creationId xmlns:a16="http://schemas.microsoft.com/office/drawing/2014/main" id="{3B6E1D6E-6F6F-A923-EDDF-D539216A2233}"/>
              </a:ext>
            </a:extLst>
          </p:cNvPr>
          <p:cNvSpPr txBox="1"/>
          <p:nvPr/>
        </p:nvSpPr>
        <p:spPr>
          <a:xfrm>
            <a:off x="3436381" y="4755470"/>
            <a:ext cx="2160240" cy="1200329"/>
          </a:xfrm>
          <a:prstGeom prst="rect">
            <a:avLst/>
          </a:prstGeom>
          <a:solidFill>
            <a:schemeClr val="accent6">
              <a:lumMod val="20000"/>
              <a:lumOff val="80000"/>
            </a:schemeClr>
          </a:solidFill>
        </p:spPr>
        <p:txBody>
          <a:bodyPr wrap="square" rtlCol="0">
            <a:spAutoFit/>
          </a:bodyPr>
          <a:lstStyle/>
          <a:p>
            <a:r>
              <a:rPr lang="en-CH" dirty="0"/>
              <a:t>A stride of 0 means that for each new row, we don’t move in memory</a:t>
            </a:r>
          </a:p>
        </p:txBody>
      </p:sp>
      <p:cxnSp>
        <p:nvCxnSpPr>
          <p:cNvPr id="21" name="Straight Arrow Connector 20">
            <a:extLst>
              <a:ext uri="{FF2B5EF4-FFF2-40B4-BE49-F238E27FC236}">
                <a16:creationId xmlns:a16="http://schemas.microsoft.com/office/drawing/2014/main" id="{15292519-A75A-D272-C8F7-75F25248F9C8}"/>
              </a:ext>
            </a:extLst>
          </p:cNvPr>
          <p:cNvCxnSpPr>
            <a:cxnSpLocks/>
          </p:cNvCxnSpPr>
          <p:nvPr/>
        </p:nvCxnSpPr>
        <p:spPr>
          <a:xfrm flipH="1" flipV="1">
            <a:off x="1991544" y="4252156"/>
            <a:ext cx="1305498" cy="90503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3" name="TextBox 22">
            <a:extLst>
              <a:ext uri="{FF2B5EF4-FFF2-40B4-BE49-F238E27FC236}">
                <a16:creationId xmlns:a16="http://schemas.microsoft.com/office/drawing/2014/main" id="{E2204848-80F2-B48D-89AB-842A91188B62}"/>
              </a:ext>
            </a:extLst>
          </p:cNvPr>
          <p:cNvSpPr txBox="1"/>
          <p:nvPr/>
        </p:nvSpPr>
        <p:spPr>
          <a:xfrm>
            <a:off x="7356140" y="1539761"/>
            <a:ext cx="3312368" cy="923330"/>
          </a:xfrm>
          <a:prstGeom prst="rect">
            <a:avLst/>
          </a:prstGeom>
          <a:solidFill>
            <a:schemeClr val="accent6">
              <a:lumMod val="20000"/>
              <a:lumOff val="80000"/>
            </a:schemeClr>
          </a:solidFill>
        </p:spPr>
        <p:txBody>
          <a:bodyPr wrap="square" rtlCol="0">
            <a:spAutoFit/>
          </a:bodyPr>
          <a:lstStyle/>
          <a:p>
            <a:r>
              <a:rPr lang="en-CH" dirty="0"/>
              <a:t>As a result, we obtain a view with duplicated rows, without using extra memory!</a:t>
            </a:r>
          </a:p>
        </p:txBody>
      </p:sp>
      <p:sp>
        <p:nvSpPr>
          <p:cNvPr id="24" name="TextBox 23">
            <a:extLst>
              <a:ext uri="{FF2B5EF4-FFF2-40B4-BE49-F238E27FC236}">
                <a16:creationId xmlns:a16="http://schemas.microsoft.com/office/drawing/2014/main" id="{A3A252FC-E0B1-4368-3A6E-FE28B3D06003}"/>
              </a:ext>
            </a:extLst>
          </p:cNvPr>
          <p:cNvSpPr txBox="1"/>
          <p:nvPr/>
        </p:nvSpPr>
        <p:spPr>
          <a:xfrm>
            <a:off x="3423233" y="3157010"/>
            <a:ext cx="2160240" cy="923330"/>
          </a:xfrm>
          <a:prstGeom prst="rect">
            <a:avLst/>
          </a:prstGeom>
          <a:solidFill>
            <a:schemeClr val="accent6">
              <a:lumMod val="20000"/>
              <a:lumOff val="80000"/>
            </a:schemeClr>
          </a:solidFill>
        </p:spPr>
        <p:txBody>
          <a:bodyPr wrap="square" rtlCol="0">
            <a:spAutoFit/>
          </a:bodyPr>
          <a:lstStyle/>
          <a:p>
            <a:r>
              <a:rPr lang="en-CH" dirty="0"/>
              <a:t>The shape says we have 4 rows and 9 columns</a:t>
            </a:r>
          </a:p>
        </p:txBody>
      </p:sp>
      <p:cxnSp>
        <p:nvCxnSpPr>
          <p:cNvPr id="25" name="Straight Arrow Connector 24">
            <a:extLst>
              <a:ext uri="{FF2B5EF4-FFF2-40B4-BE49-F238E27FC236}">
                <a16:creationId xmlns:a16="http://schemas.microsoft.com/office/drawing/2014/main" id="{64E749E5-8307-4B4E-FF50-B8CEAE920A45}"/>
              </a:ext>
            </a:extLst>
          </p:cNvPr>
          <p:cNvCxnSpPr>
            <a:cxnSpLocks/>
          </p:cNvCxnSpPr>
          <p:nvPr/>
        </p:nvCxnSpPr>
        <p:spPr>
          <a:xfrm flipH="1">
            <a:off x="2495601" y="3573276"/>
            <a:ext cx="792087" cy="26344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 name="Rectangle 2">
            <a:extLst>
              <a:ext uri="{FF2B5EF4-FFF2-40B4-BE49-F238E27FC236}">
                <a16:creationId xmlns:a16="http://schemas.microsoft.com/office/drawing/2014/main" id="{292A0B3C-F535-C515-7BA9-63C0DA243A54}"/>
              </a:ext>
            </a:extLst>
          </p:cNvPr>
          <p:cNvSpPr/>
          <p:nvPr/>
        </p:nvSpPr>
        <p:spPr>
          <a:xfrm>
            <a:off x="6879070" y="3482294"/>
            <a:ext cx="4257490" cy="1273176"/>
          </a:xfrm>
          <a:prstGeom prst="rect">
            <a:avLst/>
          </a:prstGeom>
          <a:solidFill>
            <a:schemeClr val="accent5">
              <a:lumMod val="60000"/>
              <a:lumOff val="40000"/>
              <a:alpha val="79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61174523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Kaleidoscope Of Colorful Vegetables And by Hiroshi Watanabe">
            <a:extLst>
              <a:ext uri="{FF2B5EF4-FFF2-40B4-BE49-F238E27FC236}">
                <a16:creationId xmlns:a16="http://schemas.microsoft.com/office/drawing/2014/main" id="{BA4E96D2-A9FF-6187-27A0-62E7A64EF6B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401" b="8175"/>
          <a:stretch/>
        </p:blipFill>
        <p:spPr bwMode="auto">
          <a:xfrm>
            <a:off x="7512099" y="4329970"/>
            <a:ext cx="3528392" cy="199085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C8D8BD02-7C20-12F9-0AFB-53BAE945B1D2}"/>
              </a:ext>
            </a:extLst>
          </p:cNvPr>
          <p:cNvSpPr>
            <a:spLocks noGrp="1"/>
          </p:cNvSpPr>
          <p:nvPr>
            <p:ph type="title"/>
          </p:nvPr>
        </p:nvSpPr>
        <p:spPr/>
        <p:txBody>
          <a:bodyPr>
            <a:noAutofit/>
          </a:bodyPr>
          <a:lstStyle/>
          <a:p>
            <a:r>
              <a:rPr lang="en-CH" sz="3200"/>
              <a:t>NumPy </a:t>
            </a:r>
            <a:r>
              <a:rPr lang="en-CH" sz="3200" dirty="0"/>
              <a:t>uses broadcasting to perform operation on arrays of different shape without having to allocate extra memory</a:t>
            </a:r>
          </a:p>
        </p:txBody>
      </p:sp>
      <p:sp>
        <p:nvSpPr>
          <p:cNvPr id="3" name="Date Placeholder 2">
            <a:extLst>
              <a:ext uri="{FF2B5EF4-FFF2-40B4-BE49-F238E27FC236}">
                <a16:creationId xmlns:a16="http://schemas.microsoft.com/office/drawing/2014/main" id="{15852CC2-0941-E9CE-504A-0F4B7CECC49C}"/>
              </a:ext>
            </a:extLst>
          </p:cNvPr>
          <p:cNvSpPr>
            <a:spLocks noGrp="1"/>
          </p:cNvSpPr>
          <p:nvPr>
            <p:ph type="dt" sz="half" idx="10"/>
          </p:nvPr>
        </p:nvSpPr>
        <p:spPr/>
        <p:txBody>
          <a:bodyPr/>
          <a:lstStyle/>
          <a:p>
            <a:r>
              <a:rPr lang="de-CH"/>
              <a:t>July 2024, CC BY-SA 4.0</a:t>
            </a:r>
            <a:endParaRPr lang="en-US"/>
          </a:p>
        </p:txBody>
      </p:sp>
      <p:sp>
        <p:nvSpPr>
          <p:cNvPr id="4" name="Footer Placeholder 3">
            <a:extLst>
              <a:ext uri="{FF2B5EF4-FFF2-40B4-BE49-F238E27FC236}">
                <a16:creationId xmlns:a16="http://schemas.microsoft.com/office/drawing/2014/main" id="{3FD7A8CB-4D9B-9928-9179-8C537E852713}"/>
              </a:ext>
            </a:extLst>
          </p:cNvPr>
          <p:cNvSpPr>
            <a:spLocks noGrp="1"/>
          </p:cNvSpPr>
          <p:nvPr>
            <p:ph type="ftr" sz="quarter" idx="11"/>
          </p:nvPr>
        </p:nvSpPr>
        <p:spPr/>
        <p:txBody>
          <a:bodyPr/>
          <a:lstStyle/>
          <a:p>
            <a:r>
              <a:rPr lang="en-US"/>
              <a:t>Data, v1.0</a:t>
            </a:r>
          </a:p>
        </p:txBody>
      </p:sp>
      <p:sp>
        <p:nvSpPr>
          <p:cNvPr id="5" name="Slide Number Placeholder 4">
            <a:extLst>
              <a:ext uri="{FF2B5EF4-FFF2-40B4-BE49-F238E27FC236}">
                <a16:creationId xmlns:a16="http://schemas.microsoft.com/office/drawing/2014/main" id="{285ABB5A-C0CE-BC34-F20C-75138EEC2D86}"/>
              </a:ext>
            </a:extLst>
          </p:cNvPr>
          <p:cNvSpPr>
            <a:spLocks noGrp="1"/>
          </p:cNvSpPr>
          <p:nvPr>
            <p:ph type="sldNum" sz="quarter" idx="12"/>
          </p:nvPr>
        </p:nvSpPr>
        <p:spPr/>
        <p:txBody>
          <a:bodyPr/>
          <a:lstStyle/>
          <a:p>
            <a:fld id="{EF79ADEA-B933-47CC-A4E9-04E6298B917C}" type="slidenum">
              <a:rPr lang="en-US" smtClean="0"/>
              <a:pPr/>
              <a:t>52</a:t>
            </a:fld>
            <a:endParaRPr lang="en-US"/>
          </a:p>
        </p:txBody>
      </p:sp>
      <p:pic>
        <p:nvPicPr>
          <p:cNvPr id="7" name="Picture 6">
            <a:extLst>
              <a:ext uri="{FF2B5EF4-FFF2-40B4-BE49-F238E27FC236}">
                <a16:creationId xmlns:a16="http://schemas.microsoft.com/office/drawing/2014/main" id="{1CF53870-83B1-F30C-3A37-E710F4DB6FEF}"/>
              </a:ext>
            </a:extLst>
          </p:cNvPr>
          <p:cNvPicPr>
            <a:picLocks noChangeAspect="1"/>
          </p:cNvPicPr>
          <p:nvPr/>
        </p:nvPicPr>
        <p:blipFill>
          <a:blip r:embed="rId4"/>
          <a:stretch>
            <a:fillRect/>
          </a:stretch>
        </p:blipFill>
        <p:spPr>
          <a:xfrm>
            <a:off x="321980" y="2125380"/>
            <a:ext cx="5544616" cy="3374350"/>
          </a:xfrm>
          <a:prstGeom prst="rect">
            <a:avLst/>
          </a:prstGeom>
        </p:spPr>
      </p:pic>
      <p:pic>
        <p:nvPicPr>
          <p:cNvPr id="6" name="Picture 5">
            <a:extLst>
              <a:ext uri="{FF2B5EF4-FFF2-40B4-BE49-F238E27FC236}">
                <a16:creationId xmlns:a16="http://schemas.microsoft.com/office/drawing/2014/main" id="{E2709D46-A6A5-2595-B161-7D031D4EC2D5}"/>
              </a:ext>
            </a:extLst>
          </p:cNvPr>
          <p:cNvPicPr>
            <a:picLocks noChangeAspect="1"/>
          </p:cNvPicPr>
          <p:nvPr/>
        </p:nvPicPr>
        <p:blipFill rotWithShape="1">
          <a:blip r:embed="rId5"/>
          <a:srcRect l="12175" t="3011" r="23610" b="3011"/>
          <a:stretch/>
        </p:blipFill>
        <p:spPr>
          <a:xfrm>
            <a:off x="7205717" y="1268760"/>
            <a:ext cx="4141156" cy="3364867"/>
          </a:xfrm>
          <a:prstGeom prst="rect">
            <a:avLst/>
          </a:prstGeom>
        </p:spPr>
      </p:pic>
    </p:spTree>
    <p:extLst>
      <p:ext uri="{BB962C8B-B14F-4D97-AF65-F5344CB8AC3E}">
        <p14:creationId xmlns:p14="http://schemas.microsoft.com/office/powerpoint/2010/main" val="72192963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6E8394-9297-BF78-899E-FE0EA9DA4F02}"/>
              </a:ext>
            </a:extLst>
          </p:cNvPr>
          <p:cNvSpPr>
            <a:spLocks noGrp="1"/>
          </p:cNvSpPr>
          <p:nvPr>
            <p:ph type="title"/>
          </p:nvPr>
        </p:nvSpPr>
        <p:spPr>
          <a:xfrm>
            <a:off x="838200" y="365125"/>
            <a:ext cx="5545832" cy="903635"/>
          </a:xfrm>
        </p:spPr>
        <p:txBody>
          <a:bodyPr>
            <a:normAutofit fontScale="90000"/>
          </a:bodyPr>
          <a:lstStyle/>
          <a:p>
            <a:r>
              <a:rPr lang="en-GB" b="0" i="0" dirty="0">
                <a:solidFill>
                  <a:srgbClr val="000000"/>
                </a:solidFill>
                <a:effectLst/>
                <a:highlight>
                  <a:srgbClr val="FFFFFF"/>
                </a:highlight>
                <a:latin typeface="Source Sans Pro" panose="020B0503030403020204" pitchFamily="34" charset="0"/>
              </a:rPr>
              <a:t>Broadcasting notebook summary</a:t>
            </a:r>
            <a:endParaRPr lang="en-US" dirty="0"/>
          </a:p>
        </p:txBody>
      </p:sp>
      <p:sp>
        <p:nvSpPr>
          <p:cNvPr id="3" name="Content Placeholder 2">
            <a:extLst>
              <a:ext uri="{FF2B5EF4-FFF2-40B4-BE49-F238E27FC236}">
                <a16:creationId xmlns:a16="http://schemas.microsoft.com/office/drawing/2014/main" id="{26F72925-017E-7905-790B-D87174595A7A}"/>
              </a:ext>
            </a:extLst>
          </p:cNvPr>
          <p:cNvSpPr>
            <a:spLocks noGrp="1"/>
          </p:cNvSpPr>
          <p:nvPr>
            <p:ph idx="1"/>
          </p:nvPr>
        </p:nvSpPr>
        <p:spPr>
          <a:xfrm>
            <a:off x="767408" y="1761157"/>
            <a:ext cx="10515600" cy="4692179"/>
          </a:xfrm>
        </p:spPr>
        <p:txBody>
          <a:bodyPr>
            <a:normAutofit/>
          </a:bodyPr>
          <a:lstStyle/>
          <a:p>
            <a:pPr algn="l">
              <a:buFont typeface="Arial" panose="020B0604020202020204" pitchFamily="34" charset="0"/>
              <a:buChar char="•"/>
            </a:pPr>
            <a:r>
              <a:rPr lang="en-GB" b="0" i="0" dirty="0">
                <a:solidFill>
                  <a:srgbClr val="000000"/>
                </a:solidFill>
                <a:effectLst/>
                <a:highlight>
                  <a:srgbClr val="FFFFFF"/>
                </a:highlight>
                <a:latin typeface="Source Sans Pro" panose="020B0503030403020204" pitchFamily="34" charset="0"/>
              </a:rPr>
              <a:t>how NumPy treats arrays with different shapes during arithmetic operations</a:t>
            </a:r>
          </a:p>
          <a:p>
            <a:pPr algn="l">
              <a:buFont typeface="Arial" panose="020B0604020202020204" pitchFamily="34" charset="0"/>
              <a:buChar char="•"/>
            </a:pPr>
            <a:endParaRPr lang="en-GB" b="0" i="0" dirty="0">
              <a:solidFill>
                <a:srgbClr val="000000"/>
              </a:solidFill>
              <a:effectLst/>
              <a:highlight>
                <a:srgbClr val="FFFFFF"/>
              </a:highlight>
              <a:latin typeface="Source Sans Pro" panose="020B0503030403020204" pitchFamily="34" charset="0"/>
            </a:endParaRPr>
          </a:p>
          <a:p>
            <a:pPr algn="l">
              <a:buFont typeface="Arial" panose="020B0604020202020204" pitchFamily="34" charset="0"/>
              <a:buChar char="•"/>
            </a:pPr>
            <a:r>
              <a:rPr lang="en-GB" b="0" i="0" dirty="0">
                <a:solidFill>
                  <a:srgbClr val="000000"/>
                </a:solidFill>
                <a:effectLst/>
                <a:highlight>
                  <a:srgbClr val="FFFFFF"/>
                </a:highlight>
                <a:latin typeface="Source Sans Pro" panose="020B0503030403020204" pitchFamily="34" charset="0"/>
              </a:rPr>
              <a:t>Rules of broadcasting</a:t>
            </a:r>
          </a:p>
          <a:p>
            <a:pPr lvl="1"/>
            <a:r>
              <a:rPr lang="en-GB" b="1" i="0" dirty="0">
                <a:solidFill>
                  <a:srgbClr val="000000"/>
                </a:solidFill>
                <a:effectLst/>
                <a:highlight>
                  <a:srgbClr val="FFFFFF"/>
                </a:highlight>
                <a:latin typeface="Source Sans Pro" panose="020B0503030403020204" pitchFamily="34" charset="0"/>
              </a:rPr>
              <a:t>1: </a:t>
            </a:r>
            <a:r>
              <a:rPr lang="en-GB" b="0" i="0" dirty="0">
                <a:solidFill>
                  <a:srgbClr val="000000"/>
                </a:solidFill>
                <a:effectLst/>
                <a:highlight>
                  <a:srgbClr val="FFFFFF"/>
                </a:highlight>
                <a:latin typeface="Source Sans Pro" panose="020B0503030403020204" pitchFamily="34" charset="0"/>
              </a:rPr>
              <a:t>If the two arrays differ in their number of dimensions, the shape of the one with fewer dimensions is </a:t>
            </a:r>
            <a:r>
              <a:rPr lang="en-GB" b="0" i="1" dirty="0">
                <a:solidFill>
                  <a:srgbClr val="000000"/>
                </a:solidFill>
                <a:effectLst/>
                <a:highlight>
                  <a:srgbClr val="FFFFFF"/>
                </a:highlight>
                <a:latin typeface="Source Sans Pro" panose="020B0503030403020204" pitchFamily="34" charset="0"/>
              </a:rPr>
              <a:t>padded</a:t>
            </a:r>
            <a:r>
              <a:rPr lang="en-GB" b="0" i="0" dirty="0">
                <a:solidFill>
                  <a:srgbClr val="000000"/>
                </a:solidFill>
                <a:effectLst/>
                <a:highlight>
                  <a:srgbClr val="FFFFFF"/>
                </a:highlight>
                <a:latin typeface="Source Sans Pro" panose="020B0503030403020204" pitchFamily="34" charset="0"/>
              </a:rPr>
              <a:t> with ones on its leading (left) side.</a:t>
            </a:r>
          </a:p>
          <a:p>
            <a:pPr lvl="1"/>
            <a:r>
              <a:rPr lang="en-GB" b="1" i="0" dirty="0">
                <a:solidFill>
                  <a:srgbClr val="000000"/>
                </a:solidFill>
                <a:effectLst/>
                <a:highlight>
                  <a:srgbClr val="FFFFFF"/>
                </a:highlight>
                <a:latin typeface="Source Sans Pro" panose="020B0503030403020204" pitchFamily="34" charset="0"/>
              </a:rPr>
              <a:t>2: </a:t>
            </a:r>
            <a:r>
              <a:rPr lang="en-GB" b="0" i="0" dirty="0">
                <a:solidFill>
                  <a:srgbClr val="000000"/>
                </a:solidFill>
                <a:effectLst/>
                <a:highlight>
                  <a:srgbClr val="FFFFFF"/>
                </a:highlight>
                <a:latin typeface="Source Sans Pro" panose="020B0503030403020204" pitchFamily="34" charset="0"/>
              </a:rPr>
              <a:t>If the shape of the two arrays does not match in any dimension, the array with shape equal to 1 in that dimension is stretched to match the other shape.</a:t>
            </a:r>
          </a:p>
          <a:p>
            <a:pPr lvl="1"/>
            <a:r>
              <a:rPr lang="en-GB" b="1" i="0" dirty="0">
                <a:solidFill>
                  <a:srgbClr val="000000"/>
                </a:solidFill>
                <a:effectLst/>
                <a:highlight>
                  <a:srgbClr val="FFFFFF"/>
                </a:highlight>
                <a:latin typeface="Source Sans Pro" panose="020B0503030403020204" pitchFamily="34" charset="0"/>
              </a:rPr>
              <a:t>3: </a:t>
            </a:r>
            <a:r>
              <a:rPr lang="en-GB" b="0" i="0" dirty="0">
                <a:solidFill>
                  <a:srgbClr val="000000"/>
                </a:solidFill>
                <a:effectLst/>
                <a:highlight>
                  <a:srgbClr val="FFFFFF"/>
                </a:highlight>
                <a:latin typeface="Source Sans Pro" panose="020B0503030403020204" pitchFamily="34" charset="0"/>
              </a:rPr>
              <a:t>If in any dimension the sizes disagree and neither is equal to 1, an error is raised.</a:t>
            </a:r>
          </a:p>
          <a:p>
            <a:endParaRPr lang="en-US" dirty="0"/>
          </a:p>
        </p:txBody>
      </p:sp>
      <p:sp>
        <p:nvSpPr>
          <p:cNvPr id="4" name="Date Placeholder 3">
            <a:extLst>
              <a:ext uri="{FF2B5EF4-FFF2-40B4-BE49-F238E27FC236}">
                <a16:creationId xmlns:a16="http://schemas.microsoft.com/office/drawing/2014/main" id="{A71A990E-948E-E164-8594-ED9EA46AA129}"/>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54576BAE-E183-D8A4-CE69-82763C05031C}"/>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C65970B4-1A31-0DC3-04E0-C7A07ABF7361}"/>
              </a:ext>
            </a:extLst>
          </p:cNvPr>
          <p:cNvSpPr>
            <a:spLocks noGrp="1"/>
          </p:cNvSpPr>
          <p:nvPr>
            <p:ph type="sldNum" sz="quarter" idx="12"/>
          </p:nvPr>
        </p:nvSpPr>
        <p:spPr/>
        <p:txBody>
          <a:bodyPr/>
          <a:lstStyle/>
          <a:p>
            <a:fld id="{EF79ADEA-B933-47CC-A4E9-04E6298B917C}" type="slidenum">
              <a:rPr lang="en-US" smtClean="0"/>
              <a:pPr/>
              <a:t>53</a:t>
            </a:fld>
            <a:endParaRPr lang="en-US"/>
          </a:p>
        </p:txBody>
      </p:sp>
      <p:grpSp>
        <p:nvGrpSpPr>
          <p:cNvPr id="8" name="Group 7">
            <a:extLst>
              <a:ext uri="{FF2B5EF4-FFF2-40B4-BE49-F238E27FC236}">
                <a16:creationId xmlns:a16="http://schemas.microsoft.com/office/drawing/2014/main" id="{8AD262AB-6A20-6C90-5CBA-9D9F8650E459}"/>
              </a:ext>
            </a:extLst>
          </p:cNvPr>
          <p:cNvGrpSpPr/>
          <p:nvPr/>
        </p:nvGrpSpPr>
        <p:grpSpPr>
          <a:xfrm>
            <a:off x="6814753" y="250837"/>
            <a:ext cx="4539047" cy="1017923"/>
            <a:chOff x="7544544" y="377602"/>
            <a:chExt cx="4539047" cy="1017923"/>
          </a:xfrm>
        </p:grpSpPr>
        <p:sp>
          <p:nvSpPr>
            <p:cNvPr id="9" name="Rectangle 8">
              <a:extLst>
                <a:ext uri="{FF2B5EF4-FFF2-40B4-BE49-F238E27FC236}">
                  <a16:creationId xmlns:a16="http://schemas.microsoft.com/office/drawing/2014/main" id="{978F781E-4D54-69F2-CEEB-EF71AD524A6A}"/>
                </a:ext>
              </a:extLst>
            </p:cNvPr>
            <p:cNvSpPr/>
            <p:nvPr/>
          </p:nvSpPr>
          <p:spPr>
            <a:xfrm>
              <a:off x="7544544" y="405338"/>
              <a:ext cx="4539047" cy="990187"/>
            </a:xfrm>
            <a:prstGeom prst="rect">
              <a:avLst/>
            </a:prstGeom>
            <a:solidFill>
              <a:schemeClr val="accent1">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latin typeface="Courier New" panose="02070309020205020404" pitchFamily="49" charset="0"/>
                <a:cs typeface="Courier New" panose="02070309020205020404" pitchFamily="49" charset="0"/>
              </a:endParaRPr>
            </a:p>
          </p:txBody>
        </p:sp>
        <p:pic>
          <p:nvPicPr>
            <p:cNvPr id="10" name="Graphic 9">
              <a:extLst>
                <a:ext uri="{FF2B5EF4-FFF2-40B4-BE49-F238E27FC236}">
                  <a16:creationId xmlns:a16="http://schemas.microsoft.com/office/drawing/2014/main" id="{54D8C7B5-2CE7-9CBF-E4B7-ED498BD286E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68247" y="560286"/>
              <a:ext cx="710164" cy="631257"/>
            </a:xfrm>
            <a:prstGeom prst="rect">
              <a:avLst/>
            </a:prstGeom>
          </p:spPr>
        </p:pic>
        <p:sp>
          <p:nvSpPr>
            <p:cNvPr id="11" name="TextBox 10">
              <a:extLst>
                <a:ext uri="{FF2B5EF4-FFF2-40B4-BE49-F238E27FC236}">
                  <a16:creationId xmlns:a16="http://schemas.microsoft.com/office/drawing/2014/main" id="{6C677BF6-A8C8-40B1-8E97-D053A30A794E}"/>
                </a:ext>
              </a:extLst>
            </p:cNvPr>
            <p:cNvSpPr txBox="1"/>
            <p:nvPr/>
          </p:nvSpPr>
          <p:spPr>
            <a:xfrm>
              <a:off x="8316096" y="377602"/>
              <a:ext cx="3482604" cy="369332"/>
            </a:xfrm>
            <a:prstGeom prst="rect">
              <a:avLst/>
            </a:prstGeom>
            <a:noFill/>
          </p:spPr>
          <p:txBody>
            <a:bodyPr wrap="square">
              <a:spAutoFit/>
            </a:bodyPr>
            <a:lstStyle/>
            <a:p>
              <a:pPr algn="ctr"/>
              <a:r>
                <a:rPr lang="en-GB" b="1" dirty="0">
                  <a:latin typeface="Courier New" panose="02070309020205020404" pitchFamily="49" charset="0"/>
                  <a:cs typeface="Courier New" panose="02070309020205020404" pitchFamily="49" charset="0"/>
                </a:rPr>
                <a:t>Dive in </a:t>
              </a:r>
              <a:r>
                <a:rPr lang="en-GB" b="1" dirty="0" err="1">
                  <a:latin typeface="Courier New" panose="02070309020205020404" pitchFamily="49" charset="0"/>
                  <a:cs typeface="Courier New" panose="02070309020205020404" pitchFamily="49" charset="0"/>
                </a:rPr>
                <a:t>Broadcastig</a:t>
              </a:r>
              <a:r>
                <a:rPr lang="en-GB" b="1" dirty="0">
                  <a:latin typeface="Courier New" panose="02070309020205020404" pitchFamily="49" charset="0"/>
                  <a:cs typeface="Courier New" panose="02070309020205020404" pitchFamily="49" charset="0"/>
                </a:rPr>
                <a:t> </a:t>
              </a:r>
              <a:endParaRPr lang="en-DE" b="1" dirty="0">
                <a:solidFill>
                  <a:schemeClr val="tx1"/>
                </a:solidFill>
                <a:latin typeface="Courier New" panose="02070309020205020404" pitchFamily="49" charset="0"/>
                <a:cs typeface="Courier New" panose="02070309020205020404" pitchFamily="49" charset="0"/>
              </a:endParaRPr>
            </a:p>
          </p:txBody>
        </p:sp>
        <p:sp>
          <p:nvSpPr>
            <p:cNvPr id="12" name="TextBox 11">
              <a:extLst>
                <a:ext uri="{FF2B5EF4-FFF2-40B4-BE49-F238E27FC236}">
                  <a16:creationId xmlns:a16="http://schemas.microsoft.com/office/drawing/2014/main" id="{2B99B32E-8409-2BC1-8799-D35876B72426}"/>
                </a:ext>
              </a:extLst>
            </p:cNvPr>
            <p:cNvSpPr txBox="1"/>
            <p:nvPr/>
          </p:nvSpPr>
          <p:spPr>
            <a:xfrm>
              <a:off x="8454428" y="695283"/>
              <a:ext cx="3482604" cy="523220"/>
            </a:xfrm>
            <a:prstGeom prst="rect">
              <a:avLst/>
            </a:prstGeom>
            <a:noFill/>
          </p:spPr>
          <p:txBody>
            <a:bodyPr wrap="square">
              <a:spAutoFit/>
            </a:bodyPr>
            <a:lstStyle/>
            <a:p>
              <a:r>
                <a:rPr lang="en-GB" sz="1400" dirty="0">
                  <a:solidFill>
                    <a:schemeClr val="tx1"/>
                  </a:solidFill>
                  <a:latin typeface="Courier New" panose="02070309020205020404" pitchFamily="49" charset="0"/>
                  <a:cs typeface="Courier New" panose="02070309020205020404" pitchFamily="49" charset="0"/>
                </a:rPr>
                <a:t>n</a:t>
              </a:r>
              <a:r>
                <a:rPr lang="en-DE" sz="1400" dirty="0">
                  <a:solidFill>
                    <a:schemeClr val="tx1"/>
                  </a:solidFill>
                  <a:latin typeface="Courier New" panose="02070309020205020404" pitchFamily="49" charset="0"/>
                  <a:cs typeface="Courier New" panose="02070309020205020404" pitchFamily="49" charset="0"/>
                </a:rPr>
                <a:t>otebooks/</a:t>
              </a:r>
              <a:r>
                <a:rPr lang="en-GB" sz="1400" dirty="0">
                  <a:latin typeface="Courier New" panose="02070309020205020404" pitchFamily="49" charset="0"/>
                  <a:cs typeface="Courier New" panose="02070309020205020404" pitchFamily="49" charset="0"/>
                </a:rPr>
                <a:t>NumPy/</a:t>
              </a:r>
              <a:r>
                <a:rPr lang="en-GB" sz="1400" dirty="0" err="1">
                  <a:latin typeface="Courier New" panose="02070309020205020404" pitchFamily="49" charset="0"/>
                  <a:cs typeface="Courier New" panose="02070309020205020404" pitchFamily="49" charset="0"/>
                </a:rPr>
                <a:t>broadcasting.ipynb</a:t>
              </a:r>
              <a:endParaRPr lang="en-DE" sz="1400" dirty="0">
                <a:solidFill>
                  <a:schemeClr val="tx1"/>
                </a:solidFill>
                <a:latin typeface="Courier New" panose="02070309020205020404" pitchFamily="49" charset="0"/>
                <a:cs typeface="Courier New" panose="02070309020205020404" pitchFamily="49" charset="0"/>
              </a:endParaRPr>
            </a:p>
          </p:txBody>
        </p:sp>
      </p:grpSp>
    </p:spTree>
    <p:extLst>
      <p:ext uri="{BB962C8B-B14F-4D97-AF65-F5344CB8AC3E}">
        <p14:creationId xmlns:p14="http://schemas.microsoft.com/office/powerpoint/2010/main" val="44841835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F459BBE2-A2A2-7EE1-1120-58A5181C884B}"/>
              </a:ext>
            </a:extLst>
          </p:cNvPr>
          <p:cNvSpPr>
            <a:spLocks noGrp="1"/>
          </p:cNvSpPr>
          <p:nvPr>
            <p:ph type="dt" sz="half" idx="10"/>
          </p:nvPr>
        </p:nvSpPr>
        <p:spPr/>
        <p:txBody>
          <a:bodyPr/>
          <a:lstStyle/>
          <a:p>
            <a:r>
              <a:rPr lang="de-CH"/>
              <a:t>July 2024, CC BY-SA 4.0</a:t>
            </a:r>
            <a:endParaRPr lang="en-US"/>
          </a:p>
        </p:txBody>
      </p:sp>
      <p:sp>
        <p:nvSpPr>
          <p:cNvPr id="4" name="Footer Placeholder 3">
            <a:extLst>
              <a:ext uri="{FF2B5EF4-FFF2-40B4-BE49-F238E27FC236}">
                <a16:creationId xmlns:a16="http://schemas.microsoft.com/office/drawing/2014/main" id="{3FCE048C-7643-4E0F-0055-1AF14D9F2051}"/>
              </a:ext>
            </a:extLst>
          </p:cNvPr>
          <p:cNvSpPr>
            <a:spLocks noGrp="1"/>
          </p:cNvSpPr>
          <p:nvPr>
            <p:ph type="ftr" sz="quarter" idx="11"/>
          </p:nvPr>
        </p:nvSpPr>
        <p:spPr/>
        <p:txBody>
          <a:bodyPr/>
          <a:lstStyle/>
          <a:p>
            <a:r>
              <a:rPr lang="en-US"/>
              <a:t>Data, v1.0</a:t>
            </a:r>
          </a:p>
        </p:txBody>
      </p:sp>
      <p:sp>
        <p:nvSpPr>
          <p:cNvPr id="5" name="Slide Number Placeholder 4">
            <a:extLst>
              <a:ext uri="{FF2B5EF4-FFF2-40B4-BE49-F238E27FC236}">
                <a16:creationId xmlns:a16="http://schemas.microsoft.com/office/drawing/2014/main" id="{397B6057-C196-6FBD-FEB5-531621B24D79}"/>
              </a:ext>
            </a:extLst>
          </p:cNvPr>
          <p:cNvSpPr>
            <a:spLocks noGrp="1"/>
          </p:cNvSpPr>
          <p:nvPr>
            <p:ph type="sldNum" sz="quarter" idx="12"/>
          </p:nvPr>
        </p:nvSpPr>
        <p:spPr/>
        <p:txBody>
          <a:bodyPr/>
          <a:lstStyle/>
          <a:p>
            <a:fld id="{EF79ADEA-B933-47CC-A4E9-04E6298B917C}" type="slidenum">
              <a:rPr lang="en-US" smtClean="0"/>
              <a:pPr/>
              <a:t>54</a:t>
            </a:fld>
            <a:endParaRPr lang="en-US"/>
          </a:p>
        </p:txBody>
      </p:sp>
      <p:pic>
        <p:nvPicPr>
          <p:cNvPr id="1028" name="Picture 4">
            <a:extLst>
              <a:ext uri="{FF2B5EF4-FFF2-40B4-BE49-F238E27FC236}">
                <a16:creationId xmlns:a16="http://schemas.microsoft.com/office/drawing/2014/main" id="{FFC6B92C-99A5-DBA6-D563-45CC2C8278D5}"/>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9833" b="89958" l="7725" r="89914">
                        <a14:foregroundMark x1="34549" y1="35565" x2="39056" y2="34728"/>
                        <a14:foregroundMark x1="7725" y1="47908" x2="7725" y2="57113"/>
                        <a14:foregroundMark x1="7725" y1="57113" x2="10515" y2="60460"/>
                      </a14:backgroundRemoval>
                    </a14:imgEffect>
                  </a14:imgLayer>
                </a14:imgProps>
              </a:ext>
              <a:ext uri="{28A0092B-C50C-407E-A947-70E740481C1C}">
                <a14:useLocalDpi xmlns:a14="http://schemas.microsoft.com/office/drawing/2010/main" val="0"/>
              </a:ext>
            </a:extLst>
          </a:blip>
          <a:srcRect l="3764" t="16880" r="20799" b="16879"/>
          <a:stretch/>
        </p:blipFill>
        <p:spPr bwMode="auto">
          <a:xfrm>
            <a:off x="7112040" y="1907299"/>
            <a:ext cx="2210839" cy="1991332"/>
          </a:xfrm>
          <a:prstGeom prst="rect">
            <a:avLst/>
          </a:prstGeom>
          <a:noFill/>
          <a:extLst>
            <a:ext uri="{909E8E84-426E-40DD-AFC4-6F175D3DCCD1}">
              <a14:hiddenFill xmlns:a14="http://schemas.microsoft.com/office/drawing/2010/main">
                <a:solidFill>
                  <a:srgbClr val="FFFFFF"/>
                </a:solidFill>
              </a14:hiddenFill>
            </a:ext>
          </a:extLst>
        </p:spPr>
      </p:pic>
      <p:sp>
        <p:nvSpPr>
          <p:cNvPr id="8" name="Title 1">
            <a:extLst>
              <a:ext uri="{FF2B5EF4-FFF2-40B4-BE49-F238E27FC236}">
                <a16:creationId xmlns:a16="http://schemas.microsoft.com/office/drawing/2014/main" id="{8774C7E5-E943-54B0-03A2-03F9E27B81D1}"/>
              </a:ext>
            </a:extLst>
          </p:cNvPr>
          <p:cNvSpPr txBox="1">
            <a:spLocks/>
          </p:cNvSpPr>
          <p:nvPr/>
        </p:nvSpPr>
        <p:spPr>
          <a:xfrm>
            <a:off x="1064637" y="864144"/>
            <a:ext cx="10515600" cy="90363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CH" sz="5400"/>
              <a:t>NumPy’s speed efficiency</a:t>
            </a:r>
            <a:endParaRPr lang="en-CH" sz="5400" dirty="0"/>
          </a:p>
        </p:txBody>
      </p:sp>
      <p:pic>
        <p:nvPicPr>
          <p:cNvPr id="1030" name="Picture 6">
            <a:extLst>
              <a:ext uri="{FF2B5EF4-FFF2-40B4-BE49-F238E27FC236}">
                <a16:creationId xmlns:a16="http://schemas.microsoft.com/office/drawing/2014/main" id="{666C167E-7690-EDF3-7150-DB38D3B7CC4E}"/>
              </a:ext>
            </a:extLst>
          </p:cNvPr>
          <p:cNvPicPr>
            <a:picLocks noChangeAspect="1" noChangeArrowheads="1"/>
          </p:cNvPicPr>
          <p:nvPr/>
        </p:nvPicPr>
        <p:blipFill>
          <a:blip r:embed="rId5">
            <a:alphaModFix amt="88000"/>
            <a:extLst>
              <a:ext uri="{BEBA8EAE-BF5A-486C-A8C5-ECC9F3942E4B}">
                <a14:imgProps xmlns:a14="http://schemas.microsoft.com/office/drawing/2010/main">
                  <a14:imgLayer r:embed="rId6">
                    <a14:imgEffect>
                      <a14:backgroundRemoval t="9278" b="98278" l="167" r="99250">
                        <a14:foregroundMark x1="29167" y1="43667" x2="10333" y2="31556"/>
                        <a14:foregroundMark x1="10333" y1="31556" x2="5667" y2="21667"/>
                        <a14:foregroundMark x1="4500" y1="20667" x2="1917" y2="20111"/>
                        <a14:foregroundMark x1="11417" y1="43500" x2="667" y2="44056"/>
                        <a14:foregroundMark x1="667" y1="44056" x2="167" y2="44278"/>
                        <a14:foregroundMark x1="73500" y1="45389" x2="99000" y2="45778"/>
                        <a14:foregroundMark x1="97250" y1="46000" x2="99250" y2="91778"/>
                        <a14:foregroundMark x1="99250" y1="91778" x2="99250" y2="91778"/>
                        <a14:foregroundMark x1="92917" y1="89444" x2="70083" y2="96444"/>
                        <a14:foregroundMark x1="70083" y1="96444" x2="26167" y2="98333"/>
                        <a14:foregroundMark x1="26167" y1="98333" x2="22500" y2="97778"/>
                        <a14:foregroundMark x1="80417" y1="45000" x2="82667" y2="24056"/>
                        <a14:foregroundMark x1="82667" y1="24056" x2="89417" y2="10611"/>
                        <a14:foregroundMark x1="89417" y1="10611" x2="89167" y2="10056"/>
                        <a14:foregroundMark x1="93500" y1="39056" x2="92917" y2="9278"/>
                      </a14:backgroundRemoval>
                    </a14:imgEffect>
                  </a14:imgLayer>
                </a14:imgProps>
              </a:ext>
              <a:ext uri="{28A0092B-C50C-407E-A947-70E740481C1C}">
                <a14:useLocalDpi xmlns:a14="http://schemas.microsoft.com/office/drawing/2010/main" val="0"/>
              </a:ext>
            </a:extLst>
          </a:blip>
          <a:srcRect/>
          <a:stretch>
            <a:fillRect/>
          </a:stretch>
        </p:blipFill>
        <p:spPr bwMode="auto">
          <a:xfrm>
            <a:off x="2082837" y="1650787"/>
            <a:ext cx="2997125" cy="449568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EBB9A70B-9412-47BC-4358-A05248F9FAB8}"/>
              </a:ext>
            </a:extLst>
          </p:cNvPr>
          <p:cNvPicPr>
            <a:picLocks noChangeAspect="1" noChangeArrowheads="1"/>
          </p:cNvPicPr>
          <p:nvPr/>
        </p:nvPicPr>
        <p:blipFill rotWithShape="1">
          <a:blip r:embed="rId7">
            <a:alphaModFix amt="94000"/>
            <a:extLst>
              <a:ext uri="{BEBA8EAE-BF5A-486C-A8C5-ECC9F3942E4B}">
                <a14:imgProps xmlns:a14="http://schemas.microsoft.com/office/drawing/2010/main">
                  <a14:imgLayer r:embed="rId8">
                    <a14:imgEffect>
                      <a14:backgroundRemoval t="9946" b="89646" l="7000" r="90846">
                        <a14:foregroundMark x1="20846" y1="15259" x2="16308" y2="11580"/>
                        <a14:foregroundMark x1="16308" y1="11580" x2="9231" y2="43052"/>
                        <a14:foregroundMark x1="9231" y1="43052" x2="8462" y2="58174"/>
                        <a14:foregroundMark x1="8462" y1="58174" x2="9769" y2="68120"/>
                        <a14:foregroundMark x1="9769" y1="68120" x2="11923" y2="73978"/>
                        <a14:foregroundMark x1="11923" y1="73978" x2="13769" y2="71662"/>
                        <a14:foregroundMark x1="80231" y1="16349" x2="89538" y2="16485"/>
                        <a14:foregroundMark x1="89538" y1="16485" x2="90923" y2="70981"/>
                        <a14:foregroundMark x1="90923" y1="70981" x2="87154" y2="75886"/>
                        <a14:foregroundMark x1="87154" y1="75886" x2="82769" y2="75341"/>
                        <a14:foregroundMark x1="8769" y1="38828" x2="7077" y2="46049"/>
                        <a14:foregroundMark x1="7077" y1="46049" x2="7000" y2="46866"/>
                      </a14:backgroundRemoval>
                    </a14:imgEffect>
                  </a14:imgLayer>
                </a14:imgProps>
              </a:ext>
              <a:ext uri="{28A0092B-C50C-407E-A947-70E740481C1C}">
                <a14:useLocalDpi xmlns:a14="http://schemas.microsoft.com/office/drawing/2010/main" val="0"/>
              </a:ext>
            </a:extLst>
          </a:blip>
          <a:srcRect l="5080" t="8788" r="6479" b="9314"/>
          <a:stretch/>
        </p:blipFill>
        <p:spPr bwMode="auto">
          <a:xfrm>
            <a:off x="5853217" y="3898631"/>
            <a:ext cx="4600366" cy="24053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226353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6FFE4-F754-E607-E5FD-5C894BB77546}"/>
              </a:ext>
            </a:extLst>
          </p:cNvPr>
          <p:cNvSpPr>
            <a:spLocks noGrp="1"/>
          </p:cNvSpPr>
          <p:nvPr>
            <p:ph type="title"/>
          </p:nvPr>
        </p:nvSpPr>
        <p:spPr/>
        <p:txBody>
          <a:bodyPr>
            <a:normAutofit/>
          </a:bodyPr>
          <a:lstStyle/>
          <a:p>
            <a:r>
              <a:rPr lang="en-US" dirty="0"/>
              <a:t>For-loops in Python vs in C</a:t>
            </a:r>
            <a:endParaRPr lang="en-CH" dirty="0"/>
          </a:p>
        </p:txBody>
      </p:sp>
      <p:sp>
        <p:nvSpPr>
          <p:cNvPr id="6" name="Content Placeholder 5">
            <a:extLst>
              <a:ext uri="{FF2B5EF4-FFF2-40B4-BE49-F238E27FC236}">
                <a16:creationId xmlns:a16="http://schemas.microsoft.com/office/drawing/2014/main" id="{8B36572F-4C1F-3868-EF42-DFBB27BD0163}"/>
              </a:ext>
            </a:extLst>
          </p:cNvPr>
          <p:cNvSpPr>
            <a:spLocks noGrp="1"/>
          </p:cNvSpPr>
          <p:nvPr>
            <p:ph idx="1"/>
          </p:nvPr>
        </p:nvSpPr>
        <p:spPr>
          <a:xfrm>
            <a:off x="838200" y="1484784"/>
            <a:ext cx="6625952" cy="4692179"/>
          </a:xfrm>
        </p:spPr>
        <p:txBody>
          <a:bodyPr>
            <a:normAutofit/>
          </a:bodyPr>
          <a:lstStyle/>
          <a:p>
            <a:r>
              <a:rPr lang="en-DE" sz="2400" dirty="0">
                <a:latin typeface="Aptos" panose="020B0004020202020204" pitchFamily="34" charset="0"/>
                <a:ea typeface="Aptos" panose="020B0004020202020204" pitchFamily="34" charset="0"/>
                <a:cs typeface="Times New Roman" panose="02020603050405020304" pitchFamily="18" charset="0"/>
              </a:rPr>
              <a:t>D</a:t>
            </a:r>
            <a:r>
              <a:rPr lang="en-DE" sz="2400" dirty="0">
                <a:effectLst/>
                <a:latin typeface="Aptos" panose="020B0004020202020204" pitchFamily="34" charset="0"/>
                <a:ea typeface="Aptos" panose="020B0004020202020204" pitchFamily="34" charset="0"/>
                <a:cs typeface="Times New Roman" panose="02020603050405020304" pitchFamily="18" charset="0"/>
              </a:rPr>
              <a:t>ata is of a C numerical type </a:t>
            </a:r>
            <a:r>
              <a:rPr lang="en-DE" sz="2400" dirty="0">
                <a:effectLst/>
                <a:latin typeface="Aptos" panose="020B0004020202020204" pitchFamily="34" charset="0"/>
                <a:ea typeface="Aptos" panose="020B0004020202020204" pitchFamily="34" charset="0"/>
                <a:cs typeface="Times New Roman" panose="02020603050405020304" pitchFamily="18" charset="0"/>
                <a:sym typeface="Wingdings" pitchFamily="2" charset="2"/>
              </a:rPr>
              <a:t> regular </a:t>
            </a:r>
            <a:r>
              <a:rPr lang="en-DE" sz="2400" dirty="0">
                <a:effectLst/>
                <a:latin typeface="Aptos" panose="020B0004020202020204" pitchFamily="34" charset="0"/>
                <a:ea typeface="Aptos" panose="020B0004020202020204" pitchFamily="34" charset="0"/>
                <a:cs typeface="Times New Roman" panose="02020603050405020304" pitchFamily="18" charset="0"/>
              </a:rPr>
              <a:t>layout in memory</a:t>
            </a:r>
          </a:p>
          <a:p>
            <a:pPr lvl="1"/>
            <a:r>
              <a:rPr lang="en-DE" sz="2000" dirty="0">
                <a:effectLst/>
                <a:latin typeface="Aptos" panose="020B0004020202020204" pitchFamily="34" charset="0"/>
                <a:ea typeface="Aptos" panose="020B0004020202020204" pitchFamily="34" charset="0"/>
                <a:cs typeface="Times New Roman" panose="02020603050405020304" pitchFamily="18" charset="0"/>
              </a:rPr>
              <a:t>A C loop can jump from one memory location to the next by moving by “strides” bytes and accumulating the result</a:t>
            </a:r>
            <a:endParaRPr lang="en-DE" sz="2000" dirty="0">
              <a:effectLst/>
            </a:endParaRPr>
          </a:p>
          <a:p>
            <a:endParaRPr lang="en-CH" sz="2400"/>
          </a:p>
          <a:p>
            <a:r>
              <a:rPr lang="en-CH" sz="2400"/>
              <a:t>To </a:t>
            </a:r>
            <a:r>
              <a:rPr lang="en-CH" sz="2400" dirty="0"/>
              <a:t>get that performance, one needs to vectorize! it’s important to </a:t>
            </a:r>
            <a:r>
              <a:rPr lang="en-CH" sz="2400" u="sng" dirty="0"/>
              <a:t>avoid for-loops at </a:t>
            </a:r>
            <a:r>
              <a:rPr lang="en-CH" sz="2400" u="sng"/>
              <a:t>all costs</a:t>
            </a:r>
            <a:br>
              <a:rPr lang="en-US" sz="2400" u="sng" dirty="0"/>
            </a:br>
            <a:r>
              <a:rPr lang="en-US" sz="2400" b="1" dirty="0"/>
              <a:t>					       </a:t>
            </a:r>
            <a:r>
              <a:rPr lang="en-US" sz="1000" dirty="0"/>
              <a:t>(with NumPy in Python)</a:t>
            </a:r>
            <a:endParaRPr lang="en-CH" sz="1000" dirty="0"/>
          </a:p>
          <a:p>
            <a:pPr marL="0" indent="0">
              <a:buNone/>
            </a:pPr>
            <a:endParaRPr lang="en-CH" sz="2400" dirty="0"/>
          </a:p>
        </p:txBody>
      </p:sp>
      <p:sp>
        <p:nvSpPr>
          <p:cNvPr id="3" name="Date Placeholder 2">
            <a:extLst>
              <a:ext uri="{FF2B5EF4-FFF2-40B4-BE49-F238E27FC236}">
                <a16:creationId xmlns:a16="http://schemas.microsoft.com/office/drawing/2014/main" id="{72DECA80-691B-3CB3-BD9F-3EFF2E44B6FE}"/>
              </a:ext>
            </a:extLst>
          </p:cNvPr>
          <p:cNvSpPr>
            <a:spLocks noGrp="1"/>
          </p:cNvSpPr>
          <p:nvPr>
            <p:ph type="dt" sz="half" idx="10"/>
          </p:nvPr>
        </p:nvSpPr>
        <p:spPr/>
        <p:txBody>
          <a:bodyPr/>
          <a:lstStyle/>
          <a:p>
            <a:r>
              <a:rPr lang="de-CH"/>
              <a:t>July 2024, CC BY-SA 4.0</a:t>
            </a:r>
            <a:endParaRPr lang="en-US"/>
          </a:p>
        </p:txBody>
      </p:sp>
      <p:sp>
        <p:nvSpPr>
          <p:cNvPr id="4" name="Footer Placeholder 3">
            <a:extLst>
              <a:ext uri="{FF2B5EF4-FFF2-40B4-BE49-F238E27FC236}">
                <a16:creationId xmlns:a16="http://schemas.microsoft.com/office/drawing/2014/main" id="{042A8D89-9A90-C092-4335-C3B5C9983BF6}"/>
              </a:ext>
            </a:extLst>
          </p:cNvPr>
          <p:cNvSpPr>
            <a:spLocks noGrp="1"/>
          </p:cNvSpPr>
          <p:nvPr>
            <p:ph type="ftr" sz="quarter" idx="11"/>
          </p:nvPr>
        </p:nvSpPr>
        <p:spPr/>
        <p:txBody>
          <a:bodyPr/>
          <a:lstStyle/>
          <a:p>
            <a:r>
              <a:rPr lang="en-US"/>
              <a:t>Data, v1.0</a:t>
            </a:r>
          </a:p>
        </p:txBody>
      </p:sp>
      <p:sp>
        <p:nvSpPr>
          <p:cNvPr id="5" name="Slide Number Placeholder 4">
            <a:extLst>
              <a:ext uri="{FF2B5EF4-FFF2-40B4-BE49-F238E27FC236}">
                <a16:creationId xmlns:a16="http://schemas.microsoft.com/office/drawing/2014/main" id="{9CAD5716-873A-C02F-4631-3E728546A847}"/>
              </a:ext>
            </a:extLst>
          </p:cNvPr>
          <p:cNvSpPr>
            <a:spLocks noGrp="1"/>
          </p:cNvSpPr>
          <p:nvPr>
            <p:ph type="sldNum" sz="quarter" idx="12"/>
          </p:nvPr>
        </p:nvSpPr>
        <p:spPr/>
        <p:txBody>
          <a:bodyPr/>
          <a:lstStyle/>
          <a:p>
            <a:fld id="{EF79ADEA-B933-47CC-A4E9-04E6298B917C}" type="slidenum">
              <a:rPr lang="en-US" smtClean="0"/>
              <a:pPr/>
              <a:t>55</a:t>
            </a:fld>
            <a:endParaRPr lang="en-US"/>
          </a:p>
        </p:txBody>
      </p:sp>
      <p:pic>
        <p:nvPicPr>
          <p:cNvPr id="7" name="Picture 4" descr="C++ talking to Python : r/ProgrammerHumor">
            <a:extLst>
              <a:ext uri="{FF2B5EF4-FFF2-40B4-BE49-F238E27FC236}">
                <a16:creationId xmlns:a16="http://schemas.microsoft.com/office/drawing/2014/main" id="{432F9DD6-62CA-A2DC-A293-23750B31B7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24192" y="1258615"/>
            <a:ext cx="4032448" cy="42822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372755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6">
            <a:extLst>
              <a:ext uri="{FF2B5EF4-FFF2-40B4-BE49-F238E27FC236}">
                <a16:creationId xmlns:a16="http://schemas.microsoft.com/office/drawing/2014/main" id="{53F46C4D-52F2-AFF7-AF1F-A2490B15524E}"/>
              </a:ext>
            </a:extLst>
          </p:cNvPr>
          <p:cNvSpPr>
            <a:spLocks noGrp="1"/>
          </p:cNvSpPr>
          <p:nvPr>
            <p:ph idx="1"/>
          </p:nvPr>
        </p:nvSpPr>
        <p:spPr>
          <a:xfrm>
            <a:off x="821967" y="1380306"/>
            <a:ext cx="7074233" cy="2984798"/>
          </a:xfrm>
        </p:spPr>
        <p:txBody>
          <a:bodyPr>
            <a:normAutofit/>
          </a:bodyPr>
          <a:lstStyle/>
          <a:p>
            <a:pPr marL="0" indent="0">
              <a:buNone/>
            </a:pPr>
            <a:r>
              <a:rPr lang="en-US" dirty="0"/>
              <a:t>operations performed on entire arrays </a:t>
            </a:r>
            <a:r>
              <a:rPr lang="en-US" b="1" dirty="0"/>
              <a:t>at once</a:t>
            </a:r>
            <a:endParaRPr lang="en-US" dirty="0"/>
          </a:p>
          <a:p>
            <a:pPr lvl="1">
              <a:buFont typeface="Wingdings" pitchFamily="2" charset="2"/>
              <a:buChar char="à"/>
            </a:pPr>
            <a:r>
              <a:rPr lang="en-US" dirty="0">
                <a:sym typeface="Wingdings" pitchFamily="2" charset="2"/>
              </a:rPr>
              <a:t>Faster computation</a:t>
            </a:r>
          </a:p>
          <a:p>
            <a:pPr lvl="1">
              <a:buFont typeface="Wingdings" pitchFamily="2" charset="2"/>
              <a:buChar char="à"/>
            </a:pPr>
            <a:r>
              <a:rPr lang="en-US" dirty="0"/>
              <a:t>no looping through each </a:t>
            </a:r>
            <a:br>
              <a:rPr lang="en-US" dirty="0"/>
            </a:br>
            <a:r>
              <a:rPr lang="en-US" dirty="0"/>
              <a:t>element individually</a:t>
            </a:r>
            <a:endParaRPr lang="en-US" dirty="0">
              <a:sym typeface="Wingdings" pitchFamily="2" charset="2"/>
            </a:endParaRPr>
          </a:p>
          <a:p>
            <a:pPr lvl="1">
              <a:buFont typeface="Wingdings" pitchFamily="2" charset="2"/>
              <a:buChar char="à"/>
            </a:pPr>
            <a:endParaRPr lang="en-US" dirty="0">
              <a:sym typeface="Wingdings" pitchFamily="2" charset="2"/>
            </a:endParaRPr>
          </a:p>
          <a:p>
            <a:pPr marL="457200" lvl="1" indent="0">
              <a:buNone/>
            </a:pPr>
            <a:endParaRPr lang="en-US" dirty="0"/>
          </a:p>
        </p:txBody>
      </p:sp>
      <p:sp>
        <p:nvSpPr>
          <p:cNvPr id="4" name="Date Placeholder 3">
            <a:extLst>
              <a:ext uri="{FF2B5EF4-FFF2-40B4-BE49-F238E27FC236}">
                <a16:creationId xmlns:a16="http://schemas.microsoft.com/office/drawing/2014/main" id="{97826E61-3F34-CA5A-CE23-61D688194FD0}"/>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9CF03947-E180-0C00-958D-263197CCF51E}"/>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71323213-7CFC-8D0C-0AE5-7BFF611D4960}"/>
              </a:ext>
            </a:extLst>
          </p:cNvPr>
          <p:cNvSpPr>
            <a:spLocks noGrp="1"/>
          </p:cNvSpPr>
          <p:nvPr>
            <p:ph type="sldNum" sz="quarter" idx="12"/>
          </p:nvPr>
        </p:nvSpPr>
        <p:spPr/>
        <p:txBody>
          <a:bodyPr/>
          <a:lstStyle/>
          <a:p>
            <a:fld id="{EF79ADEA-B933-47CC-A4E9-04E6298B917C}" type="slidenum">
              <a:rPr lang="en-US" smtClean="0"/>
              <a:pPr/>
              <a:t>56</a:t>
            </a:fld>
            <a:endParaRPr lang="en-US"/>
          </a:p>
        </p:txBody>
      </p:sp>
      <p:pic>
        <p:nvPicPr>
          <p:cNvPr id="11" name="Picture 4">
            <a:extLst>
              <a:ext uri="{FF2B5EF4-FFF2-40B4-BE49-F238E27FC236}">
                <a16:creationId xmlns:a16="http://schemas.microsoft.com/office/drawing/2014/main" id="{2B097255-0B89-85D5-E95B-66BEB0105420}"/>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9833" b="89958" l="7725" r="89914">
                        <a14:foregroundMark x1="34549" y1="35565" x2="39056" y2="34728"/>
                        <a14:foregroundMark x1="7725" y1="47908" x2="7725" y2="57113"/>
                        <a14:foregroundMark x1="7725" y1="57113" x2="10515" y2="60460"/>
                      </a14:backgroundRemoval>
                    </a14:imgEffect>
                  </a14:imgLayer>
                </a14:imgProps>
              </a:ext>
              <a:ext uri="{28A0092B-C50C-407E-A947-70E740481C1C}">
                <a14:useLocalDpi xmlns:a14="http://schemas.microsoft.com/office/drawing/2010/main" val="0"/>
              </a:ext>
            </a:extLst>
          </a:blip>
          <a:srcRect l="3764" t="16880" r="20799" b="16879"/>
          <a:stretch/>
        </p:blipFill>
        <p:spPr bwMode="auto">
          <a:xfrm flipH="1">
            <a:off x="8602991" y="816942"/>
            <a:ext cx="2072076" cy="1885704"/>
          </a:xfrm>
          <a:prstGeom prst="rect">
            <a:avLst/>
          </a:prstGeom>
          <a:noFill/>
          <a:extLst>
            <a:ext uri="{909E8E84-426E-40DD-AFC4-6F175D3DCCD1}">
              <a14:hiddenFill xmlns:a14="http://schemas.microsoft.com/office/drawing/2010/main">
                <a:solidFill>
                  <a:srgbClr val="FFFFFF"/>
                </a:solidFill>
              </a14:hiddenFill>
            </a:ext>
          </a:extLst>
        </p:spPr>
      </p:pic>
      <p:sp>
        <p:nvSpPr>
          <p:cNvPr id="12" name="Title 1">
            <a:extLst>
              <a:ext uri="{FF2B5EF4-FFF2-40B4-BE49-F238E27FC236}">
                <a16:creationId xmlns:a16="http://schemas.microsoft.com/office/drawing/2014/main" id="{9FCBAFFC-6091-2C15-7E54-A2BDDB8711CC}"/>
              </a:ext>
            </a:extLst>
          </p:cNvPr>
          <p:cNvSpPr txBox="1">
            <a:spLocks/>
          </p:cNvSpPr>
          <p:nvPr/>
        </p:nvSpPr>
        <p:spPr>
          <a:xfrm>
            <a:off x="838200" y="365125"/>
            <a:ext cx="10515600" cy="90363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Vectorization</a:t>
            </a:r>
            <a:endParaRPr lang="en-US" dirty="0"/>
          </a:p>
        </p:txBody>
      </p:sp>
    </p:spTree>
    <p:extLst>
      <p:ext uri="{BB962C8B-B14F-4D97-AF65-F5344CB8AC3E}">
        <p14:creationId xmlns:p14="http://schemas.microsoft.com/office/powerpoint/2010/main" val="54618799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6">
            <a:extLst>
              <a:ext uri="{FF2B5EF4-FFF2-40B4-BE49-F238E27FC236}">
                <a16:creationId xmlns:a16="http://schemas.microsoft.com/office/drawing/2014/main" id="{53F46C4D-52F2-AFF7-AF1F-A2490B15524E}"/>
              </a:ext>
            </a:extLst>
          </p:cNvPr>
          <p:cNvSpPr>
            <a:spLocks noGrp="1"/>
          </p:cNvSpPr>
          <p:nvPr>
            <p:ph idx="1"/>
          </p:nvPr>
        </p:nvSpPr>
        <p:spPr>
          <a:xfrm>
            <a:off x="821967" y="1380306"/>
            <a:ext cx="7074233" cy="2984798"/>
          </a:xfrm>
        </p:spPr>
        <p:txBody>
          <a:bodyPr>
            <a:normAutofit/>
          </a:bodyPr>
          <a:lstStyle/>
          <a:p>
            <a:pPr marL="0" indent="0">
              <a:buNone/>
            </a:pPr>
            <a:r>
              <a:rPr lang="en-US" dirty="0"/>
              <a:t>operations performed on entire arrays </a:t>
            </a:r>
            <a:r>
              <a:rPr lang="en-US" b="1" dirty="0"/>
              <a:t>at once</a:t>
            </a:r>
            <a:endParaRPr lang="en-US" dirty="0"/>
          </a:p>
          <a:p>
            <a:pPr lvl="1">
              <a:buFont typeface="Wingdings" pitchFamily="2" charset="2"/>
              <a:buChar char="à"/>
            </a:pPr>
            <a:r>
              <a:rPr lang="en-US" dirty="0">
                <a:sym typeface="Wingdings" pitchFamily="2" charset="2"/>
              </a:rPr>
              <a:t>Faster computation</a:t>
            </a:r>
          </a:p>
          <a:p>
            <a:pPr lvl="1">
              <a:buFont typeface="Wingdings" pitchFamily="2" charset="2"/>
              <a:buChar char="à"/>
            </a:pPr>
            <a:r>
              <a:rPr lang="en-US" dirty="0"/>
              <a:t>no looping through each </a:t>
            </a:r>
            <a:br>
              <a:rPr lang="en-US" dirty="0"/>
            </a:br>
            <a:r>
              <a:rPr lang="en-US" dirty="0"/>
              <a:t>element individually</a:t>
            </a:r>
            <a:endParaRPr lang="en-US" dirty="0">
              <a:sym typeface="Wingdings" pitchFamily="2" charset="2"/>
            </a:endParaRPr>
          </a:p>
          <a:p>
            <a:pPr lvl="1">
              <a:buFont typeface="Wingdings" pitchFamily="2" charset="2"/>
              <a:buChar char="à"/>
            </a:pPr>
            <a:endParaRPr lang="en-US" dirty="0">
              <a:sym typeface="Wingdings" pitchFamily="2" charset="2"/>
            </a:endParaRPr>
          </a:p>
          <a:p>
            <a:pPr marL="457200" lvl="1" indent="0">
              <a:buNone/>
            </a:pPr>
            <a:endParaRPr lang="en-US" dirty="0"/>
          </a:p>
        </p:txBody>
      </p:sp>
      <p:sp>
        <p:nvSpPr>
          <p:cNvPr id="4" name="Date Placeholder 3">
            <a:extLst>
              <a:ext uri="{FF2B5EF4-FFF2-40B4-BE49-F238E27FC236}">
                <a16:creationId xmlns:a16="http://schemas.microsoft.com/office/drawing/2014/main" id="{97826E61-3F34-CA5A-CE23-61D688194FD0}"/>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9CF03947-E180-0C00-958D-263197CCF51E}"/>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71323213-7CFC-8D0C-0AE5-7BFF611D4960}"/>
              </a:ext>
            </a:extLst>
          </p:cNvPr>
          <p:cNvSpPr>
            <a:spLocks noGrp="1"/>
          </p:cNvSpPr>
          <p:nvPr>
            <p:ph type="sldNum" sz="quarter" idx="12"/>
          </p:nvPr>
        </p:nvSpPr>
        <p:spPr/>
        <p:txBody>
          <a:bodyPr/>
          <a:lstStyle/>
          <a:p>
            <a:fld id="{EF79ADEA-B933-47CC-A4E9-04E6298B917C}" type="slidenum">
              <a:rPr lang="en-US" smtClean="0"/>
              <a:pPr/>
              <a:t>57</a:t>
            </a:fld>
            <a:endParaRPr lang="en-US"/>
          </a:p>
        </p:txBody>
      </p:sp>
      <p:pic>
        <p:nvPicPr>
          <p:cNvPr id="7" name="Picture 6">
            <a:extLst>
              <a:ext uri="{FF2B5EF4-FFF2-40B4-BE49-F238E27FC236}">
                <a16:creationId xmlns:a16="http://schemas.microsoft.com/office/drawing/2014/main" id="{AB88369C-0F09-D31D-E712-C8BCBEE33609}"/>
              </a:ext>
            </a:extLst>
          </p:cNvPr>
          <p:cNvPicPr>
            <a:picLocks noChangeAspect="1"/>
          </p:cNvPicPr>
          <p:nvPr/>
        </p:nvPicPr>
        <p:blipFill>
          <a:blip r:embed="rId3"/>
          <a:stretch>
            <a:fillRect/>
          </a:stretch>
        </p:blipFill>
        <p:spPr>
          <a:xfrm>
            <a:off x="343279" y="3794810"/>
            <a:ext cx="5608705" cy="2658526"/>
          </a:xfrm>
          <a:prstGeom prst="rect">
            <a:avLst/>
          </a:prstGeom>
        </p:spPr>
      </p:pic>
      <p:pic>
        <p:nvPicPr>
          <p:cNvPr id="8" name="Picture 7">
            <a:extLst>
              <a:ext uri="{FF2B5EF4-FFF2-40B4-BE49-F238E27FC236}">
                <a16:creationId xmlns:a16="http://schemas.microsoft.com/office/drawing/2014/main" id="{49F37A38-DE90-B5AA-932D-552042F84D7E}"/>
              </a:ext>
            </a:extLst>
          </p:cNvPr>
          <p:cNvPicPr>
            <a:picLocks noChangeAspect="1"/>
          </p:cNvPicPr>
          <p:nvPr/>
        </p:nvPicPr>
        <p:blipFill rotWithShape="1">
          <a:blip r:embed="rId4"/>
          <a:srcRect b="11945"/>
          <a:stretch/>
        </p:blipFill>
        <p:spPr>
          <a:xfrm>
            <a:off x="6135077" y="2571693"/>
            <a:ext cx="5793571" cy="3809635"/>
          </a:xfrm>
          <a:prstGeom prst="rect">
            <a:avLst/>
          </a:prstGeom>
        </p:spPr>
      </p:pic>
      <p:sp>
        <p:nvSpPr>
          <p:cNvPr id="10" name="TextBox 9">
            <a:extLst>
              <a:ext uri="{FF2B5EF4-FFF2-40B4-BE49-F238E27FC236}">
                <a16:creationId xmlns:a16="http://schemas.microsoft.com/office/drawing/2014/main" id="{B1DDFDEC-BD66-3B1A-2A1A-675E4E6AE2F0}"/>
              </a:ext>
            </a:extLst>
          </p:cNvPr>
          <p:cNvSpPr txBox="1"/>
          <p:nvPr/>
        </p:nvSpPr>
        <p:spPr>
          <a:xfrm>
            <a:off x="343279" y="3210035"/>
            <a:ext cx="3597699" cy="584775"/>
          </a:xfrm>
          <a:prstGeom prst="rect">
            <a:avLst/>
          </a:prstGeom>
          <a:noFill/>
        </p:spPr>
        <p:txBody>
          <a:bodyPr wrap="square" rtlCol="0">
            <a:spAutoFit/>
          </a:bodyPr>
          <a:lstStyle/>
          <a:p>
            <a:r>
              <a:rPr lang="en-US" sz="3200" dirty="0"/>
              <a:t>Basic operators</a:t>
            </a:r>
          </a:p>
        </p:txBody>
      </p:sp>
      <p:pic>
        <p:nvPicPr>
          <p:cNvPr id="11" name="Picture 4">
            <a:extLst>
              <a:ext uri="{FF2B5EF4-FFF2-40B4-BE49-F238E27FC236}">
                <a16:creationId xmlns:a16="http://schemas.microsoft.com/office/drawing/2014/main" id="{2B097255-0B89-85D5-E95B-66BEB0105420}"/>
              </a:ext>
            </a:extLst>
          </p:cNvPr>
          <p:cNvPicPr>
            <a:picLocks noChangeAspect="1" noChangeArrowheads="1"/>
          </p:cNvPicPr>
          <p:nvPr/>
        </p:nvPicPr>
        <p:blipFill rotWithShape="1">
          <a:blip r:embed="rId5">
            <a:extLst>
              <a:ext uri="{BEBA8EAE-BF5A-486C-A8C5-ECC9F3942E4B}">
                <a14:imgProps xmlns:a14="http://schemas.microsoft.com/office/drawing/2010/main">
                  <a14:imgLayer r:embed="rId6">
                    <a14:imgEffect>
                      <a14:backgroundRemoval t="9833" b="89958" l="7725" r="89914">
                        <a14:foregroundMark x1="34549" y1="35565" x2="39056" y2="34728"/>
                        <a14:foregroundMark x1="7725" y1="47908" x2="7725" y2="57113"/>
                        <a14:foregroundMark x1="7725" y1="57113" x2="10515" y2="60460"/>
                      </a14:backgroundRemoval>
                    </a14:imgEffect>
                  </a14:imgLayer>
                </a14:imgProps>
              </a:ext>
              <a:ext uri="{28A0092B-C50C-407E-A947-70E740481C1C}">
                <a14:useLocalDpi xmlns:a14="http://schemas.microsoft.com/office/drawing/2010/main" val="0"/>
              </a:ext>
            </a:extLst>
          </a:blip>
          <a:srcRect l="3764" t="16880" r="20799" b="16879"/>
          <a:stretch/>
        </p:blipFill>
        <p:spPr bwMode="auto">
          <a:xfrm flipH="1">
            <a:off x="9408368" y="94425"/>
            <a:ext cx="2072076" cy="1885704"/>
          </a:xfrm>
          <a:prstGeom prst="rect">
            <a:avLst/>
          </a:prstGeom>
          <a:noFill/>
          <a:extLst>
            <a:ext uri="{909E8E84-426E-40DD-AFC4-6F175D3DCCD1}">
              <a14:hiddenFill xmlns:a14="http://schemas.microsoft.com/office/drawing/2010/main">
                <a:solidFill>
                  <a:srgbClr val="FFFFFF"/>
                </a:solidFill>
              </a14:hiddenFill>
            </a:ext>
          </a:extLst>
        </p:spPr>
      </p:pic>
      <p:sp>
        <p:nvSpPr>
          <p:cNvPr id="12" name="Title 1">
            <a:extLst>
              <a:ext uri="{FF2B5EF4-FFF2-40B4-BE49-F238E27FC236}">
                <a16:creationId xmlns:a16="http://schemas.microsoft.com/office/drawing/2014/main" id="{9FCBAFFC-6091-2C15-7E54-A2BDDB8711CC}"/>
              </a:ext>
            </a:extLst>
          </p:cNvPr>
          <p:cNvSpPr txBox="1">
            <a:spLocks/>
          </p:cNvSpPr>
          <p:nvPr/>
        </p:nvSpPr>
        <p:spPr>
          <a:xfrm>
            <a:off x="838200" y="365125"/>
            <a:ext cx="10515600" cy="90363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Vectorization</a:t>
            </a:r>
            <a:endParaRPr lang="en-US" dirty="0"/>
          </a:p>
        </p:txBody>
      </p:sp>
      <p:sp>
        <p:nvSpPr>
          <p:cNvPr id="17" name="TextBox 16">
            <a:extLst>
              <a:ext uri="{FF2B5EF4-FFF2-40B4-BE49-F238E27FC236}">
                <a16:creationId xmlns:a16="http://schemas.microsoft.com/office/drawing/2014/main" id="{5B8CC31F-707D-2A11-F835-89705FD74B85}"/>
              </a:ext>
            </a:extLst>
          </p:cNvPr>
          <p:cNvSpPr txBox="1"/>
          <p:nvPr/>
        </p:nvSpPr>
        <p:spPr>
          <a:xfrm>
            <a:off x="6308416" y="1980129"/>
            <a:ext cx="4922996" cy="584775"/>
          </a:xfrm>
          <a:prstGeom prst="rect">
            <a:avLst/>
          </a:prstGeom>
          <a:noFill/>
        </p:spPr>
        <p:txBody>
          <a:bodyPr wrap="square" rtlCol="0">
            <a:spAutoFit/>
          </a:bodyPr>
          <a:lstStyle/>
          <a:p>
            <a:r>
              <a:rPr lang="en-US" sz="3200" dirty="0"/>
              <a:t>Aggregation functions</a:t>
            </a:r>
          </a:p>
        </p:txBody>
      </p:sp>
    </p:spTree>
    <p:extLst>
      <p:ext uri="{BB962C8B-B14F-4D97-AF65-F5344CB8AC3E}">
        <p14:creationId xmlns:p14="http://schemas.microsoft.com/office/powerpoint/2010/main" val="150602170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4CD41E-F141-90CD-ED72-B4C08C75ACD7}"/>
              </a:ext>
            </a:extLst>
          </p:cNvPr>
          <p:cNvSpPr>
            <a:spLocks noGrp="1"/>
          </p:cNvSpPr>
          <p:nvPr>
            <p:ph type="title"/>
          </p:nvPr>
        </p:nvSpPr>
        <p:spPr/>
        <p:txBody>
          <a:bodyPr>
            <a:normAutofit/>
          </a:bodyPr>
          <a:lstStyle/>
          <a:p>
            <a:r>
              <a:rPr lang="en-CH"/>
              <a:t>Exercise</a:t>
            </a:r>
            <a:r>
              <a:rPr lang="en-US" dirty="0"/>
              <a:t>: vectorize the code</a:t>
            </a:r>
            <a:endParaRPr lang="en-CH" dirty="0"/>
          </a:p>
        </p:txBody>
      </p:sp>
      <p:sp>
        <p:nvSpPr>
          <p:cNvPr id="7" name="Content Placeholder 6">
            <a:extLst>
              <a:ext uri="{FF2B5EF4-FFF2-40B4-BE49-F238E27FC236}">
                <a16:creationId xmlns:a16="http://schemas.microsoft.com/office/drawing/2014/main" id="{541E5E77-6F1B-1518-925E-0A1E18B0673A}"/>
              </a:ext>
            </a:extLst>
          </p:cNvPr>
          <p:cNvSpPr>
            <a:spLocks noGrp="1"/>
          </p:cNvSpPr>
          <p:nvPr>
            <p:ph idx="1"/>
          </p:nvPr>
        </p:nvSpPr>
        <p:spPr>
          <a:xfrm>
            <a:off x="838200" y="1772816"/>
            <a:ext cx="10515600" cy="4404147"/>
          </a:xfrm>
        </p:spPr>
        <p:txBody>
          <a:bodyPr/>
          <a:lstStyle/>
          <a:p>
            <a:r>
              <a:rPr lang="en-CH" dirty="0"/>
              <a:t>Open the notebook </a:t>
            </a:r>
            <a:r>
              <a:rPr lang="en-CH" dirty="0">
                <a:latin typeface="Consolas" panose="020B0609020204030204" pitchFamily="49" charset="0"/>
                <a:cs typeface="Consolas" panose="020B0609020204030204" pitchFamily="49" charset="0"/>
              </a:rPr>
              <a:t>numpy_vectorize</a:t>
            </a:r>
            <a:r>
              <a:rPr lang="en-CH" dirty="0"/>
              <a:t>, and follow the instructions!</a:t>
            </a:r>
          </a:p>
          <a:p>
            <a:r>
              <a:rPr lang="en-US" dirty="0"/>
              <a:t>Submit a PR for Issue #8 on</a:t>
            </a:r>
            <a:br>
              <a:rPr lang="en-CH" dirty="0"/>
            </a:br>
            <a:r>
              <a:rPr lang="en-US" noProof="1">
                <a:latin typeface="Consolas" panose="020B0609020204030204" pitchFamily="49" charset="0"/>
                <a:cs typeface="Consolas" panose="020B0609020204030204" pitchFamily="49" charset="0"/>
              </a:rPr>
              <a:t>git.aspp.school</a:t>
            </a:r>
            <a:r>
              <a:rPr lang="en-US" dirty="0">
                <a:latin typeface="Consolas" panose="020B0609020204030204" pitchFamily="49" charset="0"/>
                <a:cs typeface="Consolas" panose="020B0609020204030204" pitchFamily="49" charset="0"/>
              </a:rPr>
              <a:t>/ASPP/2024-heraklion-data</a:t>
            </a:r>
          </a:p>
          <a:p>
            <a:endParaRPr lang="en-US" dirty="0"/>
          </a:p>
        </p:txBody>
      </p:sp>
      <p:sp>
        <p:nvSpPr>
          <p:cNvPr id="3" name="Date Placeholder 2">
            <a:extLst>
              <a:ext uri="{FF2B5EF4-FFF2-40B4-BE49-F238E27FC236}">
                <a16:creationId xmlns:a16="http://schemas.microsoft.com/office/drawing/2014/main" id="{8C4F5686-8E8F-B101-6824-2FF98860ABE9}"/>
              </a:ext>
            </a:extLst>
          </p:cNvPr>
          <p:cNvSpPr>
            <a:spLocks noGrp="1"/>
          </p:cNvSpPr>
          <p:nvPr>
            <p:ph type="dt" sz="half" idx="10"/>
          </p:nvPr>
        </p:nvSpPr>
        <p:spPr/>
        <p:txBody>
          <a:bodyPr/>
          <a:lstStyle/>
          <a:p>
            <a:r>
              <a:rPr lang="de-CH"/>
              <a:t>July 2024, CC BY-SA 4.0</a:t>
            </a:r>
            <a:endParaRPr lang="en-US"/>
          </a:p>
        </p:txBody>
      </p:sp>
      <p:sp>
        <p:nvSpPr>
          <p:cNvPr id="4" name="Footer Placeholder 3">
            <a:extLst>
              <a:ext uri="{FF2B5EF4-FFF2-40B4-BE49-F238E27FC236}">
                <a16:creationId xmlns:a16="http://schemas.microsoft.com/office/drawing/2014/main" id="{2B730574-D0D8-B11F-5E0C-19C345FBD5C6}"/>
              </a:ext>
            </a:extLst>
          </p:cNvPr>
          <p:cNvSpPr>
            <a:spLocks noGrp="1"/>
          </p:cNvSpPr>
          <p:nvPr>
            <p:ph type="ftr" sz="quarter" idx="11"/>
          </p:nvPr>
        </p:nvSpPr>
        <p:spPr/>
        <p:txBody>
          <a:bodyPr/>
          <a:lstStyle/>
          <a:p>
            <a:r>
              <a:rPr lang="en-US"/>
              <a:t>Data, v1.0</a:t>
            </a:r>
          </a:p>
        </p:txBody>
      </p:sp>
      <p:sp>
        <p:nvSpPr>
          <p:cNvPr id="5" name="Slide Number Placeholder 4">
            <a:extLst>
              <a:ext uri="{FF2B5EF4-FFF2-40B4-BE49-F238E27FC236}">
                <a16:creationId xmlns:a16="http://schemas.microsoft.com/office/drawing/2014/main" id="{D12A3F0D-6B83-B946-DB67-646A1DFFF058}"/>
              </a:ext>
            </a:extLst>
          </p:cNvPr>
          <p:cNvSpPr>
            <a:spLocks noGrp="1"/>
          </p:cNvSpPr>
          <p:nvPr>
            <p:ph type="sldNum" sz="quarter" idx="12"/>
          </p:nvPr>
        </p:nvSpPr>
        <p:spPr/>
        <p:txBody>
          <a:bodyPr/>
          <a:lstStyle/>
          <a:p>
            <a:fld id="{EF79ADEA-B933-47CC-A4E9-04E6298B917C}" type="slidenum">
              <a:rPr lang="en-US" smtClean="0"/>
              <a:pPr/>
              <a:t>58</a:t>
            </a:fld>
            <a:endParaRPr lang="en-US"/>
          </a:p>
        </p:txBody>
      </p:sp>
      <p:pic>
        <p:nvPicPr>
          <p:cNvPr id="15" name="Picture 14" descr="A garden with different vegetables&#10;&#10;Description automatically generated">
            <a:extLst>
              <a:ext uri="{FF2B5EF4-FFF2-40B4-BE49-F238E27FC236}">
                <a16:creationId xmlns:a16="http://schemas.microsoft.com/office/drawing/2014/main" id="{2DE0FA27-46D5-4F8A-9656-55F909A072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35653" y="3068960"/>
            <a:ext cx="5432152" cy="3038610"/>
          </a:xfrm>
          <a:prstGeom prst="rect">
            <a:avLst/>
          </a:prstGeom>
        </p:spPr>
      </p:pic>
      <p:grpSp>
        <p:nvGrpSpPr>
          <p:cNvPr id="21" name="Group 20">
            <a:extLst>
              <a:ext uri="{FF2B5EF4-FFF2-40B4-BE49-F238E27FC236}">
                <a16:creationId xmlns:a16="http://schemas.microsoft.com/office/drawing/2014/main" id="{33F7F2E9-4B44-201A-B2AA-AA1BAF694C63}"/>
              </a:ext>
            </a:extLst>
          </p:cNvPr>
          <p:cNvGrpSpPr/>
          <p:nvPr/>
        </p:nvGrpSpPr>
        <p:grpSpPr>
          <a:xfrm>
            <a:off x="7464152" y="296900"/>
            <a:ext cx="4539047" cy="1040083"/>
            <a:chOff x="7432845" y="224587"/>
            <a:chExt cx="4539047" cy="1040083"/>
          </a:xfrm>
        </p:grpSpPr>
        <p:sp>
          <p:nvSpPr>
            <p:cNvPr id="22" name="Rectangle 21">
              <a:extLst>
                <a:ext uri="{FF2B5EF4-FFF2-40B4-BE49-F238E27FC236}">
                  <a16:creationId xmlns:a16="http://schemas.microsoft.com/office/drawing/2014/main" id="{67E44712-A889-D87B-CE9F-2E2D1BD97142}"/>
                </a:ext>
              </a:extLst>
            </p:cNvPr>
            <p:cNvSpPr/>
            <p:nvPr/>
          </p:nvSpPr>
          <p:spPr>
            <a:xfrm>
              <a:off x="7432845" y="274483"/>
              <a:ext cx="4539047" cy="990187"/>
            </a:xfrm>
            <a:prstGeom prst="rect">
              <a:avLst/>
            </a:prstGeom>
            <a:solidFill>
              <a:schemeClr val="accent6">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solidFill>
                  <a:schemeClr val="tx1"/>
                </a:solidFill>
                <a:latin typeface="Courier New" panose="02070309020205020404" pitchFamily="49" charset="0"/>
                <a:cs typeface="Courier New" panose="02070309020205020404" pitchFamily="49" charset="0"/>
              </a:endParaRPr>
            </a:p>
          </p:txBody>
        </p:sp>
        <p:sp>
          <p:nvSpPr>
            <p:cNvPr id="23" name="TextBox 22">
              <a:extLst>
                <a:ext uri="{FF2B5EF4-FFF2-40B4-BE49-F238E27FC236}">
                  <a16:creationId xmlns:a16="http://schemas.microsoft.com/office/drawing/2014/main" id="{78CCC0B9-EB1C-BF06-1087-392CAFA6432E}"/>
                </a:ext>
              </a:extLst>
            </p:cNvPr>
            <p:cNvSpPr txBox="1"/>
            <p:nvPr/>
          </p:nvSpPr>
          <p:spPr>
            <a:xfrm>
              <a:off x="7930760" y="224587"/>
              <a:ext cx="1779374" cy="369332"/>
            </a:xfrm>
            <a:prstGeom prst="rect">
              <a:avLst/>
            </a:prstGeom>
            <a:noFill/>
          </p:spPr>
          <p:txBody>
            <a:bodyPr wrap="square">
              <a:spAutoFit/>
            </a:bodyPr>
            <a:lstStyle/>
            <a:p>
              <a:pPr algn="ctr"/>
              <a:r>
                <a:rPr lang="en-DE" b="1" dirty="0">
                  <a:solidFill>
                    <a:schemeClr val="tx1"/>
                  </a:solidFill>
                  <a:latin typeface="Courier New" panose="02070309020205020404" pitchFamily="49" charset="0"/>
                  <a:cs typeface="Courier New" panose="02070309020205020404" pitchFamily="49" charset="0"/>
                </a:rPr>
                <a:t>Exercise</a:t>
              </a:r>
            </a:p>
          </p:txBody>
        </p:sp>
        <p:pic>
          <p:nvPicPr>
            <p:cNvPr id="24" name="Graphic 23">
              <a:extLst>
                <a:ext uri="{FF2B5EF4-FFF2-40B4-BE49-F238E27FC236}">
                  <a16:creationId xmlns:a16="http://schemas.microsoft.com/office/drawing/2014/main" id="{A7E25DE2-14BD-E8C8-0030-26AAAFC2032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74831" y="274016"/>
              <a:ext cx="694459" cy="555568"/>
            </a:xfrm>
            <a:prstGeom prst="rect">
              <a:avLst/>
            </a:prstGeom>
          </p:spPr>
        </p:pic>
        <p:sp>
          <p:nvSpPr>
            <p:cNvPr id="25" name="TextBox 24">
              <a:extLst>
                <a:ext uri="{FF2B5EF4-FFF2-40B4-BE49-F238E27FC236}">
                  <a16:creationId xmlns:a16="http://schemas.microsoft.com/office/drawing/2014/main" id="{DFF7321B-A9BB-F1B2-590D-17E96D76C29F}"/>
                </a:ext>
              </a:extLst>
            </p:cNvPr>
            <p:cNvSpPr txBox="1"/>
            <p:nvPr/>
          </p:nvSpPr>
          <p:spPr>
            <a:xfrm>
              <a:off x="8211275" y="551365"/>
              <a:ext cx="3636913" cy="307777"/>
            </a:xfrm>
            <a:prstGeom prst="rect">
              <a:avLst/>
            </a:prstGeom>
            <a:noFill/>
          </p:spPr>
          <p:txBody>
            <a:bodyPr wrap="square">
              <a:spAutoFit/>
            </a:bodyPr>
            <a:lstStyle/>
            <a:p>
              <a:pPr algn="ctr"/>
              <a:r>
                <a:rPr lang="en-GB" sz="1400" dirty="0">
                  <a:latin typeface="Courier New" panose="02070309020205020404" pitchFamily="49" charset="0"/>
                  <a:cs typeface="Courier New" panose="02070309020205020404" pitchFamily="49" charset="0"/>
                </a:rPr>
                <a:t>exercises/</a:t>
              </a:r>
              <a:r>
                <a:rPr lang="en-GB" sz="1400" dirty="0" err="1">
                  <a:latin typeface="Courier New" panose="02070309020205020404" pitchFamily="49" charset="0"/>
                  <a:cs typeface="Courier New" panose="02070309020205020404" pitchFamily="49" charset="0"/>
                </a:rPr>
                <a:t>numpy_vectorize</a:t>
              </a:r>
              <a:endParaRPr lang="en-DE" sz="1400" dirty="0">
                <a:solidFill>
                  <a:schemeClr val="tx1"/>
                </a:solidFill>
                <a:latin typeface="Courier New" panose="02070309020205020404" pitchFamily="49" charset="0"/>
                <a:cs typeface="Courier New" panose="02070309020205020404" pitchFamily="49" charset="0"/>
              </a:endParaRPr>
            </a:p>
          </p:txBody>
        </p:sp>
      </p:grpSp>
      <p:pic>
        <p:nvPicPr>
          <p:cNvPr id="6" name="Picture 4">
            <a:extLst>
              <a:ext uri="{FF2B5EF4-FFF2-40B4-BE49-F238E27FC236}">
                <a16:creationId xmlns:a16="http://schemas.microsoft.com/office/drawing/2014/main" id="{8E7A3835-9EEC-0FA1-95D6-23DFBFA81C90}"/>
              </a:ext>
            </a:extLst>
          </p:cNvPr>
          <p:cNvPicPr>
            <a:picLocks noChangeAspect="1" noChangeArrowheads="1"/>
          </p:cNvPicPr>
          <p:nvPr/>
        </p:nvPicPr>
        <p:blipFill rotWithShape="1">
          <a:blip r:embed="rId5">
            <a:extLst>
              <a:ext uri="{BEBA8EAE-BF5A-486C-A8C5-ECC9F3942E4B}">
                <a14:imgProps xmlns:a14="http://schemas.microsoft.com/office/drawing/2010/main">
                  <a14:imgLayer r:embed="rId6">
                    <a14:imgEffect>
                      <a14:backgroundRemoval t="9833" b="89958" l="7725" r="89914">
                        <a14:foregroundMark x1="34549" y1="35565" x2="39056" y2="34728"/>
                        <a14:foregroundMark x1="7725" y1="47908" x2="7725" y2="57113"/>
                        <a14:foregroundMark x1="7725" y1="57113" x2="10515" y2="60460"/>
                      </a14:backgroundRemoval>
                    </a14:imgEffect>
                  </a14:imgLayer>
                </a14:imgProps>
              </a:ext>
              <a:ext uri="{28A0092B-C50C-407E-A947-70E740481C1C}">
                <a14:useLocalDpi xmlns:a14="http://schemas.microsoft.com/office/drawing/2010/main" val="0"/>
              </a:ext>
            </a:extLst>
          </a:blip>
          <a:srcRect l="3764" t="16880" r="20799" b="16879"/>
          <a:stretch/>
        </p:blipFill>
        <p:spPr bwMode="auto">
          <a:xfrm flipH="1">
            <a:off x="8373287" y="3569326"/>
            <a:ext cx="2383060" cy="21687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822726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6FFE4-F754-E607-E5FD-5C894BB77546}"/>
              </a:ext>
            </a:extLst>
          </p:cNvPr>
          <p:cNvSpPr>
            <a:spLocks noGrp="1"/>
          </p:cNvSpPr>
          <p:nvPr>
            <p:ph type="title"/>
          </p:nvPr>
        </p:nvSpPr>
        <p:spPr/>
        <p:txBody>
          <a:bodyPr>
            <a:normAutofit/>
          </a:bodyPr>
          <a:lstStyle/>
          <a:p>
            <a:r>
              <a:rPr lang="en-US" dirty="0"/>
              <a:t>For-loops in Python vs in C</a:t>
            </a:r>
            <a:endParaRPr lang="en-CH" dirty="0"/>
          </a:p>
        </p:txBody>
      </p:sp>
      <p:sp>
        <p:nvSpPr>
          <p:cNvPr id="6" name="Content Placeholder 5">
            <a:extLst>
              <a:ext uri="{FF2B5EF4-FFF2-40B4-BE49-F238E27FC236}">
                <a16:creationId xmlns:a16="http://schemas.microsoft.com/office/drawing/2014/main" id="{8B36572F-4C1F-3868-EF42-DFBB27BD0163}"/>
              </a:ext>
            </a:extLst>
          </p:cNvPr>
          <p:cNvSpPr>
            <a:spLocks noGrp="1"/>
          </p:cNvSpPr>
          <p:nvPr>
            <p:ph idx="1"/>
          </p:nvPr>
        </p:nvSpPr>
        <p:spPr>
          <a:xfrm>
            <a:off x="838200" y="1484784"/>
            <a:ext cx="6625952" cy="4692179"/>
          </a:xfrm>
        </p:spPr>
        <p:txBody>
          <a:bodyPr>
            <a:normAutofit/>
          </a:bodyPr>
          <a:lstStyle/>
          <a:p>
            <a:r>
              <a:rPr lang="en-DE" sz="2400" dirty="0">
                <a:latin typeface="Aptos" panose="020B0004020202020204" pitchFamily="34" charset="0"/>
                <a:ea typeface="Aptos" panose="020B0004020202020204" pitchFamily="34" charset="0"/>
                <a:cs typeface="Times New Roman" panose="02020603050405020304" pitchFamily="18" charset="0"/>
              </a:rPr>
              <a:t>D</a:t>
            </a:r>
            <a:r>
              <a:rPr lang="en-DE" sz="2400" dirty="0">
                <a:effectLst/>
                <a:latin typeface="Aptos" panose="020B0004020202020204" pitchFamily="34" charset="0"/>
                <a:ea typeface="Aptos" panose="020B0004020202020204" pitchFamily="34" charset="0"/>
                <a:cs typeface="Times New Roman" panose="02020603050405020304" pitchFamily="18" charset="0"/>
              </a:rPr>
              <a:t>ata is of a C numerical type </a:t>
            </a:r>
            <a:r>
              <a:rPr lang="en-DE" sz="2400" dirty="0">
                <a:effectLst/>
                <a:latin typeface="Aptos" panose="020B0004020202020204" pitchFamily="34" charset="0"/>
                <a:ea typeface="Aptos" panose="020B0004020202020204" pitchFamily="34" charset="0"/>
                <a:cs typeface="Times New Roman" panose="02020603050405020304" pitchFamily="18" charset="0"/>
                <a:sym typeface="Wingdings" pitchFamily="2" charset="2"/>
              </a:rPr>
              <a:t> regular </a:t>
            </a:r>
            <a:r>
              <a:rPr lang="en-DE" sz="2400" dirty="0">
                <a:effectLst/>
                <a:latin typeface="Aptos" panose="020B0004020202020204" pitchFamily="34" charset="0"/>
                <a:ea typeface="Aptos" panose="020B0004020202020204" pitchFamily="34" charset="0"/>
                <a:cs typeface="Times New Roman" panose="02020603050405020304" pitchFamily="18" charset="0"/>
              </a:rPr>
              <a:t>layout in memory</a:t>
            </a:r>
          </a:p>
          <a:p>
            <a:pPr lvl="1"/>
            <a:r>
              <a:rPr lang="en-DE" sz="2000" dirty="0">
                <a:effectLst/>
                <a:latin typeface="Aptos" panose="020B0004020202020204" pitchFamily="34" charset="0"/>
                <a:ea typeface="Aptos" panose="020B0004020202020204" pitchFamily="34" charset="0"/>
                <a:cs typeface="Times New Roman" panose="02020603050405020304" pitchFamily="18" charset="0"/>
              </a:rPr>
              <a:t>A C loop can jump from one memory location to the next by moving by “strides” bytes and accumulating the result</a:t>
            </a:r>
            <a:endParaRPr lang="en-DE" sz="2000" dirty="0">
              <a:effectLst/>
            </a:endParaRPr>
          </a:p>
          <a:p>
            <a:endParaRPr lang="en-CH" sz="2400"/>
          </a:p>
          <a:p>
            <a:r>
              <a:rPr lang="en-CH" sz="2400"/>
              <a:t>To </a:t>
            </a:r>
            <a:r>
              <a:rPr lang="en-CH" sz="2400" dirty="0"/>
              <a:t>get that performance, one needs to vectorize! it’s important to </a:t>
            </a:r>
            <a:r>
              <a:rPr lang="en-CH" sz="2400" u="sng" dirty="0"/>
              <a:t>avoid for-loops at </a:t>
            </a:r>
            <a:r>
              <a:rPr lang="en-CH" sz="2400" u="sng"/>
              <a:t>all costs</a:t>
            </a:r>
            <a:br>
              <a:rPr lang="en-US" sz="2400" u="sng" dirty="0"/>
            </a:br>
            <a:r>
              <a:rPr lang="en-US" sz="2400" b="1" dirty="0"/>
              <a:t>					       </a:t>
            </a:r>
            <a:r>
              <a:rPr lang="en-US" sz="1000" dirty="0"/>
              <a:t>(with NumPy in Python)</a:t>
            </a:r>
            <a:endParaRPr lang="en-CH" sz="1000" dirty="0"/>
          </a:p>
          <a:p>
            <a:pPr marL="0" indent="0">
              <a:buNone/>
            </a:pPr>
            <a:endParaRPr lang="en-CH" sz="2400" dirty="0"/>
          </a:p>
        </p:txBody>
      </p:sp>
      <p:sp>
        <p:nvSpPr>
          <p:cNvPr id="3" name="Date Placeholder 2">
            <a:extLst>
              <a:ext uri="{FF2B5EF4-FFF2-40B4-BE49-F238E27FC236}">
                <a16:creationId xmlns:a16="http://schemas.microsoft.com/office/drawing/2014/main" id="{72DECA80-691B-3CB3-BD9F-3EFF2E44B6FE}"/>
              </a:ext>
            </a:extLst>
          </p:cNvPr>
          <p:cNvSpPr>
            <a:spLocks noGrp="1"/>
          </p:cNvSpPr>
          <p:nvPr>
            <p:ph type="dt" sz="half" idx="10"/>
          </p:nvPr>
        </p:nvSpPr>
        <p:spPr/>
        <p:txBody>
          <a:bodyPr/>
          <a:lstStyle/>
          <a:p>
            <a:r>
              <a:rPr lang="de-CH"/>
              <a:t>July 2024, CC BY-SA 4.0</a:t>
            </a:r>
            <a:endParaRPr lang="en-US"/>
          </a:p>
        </p:txBody>
      </p:sp>
      <p:sp>
        <p:nvSpPr>
          <p:cNvPr id="4" name="Footer Placeholder 3">
            <a:extLst>
              <a:ext uri="{FF2B5EF4-FFF2-40B4-BE49-F238E27FC236}">
                <a16:creationId xmlns:a16="http://schemas.microsoft.com/office/drawing/2014/main" id="{042A8D89-9A90-C092-4335-C3B5C9983BF6}"/>
              </a:ext>
            </a:extLst>
          </p:cNvPr>
          <p:cNvSpPr>
            <a:spLocks noGrp="1"/>
          </p:cNvSpPr>
          <p:nvPr>
            <p:ph type="ftr" sz="quarter" idx="11"/>
          </p:nvPr>
        </p:nvSpPr>
        <p:spPr/>
        <p:txBody>
          <a:bodyPr/>
          <a:lstStyle/>
          <a:p>
            <a:r>
              <a:rPr lang="en-US"/>
              <a:t>Data, v1.0</a:t>
            </a:r>
          </a:p>
        </p:txBody>
      </p:sp>
      <p:sp>
        <p:nvSpPr>
          <p:cNvPr id="5" name="Slide Number Placeholder 4">
            <a:extLst>
              <a:ext uri="{FF2B5EF4-FFF2-40B4-BE49-F238E27FC236}">
                <a16:creationId xmlns:a16="http://schemas.microsoft.com/office/drawing/2014/main" id="{9CAD5716-873A-C02F-4631-3E728546A847}"/>
              </a:ext>
            </a:extLst>
          </p:cNvPr>
          <p:cNvSpPr>
            <a:spLocks noGrp="1"/>
          </p:cNvSpPr>
          <p:nvPr>
            <p:ph type="sldNum" sz="quarter" idx="12"/>
          </p:nvPr>
        </p:nvSpPr>
        <p:spPr/>
        <p:txBody>
          <a:bodyPr/>
          <a:lstStyle/>
          <a:p>
            <a:fld id="{EF79ADEA-B933-47CC-A4E9-04E6298B917C}" type="slidenum">
              <a:rPr lang="en-US" smtClean="0"/>
              <a:pPr/>
              <a:t>59</a:t>
            </a:fld>
            <a:endParaRPr lang="en-US"/>
          </a:p>
        </p:txBody>
      </p:sp>
      <p:pic>
        <p:nvPicPr>
          <p:cNvPr id="7" name="Picture 4" descr="C++ talking to Python : r/ProgrammerHumor">
            <a:extLst>
              <a:ext uri="{FF2B5EF4-FFF2-40B4-BE49-F238E27FC236}">
                <a16:creationId xmlns:a16="http://schemas.microsoft.com/office/drawing/2014/main" id="{432F9DD6-62CA-A2DC-A293-23750B31B7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24192" y="1258615"/>
            <a:ext cx="4032448" cy="428224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09F8A978-5AE6-D2C6-FD5E-AA28C70AE203}"/>
              </a:ext>
            </a:extLst>
          </p:cNvPr>
          <p:cNvSpPr txBox="1"/>
          <p:nvPr/>
        </p:nvSpPr>
        <p:spPr>
          <a:xfrm>
            <a:off x="1054832" y="5063808"/>
            <a:ext cx="6192688" cy="954107"/>
          </a:xfrm>
          <a:prstGeom prst="rect">
            <a:avLst/>
          </a:prstGeom>
          <a:solidFill>
            <a:srgbClr val="F0D0D5"/>
          </a:solidFill>
        </p:spPr>
        <p:txBody>
          <a:bodyPr wrap="square" rtlCol="0">
            <a:spAutoFit/>
          </a:bodyPr>
          <a:lstStyle/>
          <a:p>
            <a:pPr algn="ctr"/>
            <a:r>
              <a:rPr lang="en-CH" sz="2800"/>
              <a:t>How is efficiency of Python vs C in the Big-O sense?</a:t>
            </a:r>
            <a:endParaRPr lang="en-US" dirty="0"/>
          </a:p>
        </p:txBody>
      </p:sp>
    </p:spTree>
    <p:extLst>
      <p:ext uri="{BB962C8B-B14F-4D97-AF65-F5344CB8AC3E}">
        <p14:creationId xmlns:p14="http://schemas.microsoft.com/office/powerpoint/2010/main" val="9153188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8DFBD88-A407-BCCE-86D5-035B157D4265}"/>
              </a:ext>
            </a:extLst>
          </p:cNvPr>
          <p:cNvSpPr/>
          <p:nvPr/>
        </p:nvSpPr>
        <p:spPr>
          <a:xfrm>
            <a:off x="11052383" y="205950"/>
            <a:ext cx="827981" cy="702769"/>
          </a:xfrm>
          <a:prstGeom prst="rect">
            <a:avLst/>
          </a:prstGeom>
          <a:solidFill>
            <a:schemeClr val="accent6">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latin typeface="Courier New" panose="02070309020205020404" pitchFamily="49" charset="0"/>
              <a:cs typeface="Courier New" panose="02070309020205020404" pitchFamily="49" charset="0"/>
            </a:endParaRPr>
          </a:p>
        </p:txBody>
      </p:sp>
      <p:sp>
        <p:nvSpPr>
          <p:cNvPr id="17" name="Title 3">
            <a:extLst>
              <a:ext uri="{FF2B5EF4-FFF2-40B4-BE49-F238E27FC236}">
                <a16:creationId xmlns:a16="http://schemas.microsoft.com/office/drawing/2014/main" id="{0082FB03-B5BF-D4F7-5592-04D6D43828A1}"/>
              </a:ext>
            </a:extLst>
          </p:cNvPr>
          <p:cNvSpPr>
            <a:spLocks noGrp="1"/>
          </p:cNvSpPr>
          <p:nvPr>
            <p:ph type="title"/>
          </p:nvPr>
        </p:nvSpPr>
        <p:spPr/>
        <p:txBody>
          <a:bodyPr>
            <a:normAutofit fontScale="90000"/>
          </a:bodyPr>
          <a:lstStyle/>
          <a:p>
            <a:r>
              <a:rPr lang="en-US" b="1" dirty="0"/>
              <a:t>Hands-on</a:t>
            </a:r>
            <a:br>
              <a:rPr lang="en-US" b="1" dirty="0"/>
            </a:br>
            <a:r>
              <a:rPr lang="en-US" sz="3600" dirty="0"/>
              <a:t>What data structure would you use to represent…</a:t>
            </a:r>
            <a:endParaRPr lang="en-CH" sz="3600" dirty="0"/>
          </a:p>
        </p:txBody>
      </p:sp>
      <p:sp>
        <p:nvSpPr>
          <p:cNvPr id="4" name="Date Placeholder 3">
            <a:extLst>
              <a:ext uri="{FF2B5EF4-FFF2-40B4-BE49-F238E27FC236}">
                <a16:creationId xmlns:a16="http://schemas.microsoft.com/office/drawing/2014/main" id="{E8C84DEF-DCEF-7DAB-2DDF-ACBFCD4688DC}"/>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2C3C5D9D-450C-CD41-DC4B-A75684895E79}"/>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9F61D35E-DD39-AE70-A8D5-44192757D511}"/>
              </a:ext>
            </a:extLst>
          </p:cNvPr>
          <p:cNvSpPr>
            <a:spLocks noGrp="1"/>
          </p:cNvSpPr>
          <p:nvPr>
            <p:ph type="sldNum" sz="quarter" idx="12"/>
          </p:nvPr>
        </p:nvSpPr>
        <p:spPr/>
        <p:txBody>
          <a:bodyPr/>
          <a:lstStyle/>
          <a:p>
            <a:fld id="{EF79ADEA-B933-47CC-A4E9-04E6298B917C}" type="slidenum">
              <a:rPr lang="en-US" smtClean="0"/>
              <a:pPr/>
              <a:t>6</a:t>
            </a:fld>
            <a:endParaRPr lang="en-US"/>
          </a:p>
        </p:txBody>
      </p:sp>
      <p:pic>
        <p:nvPicPr>
          <p:cNvPr id="11" name="Graphic 10">
            <a:extLst>
              <a:ext uri="{FF2B5EF4-FFF2-40B4-BE49-F238E27FC236}">
                <a16:creationId xmlns:a16="http://schemas.microsoft.com/office/drawing/2014/main" id="{4100A633-F8F2-E59B-7BE8-C5F21118AEF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119144" y="279550"/>
            <a:ext cx="694459" cy="555568"/>
          </a:xfrm>
          <a:prstGeom prst="rect">
            <a:avLst/>
          </a:prstGeom>
        </p:spPr>
      </p:pic>
      <p:sp>
        <p:nvSpPr>
          <p:cNvPr id="16" name="TextBox 15">
            <a:extLst>
              <a:ext uri="{FF2B5EF4-FFF2-40B4-BE49-F238E27FC236}">
                <a16:creationId xmlns:a16="http://schemas.microsoft.com/office/drawing/2014/main" id="{8FA08EE9-A1C8-13B0-D6B0-E8AD7454C69E}"/>
              </a:ext>
            </a:extLst>
          </p:cNvPr>
          <p:cNvSpPr txBox="1"/>
          <p:nvPr/>
        </p:nvSpPr>
        <p:spPr>
          <a:xfrm>
            <a:off x="2109005" y="1828691"/>
            <a:ext cx="2501322" cy="400110"/>
          </a:xfrm>
          <a:prstGeom prst="rect">
            <a:avLst/>
          </a:prstGeom>
          <a:solidFill>
            <a:srgbClr val="F0D0D5"/>
          </a:solidFill>
        </p:spPr>
        <p:txBody>
          <a:bodyPr wrap="square" rtlCol="0">
            <a:spAutoFit/>
          </a:bodyPr>
          <a:lstStyle/>
          <a:p>
            <a:pPr algn="ctr"/>
            <a:r>
              <a:rPr lang="en-US" sz="2000" dirty="0"/>
              <a:t>A sound wave?</a:t>
            </a:r>
            <a:endParaRPr lang="en-CH" sz="2000" dirty="0"/>
          </a:p>
        </p:txBody>
      </p:sp>
      <p:sp>
        <p:nvSpPr>
          <p:cNvPr id="20" name="TextBox 19">
            <a:extLst>
              <a:ext uri="{FF2B5EF4-FFF2-40B4-BE49-F238E27FC236}">
                <a16:creationId xmlns:a16="http://schemas.microsoft.com/office/drawing/2014/main" id="{CD933E50-6498-7AF2-901E-B9DFAACAAF4F}"/>
              </a:ext>
            </a:extLst>
          </p:cNvPr>
          <p:cNvSpPr txBox="1"/>
          <p:nvPr/>
        </p:nvSpPr>
        <p:spPr>
          <a:xfrm>
            <a:off x="7376450" y="1828691"/>
            <a:ext cx="2529222" cy="400110"/>
          </a:xfrm>
          <a:prstGeom prst="rect">
            <a:avLst/>
          </a:prstGeom>
          <a:solidFill>
            <a:schemeClr val="accent6">
              <a:lumMod val="20000"/>
              <a:lumOff val="80000"/>
            </a:schemeClr>
          </a:solidFill>
        </p:spPr>
        <p:txBody>
          <a:bodyPr wrap="square">
            <a:spAutoFit/>
          </a:bodyPr>
          <a:lstStyle/>
          <a:p>
            <a:pPr algn="ctr"/>
            <a:r>
              <a:rPr lang="en-US" sz="2000" dirty="0"/>
              <a:t>NumPy array</a:t>
            </a:r>
            <a:endParaRPr lang="en-CH" sz="1400" dirty="0"/>
          </a:p>
        </p:txBody>
      </p:sp>
      <p:pic>
        <p:nvPicPr>
          <p:cNvPr id="1026" name="Picture 2">
            <a:extLst>
              <a:ext uri="{FF2B5EF4-FFF2-40B4-BE49-F238E27FC236}">
                <a16:creationId xmlns:a16="http://schemas.microsoft.com/office/drawing/2014/main" id="{8BBD0FAD-1848-E607-9694-5E7BF652496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29973" y="2469653"/>
            <a:ext cx="4259386" cy="286523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6A5EB302-471C-3A1F-90B7-A0CF11BB263B}"/>
              </a:ext>
            </a:extLst>
          </p:cNvPr>
          <p:cNvPicPr>
            <a:picLocks noChangeAspect="1"/>
          </p:cNvPicPr>
          <p:nvPr/>
        </p:nvPicPr>
        <p:blipFill>
          <a:blip r:embed="rId5"/>
          <a:stretch>
            <a:fillRect/>
          </a:stretch>
        </p:blipFill>
        <p:spPr>
          <a:xfrm>
            <a:off x="6240016" y="2554072"/>
            <a:ext cx="4802090" cy="2696398"/>
          </a:xfrm>
          <a:prstGeom prst="rect">
            <a:avLst/>
          </a:prstGeom>
        </p:spPr>
      </p:pic>
    </p:spTree>
    <p:extLst>
      <p:ext uri="{BB962C8B-B14F-4D97-AF65-F5344CB8AC3E}">
        <p14:creationId xmlns:p14="http://schemas.microsoft.com/office/powerpoint/2010/main" val="99680980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F459BBE2-A2A2-7EE1-1120-58A5181C884B}"/>
              </a:ext>
            </a:extLst>
          </p:cNvPr>
          <p:cNvSpPr>
            <a:spLocks noGrp="1"/>
          </p:cNvSpPr>
          <p:nvPr>
            <p:ph type="dt" sz="half" idx="10"/>
          </p:nvPr>
        </p:nvSpPr>
        <p:spPr/>
        <p:txBody>
          <a:bodyPr/>
          <a:lstStyle/>
          <a:p>
            <a:r>
              <a:rPr lang="de-CH"/>
              <a:t>July 2024, CC BY-SA 4.0</a:t>
            </a:r>
            <a:endParaRPr lang="en-US"/>
          </a:p>
        </p:txBody>
      </p:sp>
      <p:sp>
        <p:nvSpPr>
          <p:cNvPr id="4" name="Footer Placeholder 3">
            <a:extLst>
              <a:ext uri="{FF2B5EF4-FFF2-40B4-BE49-F238E27FC236}">
                <a16:creationId xmlns:a16="http://schemas.microsoft.com/office/drawing/2014/main" id="{3FCE048C-7643-4E0F-0055-1AF14D9F2051}"/>
              </a:ext>
            </a:extLst>
          </p:cNvPr>
          <p:cNvSpPr>
            <a:spLocks noGrp="1"/>
          </p:cNvSpPr>
          <p:nvPr>
            <p:ph type="ftr" sz="quarter" idx="11"/>
          </p:nvPr>
        </p:nvSpPr>
        <p:spPr/>
        <p:txBody>
          <a:bodyPr/>
          <a:lstStyle/>
          <a:p>
            <a:r>
              <a:rPr lang="en-US"/>
              <a:t>Data, v1.0</a:t>
            </a:r>
          </a:p>
        </p:txBody>
      </p:sp>
      <p:sp>
        <p:nvSpPr>
          <p:cNvPr id="5" name="Slide Number Placeholder 4">
            <a:extLst>
              <a:ext uri="{FF2B5EF4-FFF2-40B4-BE49-F238E27FC236}">
                <a16:creationId xmlns:a16="http://schemas.microsoft.com/office/drawing/2014/main" id="{397B6057-C196-6FBD-FEB5-531621B24D79}"/>
              </a:ext>
            </a:extLst>
          </p:cNvPr>
          <p:cNvSpPr>
            <a:spLocks noGrp="1"/>
          </p:cNvSpPr>
          <p:nvPr>
            <p:ph type="sldNum" sz="quarter" idx="12"/>
          </p:nvPr>
        </p:nvSpPr>
        <p:spPr/>
        <p:txBody>
          <a:bodyPr/>
          <a:lstStyle/>
          <a:p>
            <a:fld id="{EF79ADEA-B933-47CC-A4E9-04E6298B917C}" type="slidenum">
              <a:rPr lang="en-US" smtClean="0"/>
              <a:pPr/>
              <a:t>60</a:t>
            </a:fld>
            <a:endParaRPr lang="en-US"/>
          </a:p>
        </p:txBody>
      </p:sp>
      <p:pic>
        <p:nvPicPr>
          <p:cNvPr id="7" name="Picture 42" descr="Image">
            <a:extLst>
              <a:ext uri="{FF2B5EF4-FFF2-40B4-BE49-F238E27FC236}">
                <a16:creationId xmlns:a16="http://schemas.microsoft.com/office/drawing/2014/main" id="{EB8D96F4-5CDB-EF21-3705-4AF89BC99DE1}"/>
              </a:ext>
            </a:extLst>
          </p:cNvPr>
          <p:cNvPicPr>
            <a:picLocks noChangeAspect="1" noChangeArrowheads="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t="13535" b="10644"/>
          <a:stretch/>
        </p:blipFill>
        <p:spPr bwMode="auto">
          <a:xfrm>
            <a:off x="1112299" y="2121060"/>
            <a:ext cx="9967402" cy="4235290"/>
          </a:xfrm>
          <a:prstGeom prst="rect">
            <a:avLst/>
          </a:prstGeom>
          <a:solidFill>
            <a:schemeClr val="bg1"/>
          </a:solidFill>
        </p:spPr>
      </p:pic>
      <p:sp>
        <p:nvSpPr>
          <p:cNvPr id="8" name="Title 1">
            <a:extLst>
              <a:ext uri="{FF2B5EF4-FFF2-40B4-BE49-F238E27FC236}">
                <a16:creationId xmlns:a16="http://schemas.microsoft.com/office/drawing/2014/main" id="{35DD9845-42CC-AF72-F3AB-74D662EB4815}"/>
              </a:ext>
            </a:extLst>
          </p:cNvPr>
          <p:cNvSpPr txBox="1">
            <a:spLocks/>
          </p:cNvSpPr>
          <p:nvPr/>
        </p:nvSpPr>
        <p:spPr>
          <a:xfrm>
            <a:off x="263352" y="0"/>
            <a:ext cx="6696744" cy="1484784"/>
          </a:xfrm>
          <a:prstGeom prst="rect">
            <a:avLst/>
          </a:prstGeom>
          <a:noFill/>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8000" dirty="0"/>
              <a:t>Tabular data</a:t>
            </a:r>
            <a:endParaRPr lang="en-GB" sz="4000" dirty="0"/>
          </a:p>
        </p:txBody>
      </p:sp>
    </p:spTree>
    <p:extLst>
      <p:ext uri="{BB962C8B-B14F-4D97-AF65-F5344CB8AC3E}">
        <p14:creationId xmlns:p14="http://schemas.microsoft.com/office/powerpoint/2010/main" val="321603450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55B04C-E530-223F-12B1-4ECDD393BE6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946B482-6A74-3C09-C2EC-3B65EBD1B641}"/>
              </a:ext>
            </a:extLst>
          </p:cNvPr>
          <p:cNvSpPr>
            <a:spLocks noGrp="1"/>
          </p:cNvSpPr>
          <p:nvPr>
            <p:ph type="title"/>
          </p:nvPr>
        </p:nvSpPr>
        <p:spPr/>
        <p:txBody>
          <a:bodyPr>
            <a:normAutofit/>
          </a:bodyPr>
          <a:lstStyle/>
          <a:p>
            <a:r>
              <a:rPr lang="en-CH" dirty="0"/>
              <a:t>Spreadsheets and databases rule the world!</a:t>
            </a:r>
          </a:p>
        </p:txBody>
      </p:sp>
      <p:sp>
        <p:nvSpPr>
          <p:cNvPr id="4" name="Date Placeholder 3">
            <a:extLst>
              <a:ext uri="{FF2B5EF4-FFF2-40B4-BE49-F238E27FC236}">
                <a16:creationId xmlns:a16="http://schemas.microsoft.com/office/drawing/2014/main" id="{7EDF0FF8-1712-7992-9E82-059F20D4EB85}"/>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F1908542-E0C7-81F8-4CDE-22D7DDAF2DF9}"/>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8079BE13-749B-D9FA-7415-D5F6E8D4A054}"/>
              </a:ext>
            </a:extLst>
          </p:cNvPr>
          <p:cNvSpPr>
            <a:spLocks noGrp="1"/>
          </p:cNvSpPr>
          <p:nvPr>
            <p:ph type="sldNum" sz="quarter" idx="12"/>
          </p:nvPr>
        </p:nvSpPr>
        <p:spPr/>
        <p:txBody>
          <a:bodyPr/>
          <a:lstStyle/>
          <a:p>
            <a:fld id="{EF79ADEA-B933-47CC-A4E9-04E6298B917C}" type="slidenum">
              <a:rPr lang="en-US" smtClean="0"/>
              <a:pPr/>
              <a:t>61</a:t>
            </a:fld>
            <a:endParaRPr lang="en-US"/>
          </a:p>
        </p:txBody>
      </p:sp>
      <p:sp>
        <p:nvSpPr>
          <p:cNvPr id="9" name="TextBox 8">
            <a:extLst>
              <a:ext uri="{FF2B5EF4-FFF2-40B4-BE49-F238E27FC236}">
                <a16:creationId xmlns:a16="http://schemas.microsoft.com/office/drawing/2014/main" id="{184FA835-6635-7682-40A2-46E991640A9C}"/>
              </a:ext>
            </a:extLst>
          </p:cNvPr>
          <p:cNvSpPr txBox="1"/>
          <p:nvPr/>
        </p:nvSpPr>
        <p:spPr>
          <a:xfrm>
            <a:off x="7248128" y="6250402"/>
            <a:ext cx="4562872" cy="430887"/>
          </a:xfrm>
          <a:prstGeom prst="rect">
            <a:avLst/>
          </a:prstGeom>
          <a:noFill/>
        </p:spPr>
        <p:txBody>
          <a:bodyPr wrap="square">
            <a:spAutoFit/>
          </a:bodyPr>
          <a:lstStyle/>
          <a:p>
            <a:r>
              <a:rPr lang="en-CH" sz="1100" dirty="0">
                <a:solidFill>
                  <a:schemeClr val="bg1">
                    <a:lumMod val="65000"/>
                  </a:schemeClr>
                </a:solidFill>
              </a:rPr>
              <a:t>https://techcommunity.microsoft.com/t5/excel-blog/guinness-world-records-the-largest-collection-of-spreadsheet/ba-p/216592</a:t>
            </a:r>
          </a:p>
        </p:txBody>
      </p:sp>
      <p:grpSp>
        <p:nvGrpSpPr>
          <p:cNvPr id="12" name="Group 11">
            <a:extLst>
              <a:ext uri="{FF2B5EF4-FFF2-40B4-BE49-F238E27FC236}">
                <a16:creationId xmlns:a16="http://schemas.microsoft.com/office/drawing/2014/main" id="{F1B3C3EF-7EB0-4094-C110-29771EB4A3C5}"/>
              </a:ext>
            </a:extLst>
          </p:cNvPr>
          <p:cNvGrpSpPr/>
          <p:nvPr/>
        </p:nvGrpSpPr>
        <p:grpSpPr>
          <a:xfrm>
            <a:off x="2446231" y="1183964"/>
            <a:ext cx="7299537" cy="5013464"/>
            <a:chOff x="2922036" y="1484784"/>
            <a:chExt cx="6277864" cy="4311759"/>
          </a:xfrm>
        </p:grpSpPr>
        <p:pic>
          <p:nvPicPr>
            <p:cNvPr id="7" name="Picture 6">
              <a:extLst>
                <a:ext uri="{FF2B5EF4-FFF2-40B4-BE49-F238E27FC236}">
                  <a16:creationId xmlns:a16="http://schemas.microsoft.com/office/drawing/2014/main" id="{3DBEDA01-A366-06EE-1C40-A58DBA4F49CA}"/>
                </a:ext>
              </a:extLst>
            </p:cNvPr>
            <p:cNvPicPr>
              <a:picLocks noChangeAspect="1"/>
            </p:cNvPicPr>
            <p:nvPr/>
          </p:nvPicPr>
          <p:blipFill>
            <a:blip r:embed="rId2"/>
            <a:stretch>
              <a:fillRect/>
            </a:stretch>
          </p:blipFill>
          <p:spPr>
            <a:xfrm>
              <a:off x="2927648" y="1484784"/>
              <a:ext cx="6103216" cy="4284937"/>
            </a:xfrm>
            <a:prstGeom prst="rect">
              <a:avLst/>
            </a:prstGeom>
          </p:spPr>
        </p:pic>
        <p:sp>
          <p:nvSpPr>
            <p:cNvPr id="8" name="TextBox 7">
              <a:extLst>
                <a:ext uri="{FF2B5EF4-FFF2-40B4-BE49-F238E27FC236}">
                  <a16:creationId xmlns:a16="http://schemas.microsoft.com/office/drawing/2014/main" id="{21C28487-53AD-5C8C-BC0C-ADB4A9CB0683}"/>
                </a:ext>
              </a:extLst>
            </p:cNvPr>
            <p:cNvSpPr txBox="1"/>
            <p:nvPr/>
          </p:nvSpPr>
          <p:spPr>
            <a:xfrm>
              <a:off x="2922036" y="5273323"/>
              <a:ext cx="6277864" cy="523220"/>
            </a:xfrm>
            <a:prstGeom prst="rect">
              <a:avLst/>
            </a:prstGeom>
            <a:noFill/>
          </p:spPr>
          <p:txBody>
            <a:bodyPr wrap="square" rtlCol="0">
              <a:spAutoFit/>
            </a:bodyPr>
            <a:lstStyle/>
            <a:p>
              <a:r>
                <a:rPr lang="en-CH" sz="1400" b="1" i="1" dirty="0">
                  <a:solidFill>
                    <a:schemeClr val="bg1"/>
                  </a:solidFill>
                </a:rPr>
                <a:t>Ariel </a:t>
              </a:r>
              <a:r>
                <a:rPr lang="en-US" sz="1400" b="1" i="1" dirty="0" err="1">
                  <a:solidFill>
                    <a:schemeClr val="bg1"/>
                  </a:solidFill>
                  <a:effectLst/>
                  <a:latin typeface="SegoeUI"/>
                </a:rPr>
                <a:t>Fischman</a:t>
              </a:r>
              <a:r>
                <a:rPr lang="en-US" sz="1400" b="1" i="1" dirty="0">
                  <a:solidFill>
                    <a:schemeClr val="bg1"/>
                  </a:solidFill>
                  <a:effectLst/>
                  <a:latin typeface="SegoeUI"/>
                </a:rPr>
                <a:t> holds the Guinness World Record for owning th</a:t>
              </a:r>
              <a:r>
                <a:rPr lang="en-US" sz="1400" b="1" i="1" dirty="0">
                  <a:solidFill>
                    <a:schemeClr val="bg1"/>
                  </a:solidFill>
                  <a:latin typeface="SegoeUI"/>
                </a:rPr>
                <a:t>e most spreadsheet software (over 500!)</a:t>
              </a:r>
              <a:endParaRPr lang="en-CH" sz="1400" b="1" i="1" dirty="0">
                <a:solidFill>
                  <a:schemeClr val="bg1"/>
                </a:solidFill>
              </a:endParaRPr>
            </a:p>
          </p:txBody>
        </p:sp>
      </p:grpSp>
    </p:spTree>
    <p:extLst>
      <p:ext uri="{BB962C8B-B14F-4D97-AF65-F5344CB8AC3E}">
        <p14:creationId xmlns:p14="http://schemas.microsoft.com/office/powerpoint/2010/main" val="155346451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352A90-04B3-D71F-867D-D677C7388BEC}"/>
              </a:ext>
            </a:extLst>
          </p:cNvPr>
          <p:cNvSpPr>
            <a:spLocks noGrp="1"/>
          </p:cNvSpPr>
          <p:nvPr>
            <p:ph type="title"/>
          </p:nvPr>
        </p:nvSpPr>
        <p:spPr/>
        <p:txBody>
          <a:bodyPr/>
          <a:lstStyle/>
          <a:p>
            <a:r>
              <a:rPr lang="en-CH" dirty="0"/>
              <a:t>What is tabular data?</a:t>
            </a:r>
          </a:p>
        </p:txBody>
      </p:sp>
      <p:sp>
        <p:nvSpPr>
          <p:cNvPr id="4" name="Date Placeholder 3">
            <a:extLst>
              <a:ext uri="{FF2B5EF4-FFF2-40B4-BE49-F238E27FC236}">
                <a16:creationId xmlns:a16="http://schemas.microsoft.com/office/drawing/2014/main" id="{83D9F3BD-3101-017C-244D-12B41B37E2B4}"/>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AB7752A6-80D5-61C4-355E-5CD77DEBFCDB}"/>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59BE0324-D3CF-CFDE-41A9-2FB96442CEE6}"/>
              </a:ext>
            </a:extLst>
          </p:cNvPr>
          <p:cNvSpPr>
            <a:spLocks noGrp="1"/>
          </p:cNvSpPr>
          <p:nvPr>
            <p:ph type="sldNum" sz="quarter" idx="12"/>
          </p:nvPr>
        </p:nvSpPr>
        <p:spPr/>
        <p:txBody>
          <a:bodyPr/>
          <a:lstStyle/>
          <a:p>
            <a:fld id="{EF79ADEA-B933-47CC-A4E9-04E6298B917C}" type="slidenum">
              <a:rPr lang="en-US" smtClean="0"/>
              <a:pPr/>
              <a:t>62</a:t>
            </a:fld>
            <a:endParaRPr lang="en-US"/>
          </a:p>
        </p:txBody>
      </p:sp>
      <p:graphicFrame>
        <p:nvGraphicFramePr>
          <p:cNvPr id="7" name="Table 6">
            <a:extLst>
              <a:ext uri="{FF2B5EF4-FFF2-40B4-BE49-F238E27FC236}">
                <a16:creationId xmlns:a16="http://schemas.microsoft.com/office/drawing/2014/main" id="{CF3F90A0-AA2D-4FBC-CB65-66C6442C09E8}"/>
              </a:ext>
            </a:extLst>
          </p:cNvPr>
          <p:cNvGraphicFramePr>
            <a:graphicFrameLocks noGrp="1"/>
          </p:cNvGraphicFramePr>
          <p:nvPr/>
        </p:nvGraphicFramePr>
        <p:xfrm>
          <a:off x="1841501" y="2420888"/>
          <a:ext cx="8528495" cy="1478280"/>
        </p:xfrm>
        <a:graphic>
          <a:graphicData uri="http://schemas.openxmlformats.org/drawingml/2006/table">
            <a:tbl>
              <a:tblPr firstRow="1" bandRow="1">
                <a:tableStyleId>{5C22544A-7EE6-4342-B048-85BDC9FD1C3A}</a:tableStyleId>
              </a:tblPr>
              <a:tblGrid>
                <a:gridCol w="1705699">
                  <a:extLst>
                    <a:ext uri="{9D8B030D-6E8A-4147-A177-3AD203B41FA5}">
                      <a16:colId xmlns:a16="http://schemas.microsoft.com/office/drawing/2014/main" val="93215530"/>
                    </a:ext>
                  </a:extLst>
                </a:gridCol>
                <a:gridCol w="1705699">
                  <a:extLst>
                    <a:ext uri="{9D8B030D-6E8A-4147-A177-3AD203B41FA5}">
                      <a16:colId xmlns:a16="http://schemas.microsoft.com/office/drawing/2014/main" val="3446449462"/>
                    </a:ext>
                  </a:extLst>
                </a:gridCol>
                <a:gridCol w="1705699">
                  <a:extLst>
                    <a:ext uri="{9D8B030D-6E8A-4147-A177-3AD203B41FA5}">
                      <a16:colId xmlns:a16="http://schemas.microsoft.com/office/drawing/2014/main" val="1659648679"/>
                    </a:ext>
                  </a:extLst>
                </a:gridCol>
                <a:gridCol w="1705699">
                  <a:extLst>
                    <a:ext uri="{9D8B030D-6E8A-4147-A177-3AD203B41FA5}">
                      <a16:colId xmlns:a16="http://schemas.microsoft.com/office/drawing/2014/main" val="2028385091"/>
                    </a:ext>
                  </a:extLst>
                </a:gridCol>
                <a:gridCol w="1705699">
                  <a:extLst>
                    <a:ext uri="{9D8B030D-6E8A-4147-A177-3AD203B41FA5}">
                      <a16:colId xmlns:a16="http://schemas.microsoft.com/office/drawing/2014/main" val="1607972955"/>
                    </a:ext>
                  </a:extLst>
                </a:gridCol>
              </a:tblGrid>
              <a:tr h="124941">
                <a:tc>
                  <a:txBody>
                    <a:bodyPr/>
                    <a:lstStyle/>
                    <a:p>
                      <a:r>
                        <a:rPr lang="en-CH" dirty="0"/>
                        <a:t>Date (index)</a:t>
                      </a:r>
                    </a:p>
                  </a:txBody>
                  <a:tcPr/>
                </a:tc>
                <a:tc>
                  <a:txBody>
                    <a:bodyPr/>
                    <a:lstStyle/>
                    <a:p>
                      <a:r>
                        <a:rPr lang="en-CH" dirty="0"/>
                        <a:t>Wind speed</a:t>
                      </a:r>
                    </a:p>
                  </a:txBody>
                  <a:tcPr/>
                </a:tc>
                <a:tc>
                  <a:txBody>
                    <a:bodyPr/>
                    <a:lstStyle/>
                    <a:p>
                      <a:r>
                        <a:rPr lang="en-CH" dirty="0"/>
                        <a:t>Wind direction</a:t>
                      </a:r>
                    </a:p>
                  </a:txBody>
                  <a:tcPr/>
                </a:tc>
                <a:tc>
                  <a:txBody>
                    <a:bodyPr/>
                    <a:lstStyle/>
                    <a:p>
                      <a:r>
                        <a:rPr lang="en-CH" dirty="0"/>
                        <a:t>Rain fall (mm)</a:t>
                      </a:r>
                    </a:p>
                  </a:txBody>
                  <a:tcPr/>
                </a:tc>
                <a:tc>
                  <a:txBody>
                    <a:bodyPr/>
                    <a:lstStyle/>
                    <a:p>
                      <a:r>
                        <a:rPr lang="en-CH" dirty="0"/>
                        <a:t>Hours of sun</a:t>
                      </a:r>
                    </a:p>
                  </a:txBody>
                  <a:tcPr/>
                </a:tc>
                <a:extLst>
                  <a:ext uri="{0D108BD9-81ED-4DB2-BD59-A6C34878D82A}">
                    <a16:rowId xmlns:a16="http://schemas.microsoft.com/office/drawing/2014/main" val="2870368738"/>
                  </a:ext>
                </a:extLst>
              </a:tr>
              <a:tr h="370840">
                <a:tc>
                  <a:txBody>
                    <a:bodyPr/>
                    <a:lstStyle/>
                    <a:p>
                      <a:r>
                        <a:rPr lang="en-CH" dirty="0"/>
                        <a:t>7.3.2024</a:t>
                      </a:r>
                    </a:p>
                  </a:txBody>
                  <a:tcPr/>
                </a:tc>
                <a:tc>
                  <a:txBody>
                    <a:bodyPr/>
                    <a:lstStyle/>
                    <a:p>
                      <a:r>
                        <a:rPr lang="en-CH" dirty="0"/>
                        <a:t>7.1</a:t>
                      </a:r>
                    </a:p>
                  </a:txBody>
                  <a:tcPr/>
                </a:tc>
                <a:tc>
                  <a:txBody>
                    <a:bodyPr/>
                    <a:lstStyle/>
                    <a:p>
                      <a:r>
                        <a:rPr lang="en-CH" dirty="0"/>
                        <a:t>N</a:t>
                      </a:r>
                    </a:p>
                  </a:txBody>
                  <a:tcPr/>
                </a:tc>
                <a:tc>
                  <a:txBody>
                    <a:bodyPr/>
                    <a:lstStyle/>
                    <a:p>
                      <a:r>
                        <a:rPr lang="en-CH" dirty="0"/>
                        <a:t>0.0</a:t>
                      </a:r>
                    </a:p>
                  </a:txBody>
                  <a:tcPr/>
                </a:tc>
                <a:tc>
                  <a:txBody>
                    <a:bodyPr/>
                    <a:lstStyle/>
                    <a:p>
                      <a:r>
                        <a:rPr lang="en-CH" dirty="0"/>
                        <a:t>10</a:t>
                      </a:r>
                    </a:p>
                  </a:txBody>
                  <a:tcPr/>
                </a:tc>
                <a:extLst>
                  <a:ext uri="{0D108BD9-81ED-4DB2-BD59-A6C34878D82A}">
                    <a16:rowId xmlns:a16="http://schemas.microsoft.com/office/drawing/2014/main" val="24643759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H" dirty="0"/>
                        <a:t>8.3.2024</a:t>
                      </a:r>
                    </a:p>
                  </a:txBody>
                  <a:tcPr/>
                </a:tc>
                <a:tc>
                  <a:txBody>
                    <a:bodyPr/>
                    <a:lstStyle/>
                    <a:p>
                      <a:r>
                        <a:rPr lang="en-CH" dirty="0"/>
                        <a:t>0.3</a:t>
                      </a:r>
                    </a:p>
                  </a:txBody>
                  <a:tcPr/>
                </a:tc>
                <a:tc>
                  <a:txBody>
                    <a:bodyPr/>
                    <a:lstStyle/>
                    <a:p>
                      <a:r>
                        <a:rPr lang="en-CH" dirty="0"/>
                        <a:t>NW</a:t>
                      </a:r>
                    </a:p>
                  </a:txBody>
                  <a:tcPr/>
                </a:tc>
                <a:tc>
                  <a:txBody>
                    <a:bodyPr/>
                    <a:lstStyle/>
                    <a:p>
                      <a:r>
                        <a:rPr lang="en-CH" dirty="0"/>
                        <a:t>2.1</a:t>
                      </a:r>
                    </a:p>
                  </a:txBody>
                  <a:tcPr/>
                </a:tc>
                <a:tc>
                  <a:txBody>
                    <a:bodyPr/>
                    <a:lstStyle/>
                    <a:p>
                      <a:r>
                        <a:rPr lang="en-CH" dirty="0"/>
                        <a:t>2</a:t>
                      </a:r>
                    </a:p>
                  </a:txBody>
                  <a:tcPr/>
                </a:tc>
                <a:extLst>
                  <a:ext uri="{0D108BD9-81ED-4DB2-BD59-A6C34878D82A}">
                    <a16:rowId xmlns:a16="http://schemas.microsoft.com/office/drawing/2014/main" val="3427425730"/>
                  </a:ext>
                </a:extLst>
              </a:tr>
              <a:tr h="370840">
                <a:tc>
                  <a:txBody>
                    <a:bodyPr/>
                    <a:lstStyle/>
                    <a:p>
                      <a:r>
                        <a:rPr lang="en-CH" dirty="0"/>
                        <a:t>9.3.2024</a:t>
                      </a:r>
                    </a:p>
                  </a:txBody>
                  <a:tcPr/>
                </a:tc>
                <a:tc>
                  <a:txBody>
                    <a:bodyPr/>
                    <a:lstStyle/>
                    <a:p>
                      <a:r>
                        <a:rPr lang="en-CH" dirty="0"/>
                        <a:t>1.1</a:t>
                      </a:r>
                    </a:p>
                  </a:txBody>
                  <a:tcPr/>
                </a:tc>
                <a:tc>
                  <a:txBody>
                    <a:bodyPr/>
                    <a:lstStyle/>
                    <a:p>
                      <a:r>
                        <a:rPr lang="en-CH" dirty="0"/>
                        <a:t>SE</a:t>
                      </a:r>
                    </a:p>
                  </a:txBody>
                  <a:tcPr/>
                </a:tc>
                <a:tc>
                  <a:txBody>
                    <a:bodyPr/>
                    <a:lstStyle/>
                    <a:p>
                      <a:r>
                        <a:rPr lang="en-CH" dirty="0"/>
                        <a:t>0.3</a:t>
                      </a:r>
                    </a:p>
                  </a:txBody>
                  <a:tcPr/>
                </a:tc>
                <a:tc>
                  <a:txBody>
                    <a:bodyPr/>
                    <a:lstStyle/>
                    <a:p>
                      <a:r>
                        <a:rPr lang="en-CH" dirty="0"/>
                        <a:t>5</a:t>
                      </a:r>
                    </a:p>
                  </a:txBody>
                  <a:tcPr/>
                </a:tc>
                <a:extLst>
                  <a:ext uri="{0D108BD9-81ED-4DB2-BD59-A6C34878D82A}">
                    <a16:rowId xmlns:a16="http://schemas.microsoft.com/office/drawing/2014/main" val="819247753"/>
                  </a:ext>
                </a:extLst>
              </a:tr>
            </a:tbl>
          </a:graphicData>
        </a:graphic>
      </p:graphicFrame>
      <p:graphicFrame>
        <p:nvGraphicFramePr>
          <p:cNvPr id="3" name="Table 2">
            <a:extLst>
              <a:ext uri="{FF2B5EF4-FFF2-40B4-BE49-F238E27FC236}">
                <a16:creationId xmlns:a16="http://schemas.microsoft.com/office/drawing/2014/main" id="{9FCA5CA5-1C06-B805-69B6-E4806D23A16C}"/>
              </a:ext>
            </a:extLst>
          </p:cNvPr>
          <p:cNvGraphicFramePr>
            <a:graphicFrameLocks noGrp="1"/>
          </p:cNvGraphicFramePr>
          <p:nvPr/>
        </p:nvGraphicFramePr>
        <p:xfrm>
          <a:off x="1833442" y="4343422"/>
          <a:ext cx="8528495" cy="1752600"/>
        </p:xfrm>
        <a:graphic>
          <a:graphicData uri="http://schemas.openxmlformats.org/drawingml/2006/table">
            <a:tbl>
              <a:tblPr firstRow="1" bandRow="1">
                <a:tableStyleId>{5C22544A-7EE6-4342-B048-85BDC9FD1C3A}</a:tableStyleId>
              </a:tblPr>
              <a:tblGrid>
                <a:gridCol w="1705699">
                  <a:extLst>
                    <a:ext uri="{9D8B030D-6E8A-4147-A177-3AD203B41FA5}">
                      <a16:colId xmlns:a16="http://schemas.microsoft.com/office/drawing/2014/main" val="93215530"/>
                    </a:ext>
                  </a:extLst>
                </a:gridCol>
                <a:gridCol w="1705699">
                  <a:extLst>
                    <a:ext uri="{9D8B030D-6E8A-4147-A177-3AD203B41FA5}">
                      <a16:colId xmlns:a16="http://schemas.microsoft.com/office/drawing/2014/main" val="3446449462"/>
                    </a:ext>
                  </a:extLst>
                </a:gridCol>
                <a:gridCol w="1705699">
                  <a:extLst>
                    <a:ext uri="{9D8B030D-6E8A-4147-A177-3AD203B41FA5}">
                      <a16:colId xmlns:a16="http://schemas.microsoft.com/office/drawing/2014/main" val="1659648679"/>
                    </a:ext>
                  </a:extLst>
                </a:gridCol>
                <a:gridCol w="1705699">
                  <a:extLst>
                    <a:ext uri="{9D8B030D-6E8A-4147-A177-3AD203B41FA5}">
                      <a16:colId xmlns:a16="http://schemas.microsoft.com/office/drawing/2014/main" val="2028385091"/>
                    </a:ext>
                  </a:extLst>
                </a:gridCol>
                <a:gridCol w="1705699">
                  <a:extLst>
                    <a:ext uri="{9D8B030D-6E8A-4147-A177-3AD203B41FA5}">
                      <a16:colId xmlns:a16="http://schemas.microsoft.com/office/drawing/2014/main" val="1607972955"/>
                    </a:ext>
                  </a:extLst>
                </a:gridCol>
              </a:tblGrid>
              <a:tr h="370840">
                <a:tc>
                  <a:txBody>
                    <a:bodyPr/>
                    <a:lstStyle/>
                    <a:p>
                      <a:r>
                        <a:rPr lang="en-CH" dirty="0"/>
                        <a:t>Subject ID (index)</a:t>
                      </a:r>
                    </a:p>
                  </a:txBody>
                  <a:tcPr/>
                </a:tc>
                <a:tc>
                  <a:txBody>
                    <a:bodyPr/>
                    <a:lstStyle/>
                    <a:p>
                      <a:r>
                        <a:rPr lang="en-CH" dirty="0"/>
                        <a:t>Condition ID</a:t>
                      </a:r>
                    </a:p>
                  </a:txBody>
                  <a:tcPr/>
                </a:tc>
                <a:tc>
                  <a:txBody>
                    <a:bodyPr/>
                    <a:lstStyle/>
                    <a:p>
                      <a:r>
                        <a:rPr lang="en-CH" dirty="0"/>
                        <a:t>Presentation nr</a:t>
                      </a:r>
                    </a:p>
                  </a:txBody>
                  <a:tcPr/>
                </a:tc>
                <a:tc>
                  <a:txBody>
                    <a:bodyPr/>
                    <a:lstStyle/>
                    <a:p>
                      <a:r>
                        <a:rPr lang="en-CH" dirty="0"/>
                        <a:t>Response time (ms)</a:t>
                      </a:r>
                    </a:p>
                  </a:txBody>
                  <a:tcPr/>
                </a:tc>
                <a:tc>
                  <a:txBody>
                    <a:bodyPr/>
                    <a:lstStyle/>
                    <a:p>
                      <a:r>
                        <a:rPr lang="en-CH" dirty="0"/>
                        <a:t>Response</a:t>
                      </a:r>
                    </a:p>
                  </a:txBody>
                  <a:tcPr/>
                </a:tc>
                <a:extLst>
                  <a:ext uri="{0D108BD9-81ED-4DB2-BD59-A6C34878D82A}">
                    <a16:rowId xmlns:a16="http://schemas.microsoft.com/office/drawing/2014/main" val="2870368738"/>
                  </a:ext>
                </a:extLst>
              </a:tr>
              <a:tr h="370840">
                <a:tc>
                  <a:txBody>
                    <a:bodyPr/>
                    <a:lstStyle/>
                    <a:p>
                      <a:r>
                        <a:rPr lang="en-CH" dirty="0"/>
                        <a:t>VM</a:t>
                      </a:r>
                    </a:p>
                  </a:txBody>
                  <a:tcPr/>
                </a:tc>
                <a:tc>
                  <a:txBody>
                    <a:bodyPr/>
                    <a:lstStyle/>
                    <a:p>
                      <a:r>
                        <a:rPr lang="en-CH" dirty="0"/>
                        <a:t>732</a:t>
                      </a:r>
                    </a:p>
                  </a:txBody>
                  <a:tcPr/>
                </a:tc>
                <a:tc>
                  <a:txBody>
                    <a:bodyPr/>
                    <a:lstStyle/>
                    <a:p>
                      <a:r>
                        <a:rPr lang="en-CH" dirty="0"/>
                        <a:t>2</a:t>
                      </a:r>
                    </a:p>
                  </a:txBody>
                  <a:tcPr/>
                </a:tc>
                <a:tc>
                  <a:txBody>
                    <a:bodyPr/>
                    <a:lstStyle/>
                    <a:p>
                      <a:r>
                        <a:rPr lang="en-CH" dirty="0"/>
                        <a:t>28</a:t>
                      </a:r>
                    </a:p>
                  </a:txBody>
                  <a:tcPr/>
                </a:tc>
                <a:tc>
                  <a:txBody>
                    <a:bodyPr/>
                    <a:lstStyle/>
                    <a:p>
                      <a:r>
                        <a:rPr lang="en-CH" dirty="0"/>
                        <a:t>LEFT</a:t>
                      </a:r>
                    </a:p>
                  </a:txBody>
                  <a:tcPr/>
                </a:tc>
                <a:extLst>
                  <a:ext uri="{0D108BD9-81ED-4DB2-BD59-A6C34878D82A}">
                    <a16:rowId xmlns:a16="http://schemas.microsoft.com/office/drawing/2014/main" val="24643759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H" dirty="0"/>
                        <a:t>VM</a:t>
                      </a:r>
                    </a:p>
                  </a:txBody>
                  <a:tcPr/>
                </a:tc>
                <a:tc>
                  <a:txBody>
                    <a:bodyPr/>
                    <a:lstStyle/>
                    <a:p>
                      <a:r>
                        <a:rPr lang="en-CH" dirty="0"/>
                        <a:t>732</a:t>
                      </a:r>
                    </a:p>
                  </a:txBody>
                  <a:tcPr/>
                </a:tc>
                <a:tc>
                  <a:txBody>
                    <a:bodyPr/>
                    <a:lstStyle/>
                    <a:p>
                      <a:r>
                        <a:rPr lang="en-CH" dirty="0"/>
                        <a:t>3</a:t>
                      </a:r>
                    </a:p>
                  </a:txBody>
                  <a:tcPr/>
                </a:tc>
                <a:tc>
                  <a:txBody>
                    <a:bodyPr/>
                    <a:lstStyle/>
                    <a:p>
                      <a:r>
                        <a:rPr lang="en-CH" dirty="0"/>
                        <a:t>41</a:t>
                      </a:r>
                    </a:p>
                  </a:txBody>
                  <a:tcPr/>
                </a:tc>
                <a:tc>
                  <a:txBody>
                    <a:bodyPr/>
                    <a:lstStyle/>
                    <a:p>
                      <a:r>
                        <a:rPr lang="en-CH" dirty="0"/>
                        <a:t>RIGHT</a:t>
                      </a:r>
                    </a:p>
                  </a:txBody>
                  <a:tcPr/>
                </a:tc>
                <a:extLst>
                  <a:ext uri="{0D108BD9-81ED-4DB2-BD59-A6C34878D82A}">
                    <a16:rowId xmlns:a16="http://schemas.microsoft.com/office/drawing/2014/main" val="3427425730"/>
                  </a:ext>
                </a:extLst>
              </a:tr>
              <a:tr h="370840">
                <a:tc>
                  <a:txBody>
                    <a:bodyPr/>
                    <a:lstStyle/>
                    <a:p>
                      <a:r>
                        <a:rPr lang="en-CH" dirty="0"/>
                        <a:t>PB</a:t>
                      </a:r>
                    </a:p>
                  </a:txBody>
                  <a:tcPr/>
                </a:tc>
                <a:tc>
                  <a:txBody>
                    <a:bodyPr/>
                    <a:lstStyle/>
                    <a:p>
                      <a:r>
                        <a:rPr lang="en-CH" dirty="0"/>
                        <a:t>665</a:t>
                      </a:r>
                    </a:p>
                  </a:txBody>
                  <a:tcPr/>
                </a:tc>
                <a:tc>
                  <a:txBody>
                    <a:bodyPr/>
                    <a:lstStyle/>
                    <a:p>
                      <a:r>
                        <a:rPr lang="en-CH" dirty="0"/>
                        <a:t>1</a:t>
                      </a:r>
                    </a:p>
                  </a:txBody>
                  <a:tcPr/>
                </a:tc>
                <a:tc>
                  <a:txBody>
                    <a:bodyPr/>
                    <a:lstStyle/>
                    <a:p>
                      <a:r>
                        <a:rPr lang="en-CH" dirty="0"/>
                        <a:t>73</a:t>
                      </a:r>
                    </a:p>
                  </a:txBody>
                  <a:tcPr/>
                </a:tc>
                <a:tc>
                  <a:txBody>
                    <a:bodyPr/>
                    <a:lstStyle/>
                    <a:p>
                      <a:r>
                        <a:rPr lang="en-CH" dirty="0"/>
                        <a:t>LEFT</a:t>
                      </a:r>
                    </a:p>
                  </a:txBody>
                  <a:tcPr/>
                </a:tc>
                <a:extLst>
                  <a:ext uri="{0D108BD9-81ED-4DB2-BD59-A6C34878D82A}">
                    <a16:rowId xmlns:a16="http://schemas.microsoft.com/office/drawing/2014/main" val="819247753"/>
                  </a:ext>
                </a:extLst>
              </a:tr>
            </a:tbl>
          </a:graphicData>
        </a:graphic>
      </p:graphicFrame>
      <p:sp>
        <p:nvSpPr>
          <p:cNvPr id="8" name="TextBox 7">
            <a:extLst>
              <a:ext uri="{FF2B5EF4-FFF2-40B4-BE49-F238E27FC236}">
                <a16:creationId xmlns:a16="http://schemas.microsoft.com/office/drawing/2014/main" id="{21647D17-AA0F-5219-ECCE-3AC0178F12AB}"/>
              </a:ext>
            </a:extLst>
          </p:cNvPr>
          <p:cNvSpPr txBox="1"/>
          <p:nvPr/>
        </p:nvSpPr>
        <p:spPr>
          <a:xfrm>
            <a:off x="5519936" y="761978"/>
            <a:ext cx="3744416" cy="923330"/>
          </a:xfrm>
          <a:prstGeom prst="rect">
            <a:avLst/>
          </a:prstGeom>
          <a:solidFill>
            <a:schemeClr val="accent6">
              <a:lumMod val="20000"/>
              <a:lumOff val="80000"/>
            </a:schemeClr>
          </a:solidFill>
        </p:spPr>
        <p:txBody>
          <a:bodyPr wrap="square" rtlCol="0">
            <a:spAutoFit/>
          </a:bodyPr>
          <a:lstStyle/>
          <a:p>
            <a:r>
              <a:rPr lang="en-CH" dirty="0"/>
              <a:t>Unlike arrays, each column can represent another type of value, with different data types</a:t>
            </a:r>
          </a:p>
        </p:txBody>
      </p:sp>
      <p:cxnSp>
        <p:nvCxnSpPr>
          <p:cNvPr id="11" name="Straight Arrow Connector 10">
            <a:extLst>
              <a:ext uri="{FF2B5EF4-FFF2-40B4-BE49-F238E27FC236}">
                <a16:creationId xmlns:a16="http://schemas.microsoft.com/office/drawing/2014/main" id="{EC8748BA-2E6D-773A-F207-0E23244BC58E}"/>
              </a:ext>
            </a:extLst>
          </p:cNvPr>
          <p:cNvCxnSpPr>
            <a:cxnSpLocks/>
          </p:cNvCxnSpPr>
          <p:nvPr/>
        </p:nvCxnSpPr>
        <p:spPr>
          <a:xfrm flipH="1">
            <a:off x="5015880" y="1938052"/>
            <a:ext cx="504056" cy="38040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5BD1942D-AAE5-9689-806B-BD70B6FE3124}"/>
              </a:ext>
            </a:extLst>
          </p:cNvPr>
          <p:cNvCxnSpPr>
            <a:cxnSpLocks/>
          </p:cNvCxnSpPr>
          <p:nvPr/>
        </p:nvCxnSpPr>
        <p:spPr>
          <a:xfrm flipH="1">
            <a:off x="6168008" y="1829845"/>
            <a:ext cx="144016" cy="48861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D8F608AA-A278-0A16-1149-DFCB0C53A5DD}"/>
              </a:ext>
            </a:extLst>
          </p:cNvPr>
          <p:cNvCxnSpPr>
            <a:cxnSpLocks/>
          </p:cNvCxnSpPr>
          <p:nvPr/>
        </p:nvCxnSpPr>
        <p:spPr>
          <a:xfrm>
            <a:off x="7680176" y="1849540"/>
            <a:ext cx="72008" cy="46891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A5F52CC9-8A5D-D289-AA92-513B08BD822F}"/>
              </a:ext>
            </a:extLst>
          </p:cNvPr>
          <p:cNvCxnSpPr>
            <a:cxnSpLocks/>
          </p:cNvCxnSpPr>
          <p:nvPr/>
        </p:nvCxnSpPr>
        <p:spPr>
          <a:xfrm>
            <a:off x="9120336" y="1851616"/>
            <a:ext cx="248384" cy="46684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DF440148-57BE-BA79-7540-68E2EBDD9DF5}"/>
              </a:ext>
            </a:extLst>
          </p:cNvPr>
          <p:cNvCxnSpPr>
            <a:cxnSpLocks/>
          </p:cNvCxnSpPr>
          <p:nvPr/>
        </p:nvCxnSpPr>
        <p:spPr>
          <a:xfrm flipH="1">
            <a:off x="2878128" y="1487933"/>
            <a:ext cx="2137752" cy="83052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4370202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352A90-04B3-D71F-867D-D677C7388BEC}"/>
              </a:ext>
            </a:extLst>
          </p:cNvPr>
          <p:cNvSpPr>
            <a:spLocks noGrp="1"/>
          </p:cNvSpPr>
          <p:nvPr>
            <p:ph type="title"/>
          </p:nvPr>
        </p:nvSpPr>
        <p:spPr/>
        <p:txBody>
          <a:bodyPr/>
          <a:lstStyle/>
          <a:p>
            <a:r>
              <a:rPr lang="en-CH" dirty="0"/>
              <a:t>What is tabular data?</a:t>
            </a:r>
          </a:p>
        </p:txBody>
      </p:sp>
      <p:sp>
        <p:nvSpPr>
          <p:cNvPr id="4" name="Date Placeholder 3">
            <a:extLst>
              <a:ext uri="{FF2B5EF4-FFF2-40B4-BE49-F238E27FC236}">
                <a16:creationId xmlns:a16="http://schemas.microsoft.com/office/drawing/2014/main" id="{83D9F3BD-3101-017C-244D-12B41B37E2B4}"/>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AB7752A6-80D5-61C4-355E-5CD77DEBFCDB}"/>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59BE0324-D3CF-CFDE-41A9-2FB96442CEE6}"/>
              </a:ext>
            </a:extLst>
          </p:cNvPr>
          <p:cNvSpPr>
            <a:spLocks noGrp="1"/>
          </p:cNvSpPr>
          <p:nvPr>
            <p:ph type="sldNum" sz="quarter" idx="12"/>
          </p:nvPr>
        </p:nvSpPr>
        <p:spPr/>
        <p:txBody>
          <a:bodyPr/>
          <a:lstStyle/>
          <a:p>
            <a:fld id="{EF79ADEA-B933-47CC-A4E9-04E6298B917C}" type="slidenum">
              <a:rPr lang="en-US" smtClean="0"/>
              <a:pPr/>
              <a:t>63</a:t>
            </a:fld>
            <a:endParaRPr lang="en-US"/>
          </a:p>
        </p:txBody>
      </p:sp>
      <p:graphicFrame>
        <p:nvGraphicFramePr>
          <p:cNvPr id="7" name="Table 6">
            <a:extLst>
              <a:ext uri="{FF2B5EF4-FFF2-40B4-BE49-F238E27FC236}">
                <a16:creationId xmlns:a16="http://schemas.microsoft.com/office/drawing/2014/main" id="{CF3F90A0-AA2D-4FBC-CB65-66C6442C09E8}"/>
              </a:ext>
            </a:extLst>
          </p:cNvPr>
          <p:cNvGraphicFramePr>
            <a:graphicFrameLocks noGrp="1"/>
          </p:cNvGraphicFramePr>
          <p:nvPr/>
        </p:nvGraphicFramePr>
        <p:xfrm>
          <a:off x="1841501" y="2420888"/>
          <a:ext cx="8528495" cy="1478280"/>
        </p:xfrm>
        <a:graphic>
          <a:graphicData uri="http://schemas.openxmlformats.org/drawingml/2006/table">
            <a:tbl>
              <a:tblPr firstRow="1" bandRow="1">
                <a:tableStyleId>{5C22544A-7EE6-4342-B048-85BDC9FD1C3A}</a:tableStyleId>
              </a:tblPr>
              <a:tblGrid>
                <a:gridCol w="1705699">
                  <a:extLst>
                    <a:ext uri="{9D8B030D-6E8A-4147-A177-3AD203B41FA5}">
                      <a16:colId xmlns:a16="http://schemas.microsoft.com/office/drawing/2014/main" val="93215530"/>
                    </a:ext>
                  </a:extLst>
                </a:gridCol>
                <a:gridCol w="1705699">
                  <a:extLst>
                    <a:ext uri="{9D8B030D-6E8A-4147-A177-3AD203B41FA5}">
                      <a16:colId xmlns:a16="http://schemas.microsoft.com/office/drawing/2014/main" val="3446449462"/>
                    </a:ext>
                  </a:extLst>
                </a:gridCol>
                <a:gridCol w="1705699">
                  <a:extLst>
                    <a:ext uri="{9D8B030D-6E8A-4147-A177-3AD203B41FA5}">
                      <a16:colId xmlns:a16="http://schemas.microsoft.com/office/drawing/2014/main" val="1659648679"/>
                    </a:ext>
                  </a:extLst>
                </a:gridCol>
                <a:gridCol w="1705699">
                  <a:extLst>
                    <a:ext uri="{9D8B030D-6E8A-4147-A177-3AD203B41FA5}">
                      <a16:colId xmlns:a16="http://schemas.microsoft.com/office/drawing/2014/main" val="2028385091"/>
                    </a:ext>
                  </a:extLst>
                </a:gridCol>
                <a:gridCol w="1705699">
                  <a:extLst>
                    <a:ext uri="{9D8B030D-6E8A-4147-A177-3AD203B41FA5}">
                      <a16:colId xmlns:a16="http://schemas.microsoft.com/office/drawing/2014/main" val="1607972955"/>
                    </a:ext>
                  </a:extLst>
                </a:gridCol>
              </a:tblGrid>
              <a:tr h="124941">
                <a:tc>
                  <a:txBody>
                    <a:bodyPr/>
                    <a:lstStyle/>
                    <a:p>
                      <a:r>
                        <a:rPr lang="en-CH" dirty="0"/>
                        <a:t>Date (index)</a:t>
                      </a:r>
                    </a:p>
                  </a:txBody>
                  <a:tcPr>
                    <a:solidFill>
                      <a:schemeClr val="accent4"/>
                    </a:solidFill>
                  </a:tcPr>
                </a:tc>
                <a:tc>
                  <a:txBody>
                    <a:bodyPr/>
                    <a:lstStyle/>
                    <a:p>
                      <a:r>
                        <a:rPr lang="en-CH" dirty="0"/>
                        <a:t>Wind speed</a:t>
                      </a:r>
                    </a:p>
                  </a:txBody>
                  <a:tcPr>
                    <a:solidFill>
                      <a:schemeClr val="accent4"/>
                    </a:solidFill>
                  </a:tcPr>
                </a:tc>
                <a:tc>
                  <a:txBody>
                    <a:bodyPr/>
                    <a:lstStyle/>
                    <a:p>
                      <a:r>
                        <a:rPr lang="en-CH" dirty="0"/>
                        <a:t>Wind direction</a:t>
                      </a:r>
                    </a:p>
                  </a:txBody>
                  <a:tcPr>
                    <a:solidFill>
                      <a:schemeClr val="accent4"/>
                    </a:solidFill>
                  </a:tcPr>
                </a:tc>
                <a:tc>
                  <a:txBody>
                    <a:bodyPr/>
                    <a:lstStyle/>
                    <a:p>
                      <a:r>
                        <a:rPr lang="en-CH" dirty="0"/>
                        <a:t>Rain fall (mm)</a:t>
                      </a:r>
                    </a:p>
                  </a:txBody>
                  <a:tcPr>
                    <a:solidFill>
                      <a:schemeClr val="accent4"/>
                    </a:solidFill>
                  </a:tcPr>
                </a:tc>
                <a:tc>
                  <a:txBody>
                    <a:bodyPr/>
                    <a:lstStyle/>
                    <a:p>
                      <a:r>
                        <a:rPr lang="en-CH" dirty="0"/>
                        <a:t>Hours of sun</a:t>
                      </a:r>
                    </a:p>
                  </a:txBody>
                  <a:tcPr>
                    <a:solidFill>
                      <a:schemeClr val="accent4"/>
                    </a:solidFill>
                  </a:tcPr>
                </a:tc>
                <a:extLst>
                  <a:ext uri="{0D108BD9-81ED-4DB2-BD59-A6C34878D82A}">
                    <a16:rowId xmlns:a16="http://schemas.microsoft.com/office/drawing/2014/main" val="2870368738"/>
                  </a:ext>
                </a:extLst>
              </a:tr>
              <a:tr h="370840">
                <a:tc>
                  <a:txBody>
                    <a:bodyPr/>
                    <a:lstStyle/>
                    <a:p>
                      <a:r>
                        <a:rPr lang="en-CH" dirty="0"/>
                        <a:t>7.3.2024</a:t>
                      </a:r>
                    </a:p>
                  </a:txBody>
                  <a:tcPr>
                    <a:solidFill>
                      <a:schemeClr val="accent4"/>
                    </a:solidFill>
                  </a:tcPr>
                </a:tc>
                <a:tc>
                  <a:txBody>
                    <a:bodyPr/>
                    <a:lstStyle/>
                    <a:p>
                      <a:r>
                        <a:rPr lang="en-CH" dirty="0"/>
                        <a:t>7.1</a:t>
                      </a:r>
                    </a:p>
                  </a:txBody>
                  <a:tcPr/>
                </a:tc>
                <a:tc>
                  <a:txBody>
                    <a:bodyPr/>
                    <a:lstStyle/>
                    <a:p>
                      <a:r>
                        <a:rPr lang="en-CH" dirty="0"/>
                        <a:t>N</a:t>
                      </a:r>
                    </a:p>
                  </a:txBody>
                  <a:tcPr/>
                </a:tc>
                <a:tc>
                  <a:txBody>
                    <a:bodyPr/>
                    <a:lstStyle/>
                    <a:p>
                      <a:r>
                        <a:rPr lang="en-CH" dirty="0"/>
                        <a:t>0.0</a:t>
                      </a:r>
                    </a:p>
                  </a:txBody>
                  <a:tcPr/>
                </a:tc>
                <a:tc>
                  <a:txBody>
                    <a:bodyPr/>
                    <a:lstStyle/>
                    <a:p>
                      <a:r>
                        <a:rPr lang="en-CH" dirty="0"/>
                        <a:t>10</a:t>
                      </a:r>
                    </a:p>
                  </a:txBody>
                  <a:tcPr/>
                </a:tc>
                <a:extLst>
                  <a:ext uri="{0D108BD9-81ED-4DB2-BD59-A6C34878D82A}">
                    <a16:rowId xmlns:a16="http://schemas.microsoft.com/office/drawing/2014/main" val="24643759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H" dirty="0"/>
                        <a:t>8.3.2024</a:t>
                      </a:r>
                    </a:p>
                  </a:txBody>
                  <a:tcPr>
                    <a:solidFill>
                      <a:schemeClr val="accent4"/>
                    </a:solidFill>
                  </a:tcPr>
                </a:tc>
                <a:tc>
                  <a:txBody>
                    <a:bodyPr/>
                    <a:lstStyle/>
                    <a:p>
                      <a:r>
                        <a:rPr lang="en-CH" dirty="0"/>
                        <a:t>0.3</a:t>
                      </a:r>
                    </a:p>
                  </a:txBody>
                  <a:tcPr/>
                </a:tc>
                <a:tc>
                  <a:txBody>
                    <a:bodyPr/>
                    <a:lstStyle/>
                    <a:p>
                      <a:r>
                        <a:rPr lang="en-CH" dirty="0"/>
                        <a:t>NW</a:t>
                      </a:r>
                    </a:p>
                  </a:txBody>
                  <a:tcPr/>
                </a:tc>
                <a:tc>
                  <a:txBody>
                    <a:bodyPr/>
                    <a:lstStyle/>
                    <a:p>
                      <a:r>
                        <a:rPr lang="en-CH" dirty="0"/>
                        <a:t>2.1</a:t>
                      </a:r>
                    </a:p>
                  </a:txBody>
                  <a:tcPr/>
                </a:tc>
                <a:tc>
                  <a:txBody>
                    <a:bodyPr/>
                    <a:lstStyle/>
                    <a:p>
                      <a:r>
                        <a:rPr lang="en-CH" dirty="0"/>
                        <a:t>2</a:t>
                      </a:r>
                    </a:p>
                  </a:txBody>
                  <a:tcPr/>
                </a:tc>
                <a:extLst>
                  <a:ext uri="{0D108BD9-81ED-4DB2-BD59-A6C34878D82A}">
                    <a16:rowId xmlns:a16="http://schemas.microsoft.com/office/drawing/2014/main" val="3427425730"/>
                  </a:ext>
                </a:extLst>
              </a:tr>
              <a:tr h="370840">
                <a:tc>
                  <a:txBody>
                    <a:bodyPr/>
                    <a:lstStyle/>
                    <a:p>
                      <a:r>
                        <a:rPr lang="en-CH" dirty="0"/>
                        <a:t>9.3.2024</a:t>
                      </a:r>
                    </a:p>
                  </a:txBody>
                  <a:tcPr>
                    <a:solidFill>
                      <a:schemeClr val="accent4"/>
                    </a:solidFill>
                  </a:tcPr>
                </a:tc>
                <a:tc>
                  <a:txBody>
                    <a:bodyPr/>
                    <a:lstStyle/>
                    <a:p>
                      <a:r>
                        <a:rPr lang="en-CH" dirty="0"/>
                        <a:t>1.1</a:t>
                      </a:r>
                    </a:p>
                  </a:txBody>
                  <a:tcPr/>
                </a:tc>
                <a:tc>
                  <a:txBody>
                    <a:bodyPr/>
                    <a:lstStyle/>
                    <a:p>
                      <a:r>
                        <a:rPr lang="en-CH" dirty="0"/>
                        <a:t>SE</a:t>
                      </a:r>
                    </a:p>
                  </a:txBody>
                  <a:tcPr/>
                </a:tc>
                <a:tc>
                  <a:txBody>
                    <a:bodyPr/>
                    <a:lstStyle/>
                    <a:p>
                      <a:r>
                        <a:rPr lang="en-CH" dirty="0"/>
                        <a:t>0.3</a:t>
                      </a:r>
                    </a:p>
                  </a:txBody>
                  <a:tcPr/>
                </a:tc>
                <a:tc>
                  <a:txBody>
                    <a:bodyPr/>
                    <a:lstStyle/>
                    <a:p>
                      <a:r>
                        <a:rPr lang="en-CH" dirty="0"/>
                        <a:t>5</a:t>
                      </a:r>
                    </a:p>
                  </a:txBody>
                  <a:tcPr/>
                </a:tc>
                <a:extLst>
                  <a:ext uri="{0D108BD9-81ED-4DB2-BD59-A6C34878D82A}">
                    <a16:rowId xmlns:a16="http://schemas.microsoft.com/office/drawing/2014/main" val="819247753"/>
                  </a:ext>
                </a:extLst>
              </a:tr>
            </a:tbl>
          </a:graphicData>
        </a:graphic>
      </p:graphicFrame>
      <p:graphicFrame>
        <p:nvGraphicFramePr>
          <p:cNvPr id="3" name="Table 2">
            <a:extLst>
              <a:ext uri="{FF2B5EF4-FFF2-40B4-BE49-F238E27FC236}">
                <a16:creationId xmlns:a16="http://schemas.microsoft.com/office/drawing/2014/main" id="{9FCA5CA5-1C06-B805-69B6-E4806D23A16C}"/>
              </a:ext>
            </a:extLst>
          </p:cNvPr>
          <p:cNvGraphicFramePr>
            <a:graphicFrameLocks noGrp="1"/>
          </p:cNvGraphicFramePr>
          <p:nvPr/>
        </p:nvGraphicFramePr>
        <p:xfrm>
          <a:off x="1833442" y="4343422"/>
          <a:ext cx="8528495" cy="1752600"/>
        </p:xfrm>
        <a:graphic>
          <a:graphicData uri="http://schemas.openxmlformats.org/drawingml/2006/table">
            <a:tbl>
              <a:tblPr firstRow="1" bandRow="1">
                <a:tableStyleId>{5C22544A-7EE6-4342-B048-85BDC9FD1C3A}</a:tableStyleId>
              </a:tblPr>
              <a:tblGrid>
                <a:gridCol w="1705699">
                  <a:extLst>
                    <a:ext uri="{9D8B030D-6E8A-4147-A177-3AD203B41FA5}">
                      <a16:colId xmlns:a16="http://schemas.microsoft.com/office/drawing/2014/main" val="93215530"/>
                    </a:ext>
                  </a:extLst>
                </a:gridCol>
                <a:gridCol w="1705699">
                  <a:extLst>
                    <a:ext uri="{9D8B030D-6E8A-4147-A177-3AD203B41FA5}">
                      <a16:colId xmlns:a16="http://schemas.microsoft.com/office/drawing/2014/main" val="3446449462"/>
                    </a:ext>
                  </a:extLst>
                </a:gridCol>
                <a:gridCol w="1705699">
                  <a:extLst>
                    <a:ext uri="{9D8B030D-6E8A-4147-A177-3AD203B41FA5}">
                      <a16:colId xmlns:a16="http://schemas.microsoft.com/office/drawing/2014/main" val="1659648679"/>
                    </a:ext>
                  </a:extLst>
                </a:gridCol>
                <a:gridCol w="1705699">
                  <a:extLst>
                    <a:ext uri="{9D8B030D-6E8A-4147-A177-3AD203B41FA5}">
                      <a16:colId xmlns:a16="http://schemas.microsoft.com/office/drawing/2014/main" val="2028385091"/>
                    </a:ext>
                  </a:extLst>
                </a:gridCol>
                <a:gridCol w="1705699">
                  <a:extLst>
                    <a:ext uri="{9D8B030D-6E8A-4147-A177-3AD203B41FA5}">
                      <a16:colId xmlns:a16="http://schemas.microsoft.com/office/drawing/2014/main" val="1607972955"/>
                    </a:ext>
                  </a:extLst>
                </a:gridCol>
              </a:tblGrid>
              <a:tr h="370840">
                <a:tc>
                  <a:txBody>
                    <a:bodyPr/>
                    <a:lstStyle/>
                    <a:p>
                      <a:r>
                        <a:rPr lang="en-CH" dirty="0"/>
                        <a:t>Subject ID (index)</a:t>
                      </a:r>
                    </a:p>
                  </a:txBody>
                  <a:tcPr/>
                </a:tc>
                <a:tc>
                  <a:txBody>
                    <a:bodyPr/>
                    <a:lstStyle/>
                    <a:p>
                      <a:r>
                        <a:rPr lang="en-CH" dirty="0"/>
                        <a:t>Condition ID</a:t>
                      </a:r>
                    </a:p>
                  </a:txBody>
                  <a:tcPr/>
                </a:tc>
                <a:tc>
                  <a:txBody>
                    <a:bodyPr/>
                    <a:lstStyle/>
                    <a:p>
                      <a:r>
                        <a:rPr lang="en-CH" dirty="0"/>
                        <a:t>Presentation nr</a:t>
                      </a:r>
                    </a:p>
                  </a:txBody>
                  <a:tcPr/>
                </a:tc>
                <a:tc>
                  <a:txBody>
                    <a:bodyPr/>
                    <a:lstStyle/>
                    <a:p>
                      <a:r>
                        <a:rPr lang="en-CH" dirty="0"/>
                        <a:t>Response time (ms)</a:t>
                      </a:r>
                    </a:p>
                  </a:txBody>
                  <a:tcPr/>
                </a:tc>
                <a:tc>
                  <a:txBody>
                    <a:bodyPr/>
                    <a:lstStyle/>
                    <a:p>
                      <a:r>
                        <a:rPr lang="en-CH" dirty="0"/>
                        <a:t>Response</a:t>
                      </a:r>
                    </a:p>
                  </a:txBody>
                  <a:tcPr/>
                </a:tc>
                <a:extLst>
                  <a:ext uri="{0D108BD9-81ED-4DB2-BD59-A6C34878D82A}">
                    <a16:rowId xmlns:a16="http://schemas.microsoft.com/office/drawing/2014/main" val="2870368738"/>
                  </a:ext>
                </a:extLst>
              </a:tr>
              <a:tr h="370840">
                <a:tc>
                  <a:txBody>
                    <a:bodyPr/>
                    <a:lstStyle/>
                    <a:p>
                      <a:r>
                        <a:rPr lang="en-CH" dirty="0"/>
                        <a:t>VM</a:t>
                      </a:r>
                    </a:p>
                  </a:txBody>
                  <a:tcPr/>
                </a:tc>
                <a:tc>
                  <a:txBody>
                    <a:bodyPr/>
                    <a:lstStyle/>
                    <a:p>
                      <a:r>
                        <a:rPr lang="en-CH" dirty="0"/>
                        <a:t>732</a:t>
                      </a:r>
                    </a:p>
                  </a:txBody>
                  <a:tcPr/>
                </a:tc>
                <a:tc>
                  <a:txBody>
                    <a:bodyPr/>
                    <a:lstStyle/>
                    <a:p>
                      <a:r>
                        <a:rPr lang="en-CH" dirty="0"/>
                        <a:t>2</a:t>
                      </a:r>
                    </a:p>
                  </a:txBody>
                  <a:tcPr/>
                </a:tc>
                <a:tc>
                  <a:txBody>
                    <a:bodyPr/>
                    <a:lstStyle/>
                    <a:p>
                      <a:r>
                        <a:rPr lang="en-CH" dirty="0"/>
                        <a:t>28</a:t>
                      </a:r>
                    </a:p>
                  </a:txBody>
                  <a:tcPr/>
                </a:tc>
                <a:tc>
                  <a:txBody>
                    <a:bodyPr/>
                    <a:lstStyle/>
                    <a:p>
                      <a:r>
                        <a:rPr lang="en-CH" dirty="0"/>
                        <a:t>LEFT</a:t>
                      </a:r>
                    </a:p>
                  </a:txBody>
                  <a:tcPr/>
                </a:tc>
                <a:extLst>
                  <a:ext uri="{0D108BD9-81ED-4DB2-BD59-A6C34878D82A}">
                    <a16:rowId xmlns:a16="http://schemas.microsoft.com/office/drawing/2014/main" val="24643759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H" dirty="0"/>
                        <a:t>VM</a:t>
                      </a:r>
                    </a:p>
                  </a:txBody>
                  <a:tcPr/>
                </a:tc>
                <a:tc>
                  <a:txBody>
                    <a:bodyPr/>
                    <a:lstStyle/>
                    <a:p>
                      <a:r>
                        <a:rPr lang="en-CH" dirty="0"/>
                        <a:t>732</a:t>
                      </a:r>
                    </a:p>
                  </a:txBody>
                  <a:tcPr/>
                </a:tc>
                <a:tc>
                  <a:txBody>
                    <a:bodyPr/>
                    <a:lstStyle/>
                    <a:p>
                      <a:r>
                        <a:rPr lang="en-CH" dirty="0"/>
                        <a:t>3</a:t>
                      </a:r>
                    </a:p>
                  </a:txBody>
                  <a:tcPr/>
                </a:tc>
                <a:tc>
                  <a:txBody>
                    <a:bodyPr/>
                    <a:lstStyle/>
                    <a:p>
                      <a:r>
                        <a:rPr lang="en-CH" dirty="0"/>
                        <a:t>41</a:t>
                      </a:r>
                    </a:p>
                  </a:txBody>
                  <a:tcPr/>
                </a:tc>
                <a:tc>
                  <a:txBody>
                    <a:bodyPr/>
                    <a:lstStyle/>
                    <a:p>
                      <a:r>
                        <a:rPr lang="en-CH" dirty="0"/>
                        <a:t>RIGHT</a:t>
                      </a:r>
                    </a:p>
                  </a:txBody>
                  <a:tcPr/>
                </a:tc>
                <a:extLst>
                  <a:ext uri="{0D108BD9-81ED-4DB2-BD59-A6C34878D82A}">
                    <a16:rowId xmlns:a16="http://schemas.microsoft.com/office/drawing/2014/main" val="3427425730"/>
                  </a:ext>
                </a:extLst>
              </a:tr>
              <a:tr h="370840">
                <a:tc>
                  <a:txBody>
                    <a:bodyPr/>
                    <a:lstStyle/>
                    <a:p>
                      <a:r>
                        <a:rPr lang="en-CH" dirty="0"/>
                        <a:t>PB</a:t>
                      </a:r>
                    </a:p>
                  </a:txBody>
                  <a:tcPr/>
                </a:tc>
                <a:tc>
                  <a:txBody>
                    <a:bodyPr/>
                    <a:lstStyle/>
                    <a:p>
                      <a:r>
                        <a:rPr lang="en-CH" dirty="0"/>
                        <a:t>665</a:t>
                      </a:r>
                    </a:p>
                  </a:txBody>
                  <a:tcPr/>
                </a:tc>
                <a:tc>
                  <a:txBody>
                    <a:bodyPr/>
                    <a:lstStyle/>
                    <a:p>
                      <a:r>
                        <a:rPr lang="en-CH" dirty="0"/>
                        <a:t>1</a:t>
                      </a:r>
                    </a:p>
                  </a:txBody>
                  <a:tcPr/>
                </a:tc>
                <a:tc>
                  <a:txBody>
                    <a:bodyPr/>
                    <a:lstStyle/>
                    <a:p>
                      <a:r>
                        <a:rPr lang="en-CH" dirty="0"/>
                        <a:t>73</a:t>
                      </a:r>
                    </a:p>
                  </a:txBody>
                  <a:tcPr/>
                </a:tc>
                <a:tc>
                  <a:txBody>
                    <a:bodyPr/>
                    <a:lstStyle/>
                    <a:p>
                      <a:r>
                        <a:rPr lang="en-CH" dirty="0"/>
                        <a:t>LEFT</a:t>
                      </a:r>
                    </a:p>
                  </a:txBody>
                  <a:tcPr/>
                </a:tc>
                <a:extLst>
                  <a:ext uri="{0D108BD9-81ED-4DB2-BD59-A6C34878D82A}">
                    <a16:rowId xmlns:a16="http://schemas.microsoft.com/office/drawing/2014/main" val="819247753"/>
                  </a:ext>
                </a:extLst>
              </a:tr>
            </a:tbl>
          </a:graphicData>
        </a:graphic>
      </p:graphicFrame>
      <p:sp>
        <p:nvSpPr>
          <p:cNvPr id="8" name="TextBox 7">
            <a:extLst>
              <a:ext uri="{FF2B5EF4-FFF2-40B4-BE49-F238E27FC236}">
                <a16:creationId xmlns:a16="http://schemas.microsoft.com/office/drawing/2014/main" id="{21647D17-AA0F-5219-ECCE-3AC0178F12AB}"/>
              </a:ext>
            </a:extLst>
          </p:cNvPr>
          <p:cNvSpPr txBox="1"/>
          <p:nvPr/>
        </p:nvSpPr>
        <p:spPr>
          <a:xfrm>
            <a:off x="695400" y="998432"/>
            <a:ext cx="2736304" cy="1200329"/>
          </a:xfrm>
          <a:prstGeom prst="rect">
            <a:avLst/>
          </a:prstGeom>
          <a:solidFill>
            <a:schemeClr val="accent4"/>
          </a:solidFill>
        </p:spPr>
        <p:txBody>
          <a:bodyPr wrap="square" rtlCol="0">
            <a:spAutoFit/>
          </a:bodyPr>
          <a:lstStyle/>
          <a:p>
            <a:r>
              <a:rPr lang="en-CH" dirty="0"/>
              <a:t>Column and rows have meaningful labels (indices) that are attached to the data for each operation</a:t>
            </a:r>
          </a:p>
        </p:txBody>
      </p:sp>
    </p:spTree>
    <p:extLst>
      <p:ext uri="{BB962C8B-B14F-4D97-AF65-F5344CB8AC3E}">
        <p14:creationId xmlns:p14="http://schemas.microsoft.com/office/powerpoint/2010/main" val="338155773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A6C67D-7970-D245-3CF0-EA3C40E134AE}"/>
              </a:ext>
            </a:extLst>
          </p:cNvPr>
          <p:cNvSpPr>
            <a:spLocks noGrp="1"/>
          </p:cNvSpPr>
          <p:nvPr>
            <p:ph type="title"/>
          </p:nvPr>
        </p:nvSpPr>
        <p:spPr/>
        <p:txBody>
          <a:bodyPr/>
          <a:lstStyle/>
          <a:p>
            <a:r>
              <a:rPr lang="en-US" dirty="0">
                <a:solidFill>
                  <a:srgbClr val="1F2328"/>
                </a:solidFill>
              </a:rPr>
              <a:t>Many tools to handle tabular data</a:t>
            </a:r>
            <a:endParaRPr lang="en-CH" dirty="0"/>
          </a:p>
        </p:txBody>
      </p:sp>
      <p:sp>
        <p:nvSpPr>
          <p:cNvPr id="3" name="Content Placeholder 2">
            <a:extLst>
              <a:ext uri="{FF2B5EF4-FFF2-40B4-BE49-F238E27FC236}">
                <a16:creationId xmlns:a16="http://schemas.microsoft.com/office/drawing/2014/main" id="{FD816A7E-2E72-D9A6-539F-32B0E4033EF1}"/>
              </a:ext>
            </a:extLst>
          </p:cNvPr>
          <p:cNvSpPr>
            <a:spLocks noGrp="1"/>
          </p:cNvSpPr>
          <p:nvPr>
            <p:ph idx="1"/>
          </p:nvPr>
        </p:nvSpPr>
        <p:spPr/>
        <p:txBody>
          <a:bodyPr>
            <a:normAutofit/>
          </a:bodyPr>
          <a:lstStyle/>
          <a:p>
            <a:r>
              <a:rPr lang="en-CH" dirty="0"/>
              <a:t>Python tools</a:t>
            </a:r>
          </a:p>
          <a:p>
            <a:pPr lvl="1"/>
            <a:r>
              <a:rPr lang="en-CH" dirty="0"/>
              <a:t>pandas: in-memory tabular data</a:t>
            </a:r>
          </a:p>
          <a:p>
            <a:pPr lvl="1"/>
            <a:r>
              <a:rPr lang="en-CH" dirty="0"/>
              <a:t>dask: on-disk tabular data</a:t>
            </a:r>
          </a:p>
          <a:p>
            <a:r>
              <a:rPr lang="en-CH" dirty="0"/>
              <a:t>SQL databases</a:t>
            </a:r>
          </a:p>
          <a:p>
            <a:pPr lvl="1"/>
            <a:r>
              <a:rPr lang="en-CH" dirty="0"/>
              <a:t>Optimized for retrieving rows (tree data structure for index)</a:t>
            </a:r>
          </a:p>
          <a:p>
            <a:pPr lvl="1"/>
            <a:r>
              <a:rPr lang="en-CH" dirty="0"/>
              <a:t>Transactional: groups of operations are either all executed, or none</a:t>
            </a:r>
          </a:p>
          <a:p>
            <a:r>
              <a:rPr lang="en-CH" dirty="0"/>
              <a:t>Columnar DBs, Spark, Hadoop</a:t>
            </a:r>
          </a:p>
          <a:p>
            <a:pPr lvl="1"/>
            <a:r>
              <a:rPr lang="en-CH" dirty="0"/>
              <a:t>Optimized for operations on columns</a:t>
            </a:r>
          </a:p>
          <a:p>
            <a:pPr lvl="1"/>
            <a:r>
              <a:rPr lang="en-CH" dirty="0"/>
              <a:t>Ideal for data science tasks</a:t>
            </a:r>
          </a:p>
          <a:p>
            <a:pPr lvl="1"/>
            <a:r>
              <a:rPr lang="en-CH" dirty="0"/>
              <a:t>Operations can be automatically distributed over multiple machines</a:t>
            </a:r>
          </a:p>
          <a:p>
            <a:endParaRPr lang="en-CH" dirty="0"/>
          </a:p>
          <a:p>
            <a:pPr lvl="1"/>
            <a:endParaRPr lang="en-CH" dirty="0"/>
          </a:p>
        </p:txBody>
      </p:sp>
      <p:sp>
        <p:nvSpPr>
          <p:cNvPr id="4" name="Date Placeholder 3">
            <a:extLst>
              <a:ext uri="{FF2B5EF4-FFF2-40B4-BE49-F238E27FC236}">
                <a16:creationId xmlns:a16="http://schemas.microsoft.com/office/drawing/2014/main" id="{BE8B3A75-190A-17A6-D048-1E6DCF33BD83}"/>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0BFEBDF0-25C7-ABC5-9790-D739EBE50129}"/>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0DDB0B42-4E82-93BB-7E76-E55FBB49F2A6}"/>
              </a:ext>
            </a:extLst>
          </p:cNvPr>
          <p:cNvSpPr>
            <a:spLocks noGrp="1"/>
          </p:cNvSpPr>
          <p:nvPr>
            <p:ph type="sldNum" sz="quarter" idx="12"/>
          </p:nvPr>
        </p:nvSpPr>
        <p:spPr/>
        <p:txBody>
          <a:bodyPr/>
          <a:lstStyle/>
          <a:p>
            <a:fld id="{EF79ADEA-B933-47CC-A4E9-04E6298B917C}" type="slidenum">
              <a:rPr lang="en-US" smtClean="0"/>
              <a:pPr/>
              <a:t>64</a:t>
            </a:fld>
            <a:endParaRPr lang="en-US"/>
          </a:p>
        </p:txBody>
      </p:sp>
    </p:spTree>
    <p:extLst>
      <p:ext uri="{BB962C8B-B14F-4D97-AF65-F5344CB8AC3E}">
        <p14:creationId xmlns:p14="http://schemas.microsoft.com/office/powerpoint/2010/main" val="232843651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883C52ED-9FD8-CD83-CD04-5BB697C03FA5}"/>
              </a:ext>
            </a:extLst>
          </p:cNvPr>
          <p:cNvSpPr txBox="1"/>
          <p:nvPr/>
        </p:nvSpPr>
        <p:spPr>
          <a:xfrm>
            <a:off x="2691244" y="1730683"/>
            <a:ext cx="8891244" cy="461665"/>
          </a:xfrm>
          <a:prstGeom prst="rect">
            <a:avLst/>
          </a:prstGeom>
          <a:noFill/>
        </p:spPr>
        <p:txBody>
          <a:bodyPr wrap="square" rtlCol="0">
            <a:spAutoFit/>
          </a:bodyPr>
          <a:lstStyle/>
          <a:p>
            <a:r>
              <a:rPr lang="en-CH" sz="2400" dirty="0">
                <a:latin typeface="Consolas" panose="020B0609020204030204" pitchFamily="49" charset="0"/>
                <a:cs typeface="Consolas" panose="020B0609020204030204" pitchFamily="49" charset="0"/>
              </a:rPr>
              <a:t>df</a:t>
            </a:r>
            <a:r>
              <a:rPr lang="en-CH" sz="2400" dirty="0">
                <a:solidFill>
                  <a:schemeClr val="accent2">
                    <a:lumMod val="75000"/>
                  </a:schemeClr>
                </a:solidFill>
                <a:latin typeface="Consolas" panose="020B0609020204030204" pitchFamily="49" charset="0"/>
                <a:cs typeface="Consolas" panose="020B0609020204030204" pitchFamily="49" charset="0"/>
              </a:rPr>
              <a:t>.groupby(‘condition_id’)</a:t>
            </a:r>
            <a:r>
              <a:rPr lang="en-CH" sz="2400" dirty="0">
                <a:solidFill>
                  <a:schemeClr val="accent1">
                    <a:lumMod val="75000"/>
                  </a:schemeClr>
                </a:solidFill>
                <a:latin typeface="Consolas" panose="020B0609020204030204" pitchFamily="49" charset="0"/>
                <a:cs typeface="Consolas" panose="020B0609020204030204" pitchFamily="49" charset="0"/>
              </a:rPr>
              <a:t>[‘response_time’].mean()</a:t>
            </a:r>
          </a:p>
        </p:txBody>
      </p:sp>
      <p:sp>
        <p:nvSpPr>
          <p:cNvPr id="2" name="TextBox 1">
            <a:extLst>
              <a:ext uri="{FF2B5EF4-FFF2-40B4-BE49-F238E27FC236}">
                <a16:creationId xmlns:a16="http://schemas.microsoft.com/office/drawing/2014/main" id="{01E58E85-93C2-6033-1B53-73ECEC594430}"/>
              </a:ext>
            </a:extLst>
          </p:cNvPr>
          <p:cNvSpPr txBox="1"/>
          <p:nvPr/>
        </p:nvSpPr>
        <p:spPr>
          <a:xfrm>
            <a:off x="2722203" y="2645857"/>
            <a:ext cx="8891244" cy="461665"/>
          </a:xfrm>
          <a:prstGeom prst="rect">
            <a:avLst/>
          </a:prstGeom>
          <a:noFill/>
        </p:spPr>
        <p:txBody>
          <a:bodyPr wrap="square" rtlCol="0">
            <a:spAutoFit/>
          </a:bodyPr>
          <a:lstStyle/>
          <a:p>
            <a:r>
              <a:rPr lang="en-CH" sz="2400" dirty="0">
                <a:latin typeface="Consolas" panose="020B0609020204030204" pitchFamily="49" charset="0"/>
                <a:cs typeface="Consolas" panose="020B0609020204030204" pitchFamily="49" charset="0"/>
              </a:rPr>
              <a:t>df</a:t>
            </a:r>
            <a:r>
              <a:rPr lang="en-CH" sz="2400" dirty="0">
                <a:solidFill>
                  <a:schemeClr val="accent2">
                    <a:lumMod val="75000"/>
                  </a:schemeClr>
                </a:solidFill>
                <a:latin typeface="Consolas" panose="020B0609020204030204" pitchFamily="49" charset="0"/>
                <a:cs typeface="Consolas" panose="020B0609020204030204" pitchFamily="49" charset="0"/>
              </a:rPr>
              <a:t>.groupby(‘condition_id’)</a:t>
            </a:r>
            <a:r>
              <a:rPr lang="en-CH" sz="2400" dirty="0">
                <a:solidFill>
                  <a:schemeClr val="accent1">
                    <a:lumMod val="75000"/>
                  </a:schemeClr>
                </a:solidFill>
                <a:latin typeface="Consolas" panose="020B0609020204030204" pitchFamily="49" charset="0"/>
                <a:cs typeface="Consolas" panose="020B0609020204030204" pitchFamily="49" charset="0"/>
              </a:rPr>
              <a:t>[‘response_time’].mean()</a:t>
            </a:r>
          </a:p>
        </p:txBody>
      </p:sp>
      <p:sp>
        <p:nvSpPr>
          <p:cNvPr id="3" name="TextBox 2">
            <a:extLst>
              <a:ext uri="{FF2B5EF4-FFF2-40B4-BE49-F238E27FC236}">
                <a16:creationId xmlns:a16="http://schemas.microsoft.com/office/drawing/2014/main" id="{84FA5D7B-6119-E42D-457C-13DA061EBAE9}"/>
              </a:ext>
            </a:extLst>
          </p:cNvPr>
          <p:cNvSpPr txBox="1"/>
          <p:nvPr/>
        </p:nvSpPr>
        <p:spPr>
          <a:xfrm>
            <a:off x="853296" y="1699906"/>
            <a:ext cx="1418498" cy="523220"/>
          </a:xfrm>
          <a:prstGeom prst="rect">
            <a:avLst/>
          </a:prstGeom>
          <a:noFill/>
        </p:spPr>
        <p:txBody>
          <a:bodyPr wrap="square" rtlCol="0">
            <a:spAutoFit/>
          </a:bodyPr>
          <a:lstStyle/>
          <a:p>
            <a:r>
              <a:rPr lang="en-CH" sz="2800" b="1" dirty="0"/>
              <a:t>Pandas</a:t>
            </a:r>
          </a:p>
        </p:txBody>
      </p:sp>
      <p:sp>
        <p:nvSpPr>
          <p:cNvPr id="9" name="TextBox 8">
            <a:extLst>
              <a:ext uri="{FF2B5EF4-FFF2-40B4-BE49-F238E27FC236}">
                <a16:creationId xmlns:a16="http://schemas.microsoft.com/office/drawing/2014/main" id="{68698449-E25A-E91B-8F22-9BD530541A13}"/>
              </a:ext>
            </a:extLst>
          </p:cNvPr>
          <p:cNvSpPr txBox="1"/>
          <p:nvPr/>
        </p:nvSpPr>
        <p:spPr>
          <a:xfrm>
            <a:off x="853296" y="2618426"/>
            <a:ext cx="1862882" cy="523220"/>
          </a:xfrm>
          <a:prstGeom prst="rect">
            <a:avLst/>
          </a:prstGeom>
          <a:noFill/>
        </p:spPr>
        <p:txBody>
          <a:bodyPr wrap="square" rtlCol="0">
            <a:spAutoFit/>
          </a:bodyPr>
          <a:lstStyle/>
          <a:p>
            <a:r>
              <a:rPr lang="en-CH" sz="2800" b="1" dirty="0"/>
              <a:t>dask</a:t>
            </a:r>
          </a:p>
        </p:txBody>
      </p:sp>
      <p:sp>
        <p:nvSpPr>
          <p:cNvPr id="10" name="TextBox 9">
            <a:extLst>
              <a:ext uri="{FF2B5EF4-FFF2-40B4-BE49-F238E27FC236}">
                <a16:creationId xmlns:a16="http://schemas.microsoft.com/office/drawing/2014/main" id="{F2D8FD84-FADD-4436-2960-1971CA40D8CD}"/>
              </a:ext>
            </a:extLst>
          </p:cNvPr>
          <p:cNvSpPr txBox="1"/>
          <p:nvPr/>
        </p:nvSpPr>
        <p:spPr>
          <a:xfrm>
            <a:off x="2722203" y="3565522"/>
            <a:ext cx="8891244" cy="461665"/>
          </a:xfrm>
          <a:prstGeom prst="rect">
            <a:avLst/>
          </a:prstGeom>
          <a:noFill/>
        </p:spPr>
        <p:txBody>
          <a:bodyPr wrap="square" rtlCol="0">
            <a:spAutoFit/>
          </a:bodyPr>
          <a:lstStyle/>
          <a:p>
            <a:r>
              <a:rPr lang="en-CH" sz="2400" dirty="0">
                <a:latin typeface="Consolas" panose="020B0609020204030204" pitchFamily="49" charset="0"/>
                <a:cs typeface="Consolas" panose="020B0609020204030204" pitchFamily="49" charset="0"/>
              </a:rPr>
              <a:t>df</a:t>
            </a:r>
            <a:r>
              <a:rPr lang="en-CH" sz="2400" dirty="0">
                <a:solidFill>
                  <a:schemeClr val="accent2">
                    <a:lumMod val="75000"/>
                  </a:schemeClr>
                </a:solidFill>
                <a:latin typeface="Consolas" panose="020B0609020204030204" pitchFamily="49" charset="0"/>
                <a:cs typeface="Consolas" panose="020B0609020204030204" pitchFamily="49" charset="0"/>
              </a:rPr>
              <a:t>.groupby(‘condition_id’)</a:t>
            </a:r>
            <a:r>
              <a:rPr lang="en-CH" sz="2400" dirty="0">
                <a:solidFill>
                  <a:schemeClr val="accent1">
                    <a:lumMod val="75000"/>
                  </a:schemeClr>
                </a:solidFill>
                <a:latin typeface="Consolas" panose="020B0609020204030204" pitchFamily="49" charset="0"/>
                <a:cs typeface="Consolas" panose="020B0609020204030204" pitchFamily="49" charset="0"/>
              </a:rPr>
              <a:t>.avg(‘response_time’)</a:t>
            </a:r>
          </a:p>
        </p:txBody>
      </p:sp>
      <p:sp>
        <p:nvSpPr>
          <p:cNvPr id="11" name="TextBox 10">
            <a:extLst>
              <a:ext uri="{FF2B5EF4-FFF2-40B4-BE49-F238E27FC236}">
                <a16:creationId xmlns:a16="http://schemas.microsoft.com/office/drawing/2014/main" id="{CAD78565-AB50-5684-D745-C210B58BE8B0}"/>
              </a:ext>
            </a:extLst>
          </p:cNvPr>
          <p:cNvSpPr txBox="1"/>
          <p:nvPr/>
        </p:nvSpPr>
        <p:spPr>
          <a:xfrm>
            <a:off x="853296" y="3536946"/>
            <a:ext cx="1862882" cy="523220"/>
          </a:xfrm>
          <a:prstGeom prst="rect">
            <a:avLst/>
          </a:prstGeom>
          <a:noFill/>
        </p:spPr>
        <p:txBody>
          <a:bodyPr wrap="square" rtlCol="0">
            <a:spAutoFit/>
          </a:bodyPr>
          <a:lstStyle/>
          <a:p>
            <a:r>
              <a:rPr lang="en-CH" sz="2800" b="1" dirty="0"/>
              <a:t>PySpark</a:t>
            </a:r>
          </a:p>
        </p:txBody>
      </p:sp>
      <p:sp>
        <p:nvSpPr>
          <p:cNvPr id="29" name="TextBox 28">
            <a:extLst>
              <a:ext uri="{FF2B5EF4-FFF2-40B4-BE49-F238E27FC236}">
                <a16:creationId xmlns:a16="http://schemas.microsoft.com/office/drawing/2014/main" id="{BAA7F3F4-E29D-9849-15BC-718EAC261D70}"/>
              </a:ext>
            </a:extLst>
          </p:cNvPr>
          <p:cNvSpPr txBox="1"/>
          <p:nvPr/>
        </p:nvSpPr>
        <p:spPr>
          <a:xfrm>
            <a:off x="853296" y="4455465"/>
            <a:ext cx="1862882" cy="523220"/>
          </a:xfrm>
          <a:prstGeom prst="rect">
            <a:avLst/>
          </a:prstGeom>
          <a:noFill/>
        </p:spPr>
        <p:txBody>
          <a:bodyPr wrap="square" rtlCol="0">
            <a:spAutoFit/>
          </a:bodyPr>
          <a:lstStyle/>
          <a:p>
            <a:r>
              <a:rPr lang="en-CH" sz="2800" b="1" dirty="0"/>
              <a:t>SQL</a:t>
            </a:r>
          </a:p>
        </p:txBody>
      </p:sp>
      <p:sp>
        <p:nvSpPr>
          <p:cNvPr id="38" name="Title 37">
            <a:extLst>
              <a:ext uri="{FF2B5EF4-FFF2-40B4-BE49-F238E27FC236}">
                <a16:creationId xmlns:a16="http://schemas.microsoft.com/office/drawing/2014/main" id="{1296159A-3FDA-EE62-5116-B7CFF75ABBBA}"/>
              </a:ext>
            </a:extLst>
          </p:cNvPr>
          <p:cNvSpPr>
            <a:spLocks noGrp="1"/>
          </p:cNvSpPr>
          <p:nvPr>
            <p:ph type="title"/>
          </p:nvPr>
        </p:nvSpPr>
        <p:spPr>
          <a:xfrm>
            <a:off x="335360" y="140318"/>
            <a:ext cx="11449272" cy="1111747"/>
          </a:xfrm>
        </p:spPr>
        <p:txBody>
          <a:bodyPr>
            <a:normAutofit fontScale="90000"/>
          </a:bodyPr>
          <a:lstStyle/>
          <a:p>
            <a:r>
              <a:rPr lang="en-CH" dirty="0"/>
              <a:t>Tabular data ideas and operations are universal for all tabular data tools</a:t>
            </a:r>
          </a:p>
        </p:txBody>
      </p:sp>
      <p:sp>
        <p:nvSpPr>
          <p:cNvPr id="35" name="Date Placeholder 3">
            <a:extLst>
              <a:ext uri="{FF2B5EF4-FFF2-40B4-BE49-F238E27FC236}">
                <a16:creationId xmlns:a16="http://schemas.microsoft.com/office/drawing/2014/main" id="{B06A1203-C14F-FF86-A393-9E381DF74211}"/>
              </a:ext>
            </a:extLst>
          </p:cNvPr>
          <p:cNvSpPr>
            <a:spLocks noGrp="1"/>
          </p:cNvSpPr>
          <p:nvPr>
            <p:ph type="dt" sz="half" idx="10"/>
          </p:nvPr>
        </p:nvSpPr>
        <p:spPr/>
        <p:txBody>
          <a:bodyPr/>
          <a:lstStyle/>
          <a:p>
            <a:r>
              <a:rPr lang="de-CH"/>
              <a:t>July 2024, CC BY-SA 4.0</a:t>
            </a:r>
            <a:endParaRPr lang="en-US"/>
          </a:p>
        </p:txBody>
      </p:sp>
      <p:sp>
        <p:nvSpPr>
          <p:cNvPr id="36" name="Footer Placeholder 4">
            <a:extLst>
              <a:ext uri="{FF2B5EF4-FFF2-40B4-BE49-F238E27FC236}">
                <a16:creationId xmlns:a16="http://schemas.microsoft.com/office/drawing/2014/main" id="{F1F4C177-86AD-698F-D4D6-47B0981F5A9D}"/>
              </a:ext>
            </a:extLst>
          </p:cNvPr>
          <p:cNvSpPr>
            <a:spLocks noGrp="1"/>
          </p:cNvSpPr>
          <p:nvPr>
            <p:ph type="ftr" sz="quarter" idx="11"/>
          </p:nvPr>
        </p:nvSpPr>
        <p:spPr/>
        <p:txBody>
          <a:bodyPr/>
          <a:lstStyle/>
          <a:p>
            <a:r>
              <a:rPr lang="en-US"/>
              <a:t>Data, v1.0</a:t>
            </a:r>
          </a:p>
        </p:txBody>
      </p:sp>
      <p:sp>
        <p:nvSpPr>
          <p:cNvPr id="37" name="Slide Number Placeholder 5">
            <a:extLst>
              <a:ext uri="{FF2B5EF4-FFF2-40B4-BE49-F238E27FC236}">
                <a16:creationId xmlns:a16="http://schemas.microsoft.com/office/drawing/2014/main" id="{B9E8CF97-3D48-1230-C83D-EC950990B8AE}"/>
              </a:ext>
            </a:extLst>
          </p:cNvPr>
          <p:cNvSpPr>
            <a:spLocks noGrp="1"/>
          </p:cNvSpPr>
          <p:nvPr>
            <p:ph type="sldNum" sz="quarter" idx="12"/>
          </p:nvPr>
        </p:nvSpPr>
        <p:spPr/>
        <p:txBody>
          <a:bodyPr/>
          <a:lstStyle/>
          <a:p>
            <a:fld id="{EF79ADEA-B933-47CC-A4E9-04E6298B917C}" type="slidenum">
              <a:rPr lang="en-US" smtClean="0"/>
              <a:pPr/>
              <a:t>65</a:t>
            </a:fld>
            <a:endParaRPr lang="en-US"/>
          </a:p>
        </p:txBody>
      </p:sp>
      <p:sp>
        <p:nvSpPr>
          <p:cNvPr id="25" name="TextBox 24">
            <a:extLst>
              <a:ext uri="{FF2B5EF4-FFF2-40B4-BE49-F238E27FC236}">
                <a16:creationId xmlns:a16="http://schemas.microsoft.com/office/drawing/2014/main" id="{1EFC395B-0A87-54E3-B860-0146312C56A9}"/>
              </a:ext>
            </a:extLst>
          </p:cNvPr>
          <p:cNvSpPr txBox="1"/>
          <p:nvPr/>
        </p:nvSpPr>
        <p:spPr>
          <a:xfrm>
            <a:off x="2722203" y="4515801"/>
            <a:ext cx="8891244" cy="1569660"/>
          </a:xfrm>
          <a:prstGeom prst="rect">
            <a:avLst/>
          </a:prstGeom>
          <a:noFill/>
        </p:spPr>
        <p:txBody>
          <a:bodyPr wrap="square" rtlCol="0">
            <a:spAutoFit/>
          </a:bodyPr>
          <a:lstStyle/>
          <a:p>
            <a:r>
              <a:rPr lang="en-US" sz="2400" noProof="1">
                <a:latin typeface="Consolas" panose="020B0609020204030204" pitchFamily="49" charset="0"/>
                <a:cs typeface="Consolas" panose="020B0609020204030204" pitchFamily="49" charset="0"/>
              </a:rPr>
              <a:t>SELECT condition_id, </a:t>
            </a:r>
          </a:p>
          <a:p>
            <a:r>
              <a:rPr lang="en-US" sz="2400" noProof="1">
                <a:solidFill>
                  <a:schemeClr val="accent1">
                    <a:lumMod val="75000"/>
                  </a:schemeClr>
                </a:solidFill>
                <a:latin typeface="Consolas" panose="020B0609020204030204" pitchFamily="49" charset="0"/>
                <a:cs typeface="Consolas" panose="020B0609020204030204" pitchFamily="49" charset="0"/>
              </a:rPr>
              <a:t>       AVG(response_time) AS avg_response_time </a:t>
            </a:r>
          </a:p>
          <a:p>
            <a:r>
              <a:rPr lang="en-US" sz="2400" noProof="1">
                <a:latin typeface="Consolas" panose="020B0609020204030204" pitchFamily="49" charset="0"/>
                <a:cs typeface="Consolas" panose="020B0609020204030204" pitchFamily="49" charset="0"/>
              </a:rPr>
              <a:t>FROM df </a:t>
            </a:r>
          </a:p>
          <a:p>
            <a:r>
              <a:rPr lang="en-US" sz="2400" noProof="1">
                <a:solidFill>
                  <a:schemeClr val="accent2">
                    <a:lumMod val="75000"/>
                  </a:schemeClr>
                </a:solidFill>
                <a:latin typeface="Consolas" panose="020B0609020204030204" pitchFamily="49" charset="0"/>
                <a:cs typeface="Consolas" panose="020B0609020204030204" pitchFamily="49" charset="0"/>
              </a:rPr>
              <a:t>GROUP BY condition_id</a:t>
            </a:r>
            <a:r>
              <a:rPr lang="en-US" sz="2400" noProof="1">
                <a:latin typeface="Consolas" panose="020B0609020204030204" pitchFamily="49" charset="0"/>
                <a:cs typeface="Consolas" panose="020B0609020204030204" pitchFamily="49" charset="0"/>
              </a:rPr>
              <a:t>;</a:t>
            </a:r>
            <a:endParaRPr lang="en-US" sz="2400" noProof="1">
              <a:solidFill>
                <a:schemeClr val="accent1">
                  <a:lumMod val="75000"/>
                </a:schemeClr>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5777490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ECCB6A-618E-37C7-C40C-C398D3EBB3A0}"/>
              </a:ext>
            </a:extLst>
          </p:cNvPr>
          <p:cNvSpPr>
            <a:spLocks noGrp="1"/>
          </p:cNvSpPr>
          <p:nvPr>
            <p:ph type="title"/>
          </p:nvPr>
        </p:nvSpPr>
        <p:spPr/>
        <p:txBody>
          <a:bodyPr/>
          <a:lstStyle/>
          <a:p>
            <a:r>
              <a:rPr lang="en-CH" dirty="0"/>
              <a:t>Introduction to Pandas</a:t>
            </a:r>
          </a:p>
        </p:txBody>
      </p:sp>
      <p:sp>
        <p:nvSpPr>
          <p:cNvPr id="4" name="Date Placeholder 3">
            <a:extLst>
              <a:ext uri="{FF2B5EF4-FFF2-40B4-BE49-F238E27FC236}">
                <a16:creationId xmlns:a16="http://schemas.microsoft.com/office/drawing/2014/main" id="{0EF2311A-7E78-BC6F-DE17-3E75987EC041}"/>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70F815FB-8E2B-AC35-EB50-287891425947}"/>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F934E1C5-2199-1F19-A099-EE0522DAC09B}"/>
              </a:ext>
            </a:extLst>
          </p:cNvPr>
          <p:cNvSpPr>
            <a:spLocks noGrp="1"/>
          </p:cNvSpPr>
          <p:nvPr>
            <p:ph type="sldNum" sz="quarter" idx="12"/>
          </p:nvPr>
        </p:nvSpPr>
        <p:spPr/>
        <p:txBody>
          <a:bodyPr/>
          <a:lstStyle/>
          <a:p>
            <a:fld id="{EF79ADEA-B933-47CC-A4E9-04E6298B917C}" type="slidenum">
              <a:rPr lang="en-US" smtClean="0"/>
              <a:pPr/>
              <a:t>66</a:t>
            </a:fld>
            <a:endParaRPr lang="en-US"/>
          </a:p>
        </p:txBody>
      </p:sp>
      <p:sp>
        <p:nvSpPr>
          <p:cNvPr id="8" name="Rectangle 7">
            <a:extLst>
              <a:ext uri="{FF2B5EF4-FFF2-40B4-BE49-F238E27FC236}">
                <a16:creationId xmlns:a16="http://schemas.microsoft.com/office/drawing/2014/main" id="{1FA8826F-32E2-BD5F-02E2-43A2489D5CEA}"/>
              </a:ext>
            </a:extLst>
          </p:cNvPr>
          <p:cNvSpPr/>
          <p:nvPr/>
        </p:nvSpPr>
        <p:spPr>
          <a:xfrm>
            <a:off x="7430532" y="206565"/>
            <a:ext cx="4539047" cy="990187"/>
          </a:xfrm>
          <a:prstGeom prst="rect">
            <a:avLst/>
          </a:prstGeom>
          <a:solidFill>
            <a:schemeClr val="accent1">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latin typeface="Courier New" panose="02070309020205020404" pitchFamily="49" charset="0"/>
              <a:cs typeface="Courier New" panose="02070309020205020404" pitchFamily="49" charset="0"/>
            </a:endParaRPr>
          </a:p>
        </p:txBody>
      </p:sp>
      <p:pic>
        <p:nvPicPr>
          <p:cNvPr id="9" name="Graphic 8">
            <a:extLst>
              <a:ext uri="{FF2B5EF4-FFF2-40B4-BE49-F238E27FC236}">
                <a16:creationId xmlns:a16="http://schemas.microsoft.com/office/drawing/2014/main" id="{AFCBC6E9-294C-070A-720C-D25315B20F9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511198" y="232081"/>
            <a:ext cx="710164" cy="631257"/>
          </a:xfrm>
          <a:prstGeom prst="rect">
            <a:avLst/>
          </a:prstGeom>
        </p:spPr>
      </p:pic>
      <p:sp>
        <p:nvSpPr>
          <p:cNvPr id="10" name="TextBox 9">
            <a:extLst>
              <a:ext uri="{FF2B5EF4-FFF2-40B4-BE49-F238E27FC236}">
                <a16:creationId xmlns:a16="http://schemas.microsoft.com/office/drawing/2014/main" id="{9ED7A6F1-CCC3-C091-FA45-D986B7844394}"/>
              </a:ext>
            </a:extLst>
          </p:cNvPr>
          <p:cNvSpPr txBox="1"/>
          <p:nvPr/>
        </p:nvSpPr>
        <p:spPr>
          <a:xfrm>
            <a:off x="8163696" y="225202"/>
            <a:ext cx="1779374" cy="369332"/>
          </a:xfrm>
          <a:prstGeom prst="rect">
            <a:avLst/>
          </a:prstGeom>
          <a:noFill/>
        </p:spPr>
        <p:txBody>
          <a:bodyPr wrap="square">
            <a:spAutoFit/>
          </a:bodyPr>
          <a:lstStyle/>
          <a:p>
            <a:pPr algn="ctr"/>
            <a:r>
              <a:rPr lang="en-DE" b="1">
                <a:solidFill>
                  <a:schemeClr val="tx1"/>
                </a:solidFill>
                <a:latin typeface="Courier New" panose="02070309020205020404" pitchFamily="49" charset="0"/>
                <a:cs typeface="Courier New" panose="02070309020205020404" pitchFamily="49" charset="0"/>
              </a:rPr>
              <a:t>Live Coding</a:t>
            </a:r>
          </a:p>
        </p:txBody>
      </p:sp>
      <p:sp>
        <p:nvSpPr>
          <p:cNvPr id="11" name="TextBox 10">
            <a:extLst>
              <a:ext uri="{FF2B5EF4-FFF2-40B4-BE49-F238E27FC236}">
                <a16:creationId xmlns:a16="http://schemas.microsoft.com/office/drawing/2014/main" id="{258EEBEA-4B1F-6F02-B601-6F6BECB48DFF}"/>
              </a:ext>
            </a:extLst>
          </p:cNvPr>
          <p:cNvSpPr txBox="1"/>
          <p:nvPr/>
        </p:nvSpPr>
        <p:spPr>
          <a:xfrm>
            <a:off x="8302028" y="542883"/>
            <a:ext cx="3482604" cy="523220"/>
          </a:xfrm>
          <a:prstGeom prst="rect">
            <a:avLst/>
          </a:prstGeom>
          <a:noFill/>
        </p:spPr>
        <p:txBody>
          <a:bodyPr wrap="square">
            <a:spAutoFit/>
          </a:bodyPr>
          <a:lstStyle/>
          <a:p>
            <a:r>
              <a:rPr lang="en-GB" sz="1400" dirty="0">
                <a:solidFill>
                  <a:schemeClr val="tx1"/>
                </a:solidFill>
                <a:latin typeface="Courier New" panose="02070309020205020404" pitchFamily="49" charset="0"/>
                <a:cs typeface="Courier New" panose="02070309020205020404" pitchFamily="49" charset="0"/>
              </a:rPr>
              <a:t>n</a:t>
            </a:r>
            <a:r>
              <a:rPr lang="en-DE" sz="1400">
                <a:solidFill>
                  <a:schemeClr val="tx1"/>
                </a:solidFill>
                <a:latin typeface="Courier New" panose="02070309020205020404" pitchFamily="49" charset="0"/>
                <a:cs typeface="Courier New" panose="02070309020205020404" pitchFamily="49" charset="0"/>
              </a:rPr>
              <a:t>otebooks/</a:t>
            </a:r>
            <a:r>
              <a:rPr lang="en-US" sz="1400" dirty="0">
                <a:solidFill>
                  <a:schemeClr val="tx1"/>
                </a:solidFill>
                <a:latin typeface="Courier New" panose="02070309020205020404" pitchFamily="49" charset="0"/>
                <a:cs typeface="Courier New" panose="02070309020205020404" pitchFamily="49" charset="0"/>
              </a:rPr>
              <a:t>030_</a:t>
            </a:r>
            <a:r>
              <a:rPr lang="en-GB" sz="1400" dirty="0" err="1">
                <a:latin typeface="Courier New" panose="02070309020205020404" pitchFamily="49" charset="0"/>
                <a:cs typeface="Courier New" panose="02070309020205020404" pitchFamily="49" charset="0"/>
              </a:rPr>
              <a:t>tabular_data</a:t>
            </a:r>
            <a:r>
              <a:rPr lang="en-GB" sz="1400" dirty="0">
                <a:latin typeface="Courier New" panose="02070309020205020404" pitchFamily="49" charset="0"/>
                <a:cs typeface="Courier New" panose="02070309020205020404" pitchFamily="49" charset="0"/>
              </a:rPr>
              <a:t>/</a:t>
            </a:r>
            <a:br>
              <a:rPr lang="en-GB" sz="1400" dirty="0">
                <a:latin typeface="Courier New" panose="02070309020205020404" pitchFamily="49" charset="0"/>
                <a:cs typeface="Courier New" panose="02070309020205020404" pitchFamily="49" charset="0"/>
              </a:rPr>
            </a:br>
            <a:r>
              <a:rPr lang="en-GB" sz="1400" dirty="0">
                <a:latin typeface="Courier New" panose="02070309020205020404" pitchFamily="49" charset="0"/>
                <a:cs typeface="Courier New" panose="02070309020205020404" pitchFamily="49" charset="0"/>
              </a:rPr>
              <a:t>010_pandas_introduction.ipynb</a:t>
            </a:r>
            <a:endParaRPr lang="en-DE" sz="1400">
              <a:solidFill>
                <a:schemeClr val="tx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35328182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ECCB6A-618E-37C7-C40C-C398D3EBB3A0}"/>
              </a:ext>
            </a:extLst>
          </p:cNvPr>
          <p:cNvSpPr>
            <a:spLocks noGrp="1"/>
          </p:cNvSpPr>
          <p:nvPr>
            <p:ph type="title"/>
          </p:nvPr>
        </p:nvSpPr>
        <p:spPr/>
        <p:txBody>
          <a:bodyPr/>
          <a:lstStyle/>
          <a:p>
            <a:r>
              <a:rPr lang="en-CH" dirty="0"/>
              <a:t>Introduction to Pandas</a:t>
            </a:r>
          </a:p>
        </p:txBody>
      </p:sp>
      <p:sp>
        <p:nvSpPr>
          <p:cNvPr id="3" name="Content Placeholder 2">
            <a:extLst>
              <a:ext uri="{FF2B5EF4-FFF2-40B4-BE49-F238E27FC236}">
                <a16:creationId xmlns:a16="http://schemas.microsoft.com/office/drawing/2014/main" id="{8341FE87-BBC4-59B5-6D80-2D99DCA70AD0}"/>
              </a:ext>
            </a:extLst>
          </p:cNvPr>
          <p:cNvSpPr>
            <a:spLocks noGrp="1"/>
          </p:cNvSpPr>
          <p:nvPr>
            <p:ph idx="1"/>
          </p:nvPr>
        </p:nvSpPr>
        <p:spPr/>
        <p:txBody>
          <a:bodyPr/>
          <a:lstStyle/>
          <a:p>
            <a:pPr marL="0" indent="0">
              <a:buNone/>
            </a:pPr>
            <a:r>
              <a:rPr lang="en-CH" dirty="0"/>
              <a:t>Main points:</a:t>
            </a:r>
          </a:p>
          <a:p>
            <a:r>
              <a:rPr lang="en-CH" dirty="0"/>
              <a:t>A DataFrame is a tabular data structure</a:t>
            </a:r>
          </a:p>
          <a:p>
            <a:r>
              <a:rPr lang="en-CH" dirty="0"/>
              <a:t>DataFrames have labeled columns and rows (“indices”)</a:t>
            </a:r>
          </a:p>
          <a:p>
            <a:r>
              <a:rPr lang="en-CH" dirty="0"/>
              <a:t>Columns can be of different C-native dtypes</a:t>
            </a:r>
          </a:p>
          <a:p>
            <a:r>
              <a:rPr lang="en-CH" dirty="0"/>
              <a:t>Operations are on columns by default</a:t>
            </a:r>
          </a:p>
          <a:p>
            <a:r>
              <a:rPr lang="en-CH" dirty="0"/>
              <a:t>NaNs are interpreted as missing data and ignored in most operations</a:t>
            </a:r>
          </a:p>
          <a:p>
            <a:r>
              <a:rPr lang="en-CH" dirty="0"/>
              <a:t>Strings (and dates) have a special accessor to perform vectorized string (or date) operations</a:t>
            </a:r>
          </a:p>
        </p:txBody>
      </p:sp>
      <p:sp>
        <p:nvSpPr>
          <p:cNvPr id="4" name="Date Placeholder 3">
            <a:extLst>
              <a:ext uri="{FF2B5EF4-FFF2-40B4-BE49-F238E27FC236}">
                <a16:creationId xmlns:a16="http://schemas.microsoft.com/office/drawing/2014/main" id="{0EF2311A-7E78-BC6F-DE17-3E75987EC041}"/>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70F815FB-8E2B-AC35-EB50-287891425947}"/>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F934E1C5-2199-1F19-A099-EE0522DAC09B}"/>
              </a:ext>
            </a:extLst>
          </p:cNvPr>
          <p:cNvSpPr>
            <a:spLocks noGrp="1"/>
          </p:cNvSpPr>
          <p:nvPr>
            <p:ph type="sldNum" sz="quarter" idx="12"/>
          </p:nvPr>
        </p:nvSpPr>
        <p:spPr/>
        <p:txBody>
          <a:bodyPr/>
          <a:lstStyle/>
          <a:p>
            <a:fld id="{EF79ADEA-B933-47CC-A4E9-04E6298B917C}" type="slidenum">
              <a:rPr lang="en-US" smtClean="0"/>
              <a:pPr/>
              <a:t>67</a:t>
            </a:fld>
            <a:endParaRPr lang="en-US"/>
          </a:p>
        </p:txBody>
      </p:sp>
      <p:sp>
        <p:nvSpPr>
          <p:cNvPr id="8" name="Rectangle 7">
            <a:extLst>
              <a:ext uri="{FF2B5EF4-FFF2-40B4-BE49-F238E27FC236}">
                <a16:creationId xmlns:a16="http://schemas.microsoft.com/office/drawing/2014/main" id="{1FA8826F-32E2-BD5F-02E2-43A2489D5CEA}"/>
              </a:ext>
            </a:extLst>
          </p:cNvPr>
          <p:cNvSpPr/>
          <p:nvPr/>
        </p:nvSpPr>
        <p:spPr>
          <a:xfrm>
            <a:off x="7430532" y="206565"/>
            <a:ext cx="4539047" cy="990187"/>
          </a:xfrm>
          <a:prstGeom prst="rect">
            <a:avLst/>
          </a:prstGeom>
          <a:solidFill>
            <a:schemeClr val="accent1">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latin typeface="Courier New" panose="02070309020205020404" pitchFamily="49" charset="0"/>
              <a:cs typeface="Courier New" panose="02070309020205020404" pitchFamily="49" charset="0"/>
            </a:endParaRPr>
          </a:p>
        </p:txBody>
      </p:sp>
      <p:pic>
        <p:nvPicPr>
          <p:cNvPr id="9" name="Graphic 8">
            <a:extLst>
              <a:ext uri="{FF2B5EF4-FFF2-40B4-BE49-F238E27FC236}">
                <a16:creationId xmlns:a16="http://schemas.microsoft.com/office/drawing/2014/main" id="{AFCBC6E9-294C-070A-720C-D25315B20F9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511198" y="232081"/>
            <a:ext cx="710164" cy="631257"/>
          </a:xfrm>
          <a:prstGeom prst="rect">
            <a:avLst/>
          </a:prstGeom>
        </p:spPr>
      </p:pic>
      <p:sp>
        <p:nvSpPr>
          <p:cNvPr id="10" name="TextBox 9">
            <a:extLst>
              <a:ext uri="{FF2B5EF4-FFF2-40B4-BE49-F238E27FC236}">
                <a16:creationId xmlns:a16="http://schemas.microsoft.com/office/drawing/2014/main" id="{9ED7A6F1-CCC3-C091-FA45-D986B7844394}"/>
              </a:ext>
            </a:extLst>
          </p:cNvPr>
          <p:cNvSpPr txBox="1"/>
          <p:nvPr/>
        </p:nvSpPr>
        <p:spPr>
          <a:xfrm>
            <a:off x="8163696" y="225202"/>
            <a:ext cx="1779374" cy="369332"/>
          </a:xfrm>
          <a:prstGeom prst="rect">
            <a:avLst/>
          </a:prstGeom>
          <a:noFill/>
        </p:spPr>
        <p:txBody>
          <a:bodyPr wrap="square">
            <a:spAutoFit/>
          </a:bodyPr>
          <a:lstStyle/>
          <a:p>
            <a:pPr algn="ctr"/>
            <a:r>
              <a:rPr lang="en-DE" b="1">
                <a:solidFill>
                  <a:schemeClr val="tx1"/>
                </a:solidFill>
                <a:latin typeface="Courier New" panose="02070309020205020404" pitchFamily="49" charset="0"/>
                <a:cs typeface="Courier New" panose="02070309020205020404" pitchFamily="49" charset="0"/>
              </a:rPr>
              <a:t>Live Coding</a:t>
            </a:r>
          </a:p>
        </p:txBody>
      </p:sp>
      <p:sp>
        <p:nvSpPr>
          <p:cNvPr id="11" name="TextBox 10">
            <a:extLst>
              <a:ext uri="{FF2B5EF4-FFF2-40B4-BE49-F238E27FC236}">
                <a16:creationId xmlns:a16="http://schemas.microsoft.com/office/drawing/2014/main" id="{258EEBEA-4B1F-6F02-B601-6F6BECB48DFF}"/>
              </a:ext>
            </a:extLst>
          </p:cNvPr>
          <p:cNvSpPr txBox="1"/>
          <p:nvPr/>
        </p:nvSpPr>
        <p:spPr>
          <a:xfrm>
            <a:off x="8302028" y="542883"/>
            <a:ext cx="3482604" cy="523220"/>
          </a:xfrm>
          <a:prstGeom prst="rect">
            <a:avLst/>
          </a:prstGeom>
          <a:noFill/>
        </p:spPr>
        <p:txBody>
          <a:bodyPr wrap="square">
            <a:spAutoFit/>
          </a:bodyPr>
          <a:lstStyle/>
          <a:p>
            <a:r>
              <a:rPr lang="en-GB" sz="1400" dirty="0">
                <a:solidFill>
                  <a:schemeClr val="tx1"/>
                </a:solidFill>
                <a:latin typeface="Courier New" panose="02070309020205020404" pitchFamily="49" charset="0"/>
                <a:cs typeface="Courier New" panose="02070309020205020404" pitchFamily="49" charset="0"/>
              </a:rPr>
              <a:t>n</a:t>
            </a:r>
            <a:r>
              <a:rPr lang="en-DE" sz="1400">
                <a:solidFill>
                  <a:schemeClr val="tx1"/>
                </a:solidFill>
                <a:latin typeface="Courier New" panose="02070309020205020404" pitchFamily="49" charset="0"/>
                <a:cs typeface="Courier New" panose="02070309020205020404" pitchFamily="49" charset="0"/>
              </a:rPr>
              <a:t>otebooks/</a:t>
            </a:r>
            <a:r>
              <a:rPr lang="en-US" sz="1400" dirty="0">
                <a:solidFill>
                  <a:schemeClr val="tx1"/>
                </a:solidFill>
                <a:latin typeface="Courier New" panose="02070309020205020404" pitchFamily="49" charset="0"/>
                <a:cs typeface="Courier New" panose="02070309020205020404" pitchFamily="49" charset="0"/>
              </a:rPr>
              <a:t>030_</a:t>
            </a:r>
            <a:r>
              <a:rPr lang="en-GB" sz="1400" dirty="0" err="1">
                <a:latin typeface="Courier New" panose="02070309020205020404" pitchFamily="49" charset="0"/>
                <a:cs typeface="Courier New" panose="02070309020205020404" pitchFamily="49" charset="0"/>
              </a:rPr>
              <a:t>tabular_data</a:t>
            </a:r>
            <a:r>
              <a:rPr lang="en-GB" sz="1400" dirty="0">
                <a:latin typeface="Courier New" panose="02070309020205020404" pitchFamily="49" charset="0"/>
                <a:cs typeface="Courier New" panose="02070309020205020404" pitchFamily="49" charset="0"/>
              </a:rPr>
              <a:t>/</a:t>
            </a:r>
            <a:br>
              <a:rPr lang="en-GB" sz="1400" dirty="0">
                <a:latin typeface="Courier New" panose="02070309020205020404" pitchFamily="49" charset="0"/>
                <a:cs typeface="Courier New" panose="02070309020205020404" pitchFamily="49" charset="0"/>
              </a:rPr>
            </a:br>
            <a:r>
              <a:rPr lang="en-GB" sz="1400" dirty="0">
                <a:latin typeface="Courier New" panose="02070309020205020404" pitchFamily="49" charset="0"/>
                <a:cs typeface="Courier New" panose="02070309020205020404" pitchFamily="49" charset="0"/>
              </a:rPr>
              <a:t>010_pandas_introduction.ipynb</a:t>
            </a:r>
            <a:endParaRPr lang="en-DE" sz="1400">
              <a:solidFill>
                <a:schemeClr val="tx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48784854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07D19-58C3-CFAC-A360-B96FC59F8312}"/>
              </a:ext>
            </a:extLst>
          </p:cNvPr>
          <p:cNvSpPr>
            <a:spLocks noGrp="1"/>
          </p:cNvSpPr>
          <p:nvPr>
            <p:ph type="title"/>
          </p:nvPr>
        </p:nvSpPr>
        <p:spPr/>
        <p:txBody>
          <a:bodyPr/>
          <a:lstStyle/>
          <a:p>
            <a:r>
              <a:rPr lang="en-CH" dirty="0"/>
              <a:t>Basic Pandas reference slide</a:t>
            </a:r>
          </a:p>
        </p:txBody>
      </p:sp>
      <p:sp>
        <p:nvSpPr>
          <p:cNvPr id="10" name="Content Placeholder 9">
            <a:extLst>
              <a:ext uri="{FF2B5EF4-FFF2-40B4-BE49-F238E27FC236}">
                <a16:creationId xmlns:a16="http://schemas.microsoft.com/office/drawing/2014/main" id="{31CA49ED-E966-ADBC-CB65-38AB5518EA4A}"/>
              </a:ext>
            </a:extLst>
          </p:cNvPr>
          <p:cNvSpPr>
            <a:spLocks noGrp="1"/>
          </p:cNvSpPr>
          <p:nvPr>
            <p:ph idx="1"/>
          </p:nvPr>
        </p:nvSpPr>
        <p:spPr>
          <a:xfrm>
            <a:off x="838200" y="1268760"/>
            <a:ext cx="10515600" cy="5256584"/>
          </a:xfrm>
        </p:spPr>
        <p:txBody>
          <a:bodyPr numCol="2" spcCol="360000">
            <a:normAutofit fontScale="62500" lnSpcReduction="20000"/>
          </a:bodyPr>
          <a:lstStyle/>
          <a:p>
            <a:pPr>
              <a:lnSpc>
                <a:spcPct val="120000"/>
              </a:lnSpc>
            </a:pPr>
            <a:r>
              <a:rPr lang="en-CH" dirty="0"/>
              <a:t>Looking at data</a:t>
            </a:r>
          </a:p>
          <a:p>
            <a:pPr lvl="1">
              <a:lnSpc>
                <a:spcPct val="120000"/>
              </a:lnSpc>
              <a:spcBef>
                <a:spcPts val="400"/>
              </a:spcBef>
              <a:buFont typeface="Wingdings" pitchFamily="2" charset="2"/>
              <a:buChar char="§"/>
            </a:pPr>
            <a:r>
              <a:rPr lang="en-CH" sz="1900" dirty="0">
                <a:solidFill>
                  <a:schemeClr val="accent2">
                    <a:lumMod val="75000"/>
                  </a:schemeClr>
                </a:solidFill>
                <a:latin typeface="Consolas" panose="020B0609020204030204" pitchFamily="49" charset="0"/>
                <a:cs typeface="Consolas" panose="020B0609020204030204" pitchFamily="49" charset="0"/>
              </a:rPr>
              <a:t>df.head() </a:t>
            </a:r>
            <a:r>
              <a:rPr lang="en-CH" sz="1900" dirty="0">
                <a:latin typeface="Consolas" panose="020B0609020204030204" pitchFamily="49" charset="0"/>
                <a:cs typeface="Consolas" panose="020B0609020204030204" pitchFamily="49" charset="0"/>
              </a:rPr>
              <a:t>: show the first 5 rows</a:t>
            </a:r>
          </a:p>
          <a:p>
            <a:pPr lvl="1">
              <a:lnSpc>
                <a:spcPct val="120000"/>
              </a:lnSpc>
              <a:spcBef>
                <a:spcPts val="400"/>
              </a:spcBef>
              <a:buFont typeface="Wingdings" pitchFamily="2" charset="2"/>
              <a:buChar char="§"/>
            </a:pPr>
            <a:r>
              <a:rPr lang="en-CH" sz="1900" dirty="0">
                <a:solidFill>
                  <a:schemeClr val="accent2">
                    <a:lumMod val="75000"/>
                  </a:schemeClr>
                </a:solidFill>
                <a:latin typeface="Consolas" panose="020B0609020204030204" pitchFamily="49" charset="0"/>
                <a:cs typeface="Consolas" panose="020B0609020204030204" pitchFamily="49" charset="0"/>
              </a:rPr>
              <a:t>df.tail() </a:t>
            </a:r>
            <a:r>
              <a:rPr lang="en-CH" sz="1900" dirty="0">
                <a:latin typeface="Consolas" panose="020B0609020204030204" pitchFamily="49" charset="0"/>
                <a:cs typeface="Consolas" panose="020B0609020204030204" pitchFamily="49" charset="0"/>
              </a:rPr>
              <a:t>: show the last 5 rows</a:t>
            </a:r>
          </a:p>
          <a:p>
            <a:pPr lvl="1">
              <a:lnSpc>
                <a:spcPct val="120000"/>
              </a:lnSpc>
              <a:spcBef>
                <a:spcPts val="400"/>
              </a:spcBef>
              <a:buFont typeface="Wingdings" pitchFamily="2" charset="2"/>
              <a:buChar char="§"/>
            </a:pPr>
            <a:r>
              <a:rPr lang="en-CH" sz="1900" dirty="0">
                <a:solidFill>
                  <a:schemeClr val="accent2">
                    <a:lumMod val="75000"/>
                  </a:schemeClr>
                </a:solidFill>
                <a:latin typeface="Consolas" panose="020B0609020204030204" pitchFamily="49" charset="0"/>
                <a:cs typeface="Consolas" panose="020B0609020204030204" pitchFamily="49" charset="0"/>
              </a:rPr>
              <a:t>df.sample(n) </a:t>
            </a:r>
            <a:r>
              <a:rPr lang="en-CH" sz="1900" dirty="0">
                <a:latin typeface="Consolas" panose="020B0609020204030204" pitchFamily="49" charset="0"/>
                <a:cs typeface="Consolas" panose="020B0609020204030204" pitchFamily="49" charset="0"/>
              </a:rPr>
              <a:t>: show n random rows</a:t>
            </a:r>
          </a:p>
          <a:p>
            <a:pPr marL="228600" marR="0" lvl="0" indent="-228600" algn="l" defTabSz="914400" rtl="0" eaLnBrk="1" fontAlgn="auto" latinLnBrk="0" hangingPunct="1">
              <a:lnSpc>
                <a:spcPct val="120000"/>
              </a:lnSpc>
              <a:spcBef>
                <a:spcPts val="1000"/>
              </a:spcBef>
              <a:spcAft>
                <a:spcPts val="0"/>
              </a:spcAft>
              <a:buClrTx/>
              <a:buSzTx/>
              <a:buFont typeface="Arial" panose="020B0604020202020204" pitchFamily="34" charset="0"/>
              <a:buChar char="•"/>
              <a:tabLst/>
              <a:defRPr/>
            </a:pPr>
            <a:r>
              <a:rPr lang="en-CH" dirty="0"/>
              <a:t>Attributes</a:t>
            </a:r>
          </a:p>
          <a:p>
            <a:pPr lvl="1">
              <a:lnSpc>
                <a:spcPct val="120000"/>
              </a:lnSpc>
              <a:spcBef>
                <a:spcPts val="400"/>
              </a:spcBef>
              <a:buFont typeface="Wingdings" pitchFamily="2" charset="2"/>
              <a:buChar char="§"/>
              <a:defRPr/>
            </a:pPr>
            <a:r>
              <a:rPr lang="en-CH" sz="1900" dirty="0">
                <a:solidFill>
                  <a:schemeClr val="accent2">
                    <a:lumMod val="75000"/>
                  </a:schemeClr>
                </a:solidFill>
                <a:latin typeface="Consolas" panose="020B0609020204030204" pitchFamily="49" charset="0"/>
                <a:cs typeface="Consolas" panose="020B0609020204030204" pitchFamily="49" charset="0"/>
              </a:rPr>
              <a:t>df.shape </a:t>
            </a:r>
            <a:r>
              <a:rPr lang="en-CH" sz="1900" dirty="0">
                <a:latin typeface="Consolas" panose="020B0609020204030204" pitchFamily="49" charset="0"/>
                <a:cs typeface="Consolas" panose="020B0609020204030204" pitchFamily="49" charset="0"/>
              </a:rPr>
              <a:t>: size of the table</a:t>
            </a:r>
          </a:p>
          <a:p>
            <a:pPr lvl="1">
              <a:lnSpc>
                <a:spcPct val="120000"/>
              </a:lnSpc>
              <a:spcBef>
                <a:spcPts val="400"/>
              </a:spcBef>
              <a:buFont typeface="Wingdings" pitchFamily="2" charset="2"/>
              <a:buChar char="§"/>
              <a:defRPr/>
            </a:pPr>
            <a:r>
              <a:rPr lang="en-CH" sz="1900" dirty="0">
                <a:solidFill>
                  <a:schemeClr val="accent2">
                    <a:lumMod val="75000"/>
                  </a:schemeClr>
                </a:solidFill>
                <a:latin typeface="Consolas" panose="020B0609020204030204" pitchFamily="49" charset="0"/>
                <a:cs typeface="Consolas" panose="020B0609020204030204" pitchFamily="49" charset="0"/>
              </a:rPr>
              <a:t>df.dtypes </a:t>
            </a:r>
            <a:r>
              <a:rPr lang="en-CH" sz="1900" dirty="0">
                <a:latin typeface="Consolas" panose="020B0609020204030204" pitchFamily="49" charset="0"/>
                <a:cs typeface="Consolas" panose="020B0609020204030204" pitchFamily="49" charset="0"/>
              </a:rPr>
              <a:t>: print dtype of cols</a:t>
            </a:r>
          </a:p>
          <a:p>
            <a:pPr lvl="1">
              <a:lnSpc>
                <a:spcPct val="120000"/>
              </a:lnSpc>
              <a:spcBef>
                <a:spcPts val="400"/>
              </a:spcBef>
              <a:buFont typeface="Wingdings" pitchFamily="2" charset="2"/>
              <a:buChar char="§"/>
              <a:defRPr/>
            </a:pPr>
            <a:r>
              <a:rPr lang="en-CH" sz="1900" dirty="0">
                <a:solidFill>
                  <a:schemeClr val="accent2">
                    <a:lumMod val="75000"/>
                  </a:schemeClr>
                </a:solidFill>
                <a:latin typeface="Consolas" panose="020B0609020204030204" pitchFamily="49" charset="0"/>
                <a:cs typeface="Consolas" panose="020B0609020204030204" pitchFamily="49" charset="0"/>
              </a:rPr>
              <a:t>df.columns </a:t>
            </a:r>
            <a:r>
              <a:rPr lang="en-CH" sz="1900" dirty="0">
                <a:latin typeface="Consolas" panose="020B0609020204030204" pitchFamily="49" charset="0"/>
                <a:cs typeface="Consolas" panose="020B0609020204030204" pitchFamily="49" charset="0"/>
              </a:rPr>
              <a:t>: column index</a:t>
            </a:r>
          </a:p>
          <a:p>
            <a:pPr lvl="1">
              <a:lnSpc>
                <a:spcPct val="120000"/>
              </a:lnSpc>
              <a:spcBef>
                <a:spcPts val="400"/>
              </a:spcBef>
              <a:buFont typeface="Wingdings" pitchFamily="2" charset="2"/>
              <a:buChar char="§"/>
              <a:defRPr/>
            </a:pPr>
            <a:r>
              <a:rPr lang="en-CH" sz="1900" dirty="0">
                <a:solidFill>
                  <a:schemeClr val="accent2">
                    <a:lumMod val="75000"/>
                  </a:schemeClr>
                </a:solidFill>
                <a:latin typeface="Consolas" panose="020B0609020204030204" pitchFamily="49" charset="0"/>
                <a:cs typeface="Consolas" panose="020B0609020204030204" pitchFamily="49" charset="0"/>
              </a:rPr>
              <a:t>df.index </a:t>
            </a:r>
            <a:r>
              <a:rPr lang="en-CH" sz="1900" dirty="0">
                <a:latin typeface="Consolas" panose="020B0609020204030204" pitchFamily="49" charset="0"/>
                <a:cs typeface="Consolas" panose="020B0609020204030204" pitchFamily="49" charset="0"/>
              </a:rPr>
              <a:t>: rows index</a:t>
            </a:r>
          </a:p>
          <a:p>
            <a:pPr>
              <a:lnSpc>
                <a:spcPct val="120000"/>
              </a:lnSpc>
            </a:pPr>
            <a:r>
              <a:rPr lang="en-CH" dirty="0"/>
              <a:t>Indexing</a:t>
            </a:r>
          </a:p>
          <a:p>
            <a:pPr lvl="1">
              <a:lnSpc>
                <a:spcPct val="120000"/>
              </a:lnSpc>
              <a:spcBef>
                <a:spcPts val="400"/>
              </a:spcBef>
              <a:buFont typeface="Wingdings" pitchFamily="2" charset="2"/>
              <a:buChar char="§"/>
              <a:defRPr/>
            </a:pPr>
            <a:r>
              <a:rPr lang="en-CH" sz="1900" dirty="0">
                <a:solidFill>
                  <a:schemeClr val="accent2">
                    <a:lumMod val="75000"/>
                  </a:schemeClr>
                </a:solidFill>
                <a:latin typeface="Consolas" panose="020B0609020204030204" pitchFamily="49" charset="0"/>
                <a:cs typeface="Consolas" panose="020B0609020204030204" pitchFamily="49" charset="0"/>
              </a:rPr>
              <a:t>df[‘age’] </a:t>
            </a:r>
            <a:r>
              <a:rPr lang="en-CH" sz="1900" dirty="0">
                <a:latin typeface="Consolas" panose="020B0609020204030204" pitchFamily="49" charset="0"/>
                <a:cs typeface="Consolas" panose="020B0609020204030204" pitchFamily="49" charset="0"/>
              </a:rPr>
              <a:t>: get column ‘age’</a:t>
            </a:r>
          </a:p>
          <a:p>
            <a:pPr lvl="1">
              <a:lnSpc>
                <a:spcPct val="120000"/>
              </a:lnSpc>
              <a:spcBef>
                <a:spcPts val="400"/>
              </a:spcBef>
              <a:buFont typeface="Wingdings" pitchFamily="2" charset="2"/>
              <a:buChar char="§"/>
              <a:defRPr/>
            </a:pPr>
            <a:r>
              <a:rPr lang="en-CH" sz="1900" dirty="0">
                <a:solidFill>
                  <a:schemeClr val="accent2">
                    <a:lumMod val="75000"/>
                  </a:schemeClr>
                </a:solidFill>
                <a:latin typeface="Consolas" panose="020B0609020204030204" pitchFamily="49" charset="0"/>
                <a:cs typeface="Consolas" panose="020B0609020204030204" pitchFamily="49" charset="0"/>
              </a:rPr>
              <a:t>df[[‘age’, ‘name’]] </a:t>
            </a:r>
            <a:r>
              <a:rPr lang="en-CH" sz="1900" dirty="0">
                <a:latin typeface="Consolas" panose="020B0609020204030204" pitchFamily="49" charset="0"/>
                <a:cs typeface="Consolas" panose="020B0609020204030204" pitchFamily="49" charset="0"/>
              </a:rPr>
              <a:t>: multiple columns</a:t>
            </a:r>
          </a:p>
          <a:p>
            <a:pPr lvl="1">
              <a:lnSpc>
                <a:spcPct val="120000"/>
              </a:lnSpc>
              <a:spcBef>
                <a:spcPts val="400"/>
              </a:spcBef>
              <a:buFont typeface="Wingdings" pitchFamily="2" charset="2"/>
              <a:buChar char="§"/>
              <a:defRPr/>
            </a:pPr>
            <a:r>
              <a:rPr lang="en-CH" sz="1900" dirty="0">
                <a:solidFill>
                  <a:schemeClr val="accent2">
                    <a:lumMod val="75000"/>
                  </a:schemeClr>
                </a:solidFill>
                <a:latin typeface="Consolas" panose="020B0609020204030204" pitchFamily="49" charset="0"/>
                <a:cs typeface="Consolas" panose="020B0609020204030204" pitchFamily="49" charset="0"/>
              </a:rPr>
              <a:t>df.iloc[0, 2] </a:t>
            </a:r>
            <a:r>
              <a:rPr lang="en-CH" sz="1900" dirty="0">
                <a:latin typeface="Consolas" panose="020B0609020204030204" pitchFamily="49" charset="0"/>
                <a:cs typeface="Consolas" panose="020B0609020204030204" pitchFamily="49" charset="0"/>
              </a:rPr>
              <a:t>: one element, by position</a:t>
            </a:r>
          </a:p>
          <a:p>
            <a:pPr>
              <a:lnSpc>
                <a:spcPct val="120000"/>
              </a:lnSpc>
            </a:pPr>
            <a:r>
              <a:rPr lang="en-CH" dirty="0"/>
              <a:t>Exploration</a:t>
            </a:r>
          </a:p>
          <a:p>
            <a:pPr lvl="1">
              <a:lnSpc>
                <a:spcPct val="120000"/>
              </a:lnSpc>
              <a:spcBef>
                <a:spcPts val="400"/>
              </a:spcBef>
              <a:buFont typeface="Wingdings" pitchFamily="2" charset="2"/>
              <a:buChar char="§"/>
              <a:defRPr/>
            </a:pPr>
            <a:r>
              <a:rPr lang="en-CH" sz="1900" dirty="0">
                <a:solidFill>
                  <a:schemeClr val="accent2">
                    <a:lumMod val="75000"/>
                  </a:schemeClr>
                </a:solidFill>
                <a:latin typeface="Consolas" panose="020B0609020204030204" pitchFamily="49" charset="0"/>
                <a:cs typeface="Consolas" panose="020B0609020204030204" pitchFamily="49" charset="0"/>
              </a:rPr>
              <a:t>df[‘name’].unique() </a:t>
            </a:r>
            <a:r>
              <a:rPr lang="en-CH" sz="1900" dirty="0">
                <a:latin typeface="Consolas" panose="020B0609020204030204" pitchFamily="49" charset="0"/>
                <a:cs typeface="Consolas" panose="020B0609020204030204" pitchFamily="49" charset="0"/>
              </a:rPr>
              <a:t>: unique values</a:t>
            </a:r>
          </a:p>
          <a:p>
            <a:pPr lvl="1">
              <a:lnSpc>
                <a:spcPct val="120000"/>
              </a:lnSpc>
              <a:spcBef>
                <a:spcPts val="400"/>
              </a:spcBef>
              <a:buFont typeface="Wingdings" pitchFamily="2" charset="2"/>
              <a:buChar char="§"/>
              <a:defRPr/>
            </a:pPr>
            <a:r>
              <a:rPr lang="en-CH" sz="1900" dirty="0">
                <a:solidFill>
                  <a:schemeClr val="accent2">
                    <a:lumMod val="75000"/>
                  </a:schemeClr>
                </a:solidFill>
                <a:latin typeface="Consolas" panose="020B0609020204030204" pitchFamily="49" charset="0"/>
                <a:cs typeface="Consolas" panose="020B0609020204030204" pitchFamily="49" charset="0"/>
              </a:rPr>
              <a:t>df[‘age’].describe() </a:t>
            </a:r>
            <a:r>
              <a:rPr lang="en-CH" sz="1900" dirty="0">
                <a:latin typeface="Consolas" panose="020B0609020204030204" pitchFamily="49" charset="0"/>
                <a:cs typeface="Consolas" panose="020B0609020204030204" pitchFamily="49" charset="0"/>
              </a:rPr>
              <a:t>: summary stats</a:t>
            </a:r>
          </a:p>
          <a:p>
            <a:pPr lvl="1">
              <a:lnSpc>
                <a:spcPct val="120000"/>
              </a:lnSpc>
              <a:spcBef>
                <a:spcPts val="400"/>
              </a:spcBef>
              <a:buFont typeface="Wingdings" pitchFamily="2" charset="2"/>
              <a:buChar char="§"/>
              <a:defRPr/>
            </a:pPr>
            <a:r>
              <a:rPr lang="en-US" sz="1900" dirty="0">
                <a:solidFill>
                  <a:schemeClr val="accent2">
                    <a:lumMod val="75000"/>
                  </a:schemeClr>
                </a:solidFill>
                <a:latin typeface="Consolas" panose="020B0609020204030204" pitchFamily="49" charset="0"/>
                <a:cs typeface="Consolas" panose="020B0609020204030204" pitchFamily="49" charset="0"/>
              </a:rPr>
              <a:t>df[‘age’].</a:t>
            </a:r>
            <a:r>
              <a:rPr lang="en-US" sz="1900" noProof="1">
                <a:solidFill>
                  <a:schemeClr val="accent2">
                    <a:lumMod val="75000"/>
                  </a:schemeClr>
                </a:solidFill>
                <a:latin typeface="Consolas" panose="020B0609020204030204" pitchFamily="49" charset="0"/>
                <a:cs typeface="Consolas" panose="020B0609020204030204" pitchFamily="49" charset="0"/>
              </a:rPr>
              <a:t>value_counts(dropna=False)</a:t>
            </a:r>
            <a:r>
              <a:rPr lang="en-US" sz="1900" dirty="0">
                <a:solidFill>
                  <a:schemeClr val="accent2">
                    <a:lumMod val="75000"/>
                  </a:schemeClr>
                </a:solidFill>
                <a:latin typeface="Consolas" panose="020B0609020204030204" pitchFamily="49" charset="0"/>
                <a:cs typeface="Consolas" panose="020B0609020204030204" pitchFamily="49" charset="0"/>
              </a:rPr>
              <a:t> </a:t>
            </a:r>
            <a:r>
              <a:rPr lang="en-US" sz="1900" dirty="0">
                <a:latin typeface="Consolas" panose="020B0609020204030204" pitchFamily="49" charset="0"/>
                <a:cs typeface="Consolas" panose="020B0609020204030204" pitchFamily="49" charset="0"/>
              </a:rPr>
              <a:t>: number of rows per unique value in column</a:t>
            </a:r>
            <a:endParaRPr lang="en-CH" sz="1900" dirty="0"/>
          </a:p>
          <a:p>
            <a:pPr>
              <a:lnSpc>
                <a:spcPct val="120000"/>
              </a:lnSpc>
            </a:pPr>
            <a:endParaRPr lang="en-CH" dirty="0"/>
          </a:p>
          <a:p>
            <a:pPr>
              <a:lnSpc>
                <a:spcPct val="120000"/>
              </a:lnSpc>
            </a:pPr>
            <a:r>
              <a:rPr lang="en-CH" dirty="0"/>
              <a:t>Adding a column</a:t>
            </a:r>
          </a:p>
          <a:p>
            <a:pPr lvl="1">
              <a:lnSpc>
                <a:spcPct val="120000"/>
              </a:lnSpc>
              <a:spcBef>
                <a:spcPts val="400"/>
              </a:spcBef>
              <a:buFont typeface="Wingdings" pitchFamily="2" charset="2"/>
              <a:buChar char="§"/>
              <a:defRPr/>
            </a:pPr>
            <a:r>
              <a:rPr lang="en-CH" sz="1900" dirty="0">
                <a:solidFill>
                  <a:schemeClr val="accent2">
                    <a:lumMod val="75000"/>
                  </a:schemeClr>
                </a:solidFill>
                <a:latin typeface="Consolas" panose="020B0609020204030204" pitchFamily="49" charset="0"/>
                <a:cs typeface="Consolas" panose="020B0609020204030204" pitchFamily="49" charset="0"/>
              </a:rPr>
              <a:t>df[‘new’] = df[‘age’] * 3.1 </a:t>
            </a:r>
            <a:r>
              <a:rPr lang="en-CH" sz="1900" dirty="0">
                <a:latin typeface="Consolas" panose="020B0609020204030204" pitchFamily="49" charset="0"/>
                <a:cs typeface="Consolas" panose="020B0609020204030204" pitchFamily="49" charset="0"/>
              </a:rPr>
              <a:t>: add new column</a:t>
            </a:r>
          </a:p>
          <a:p>
            <a:pPr>
              <a:lnSpc>
                <a:spcPct val="120000"/>
              </a:lnSpc>
            </a:pPr>
            <a:r>
              <a:rPr lang="en-CH" dirty="0"/>
              <a:t>Filtering</a:t>
            </a:r>
          </a:p>
          <a:p>
            <a:pPr lvl="1">
              <a:lnSpc>
                <a:spcPct val="120000"/>
              </a:lnSpc>
            </a:pPr>
            <a:r>
              <a:rPr lang="en-US" sz="1900" dirty="0">
                <a:solidFill>
                  <a:schemeClr val="accent2">
                    <a:lumMod val="75000"/>
                  </a:schemeClr>
                </a:solidFill>
                <a:latin typeface="Consolas" panose="020B0609020204030204" pitchFamily="49" charset="0"/>
                <a:cs typeface="Consolas" panose="020B0609020204030204" pitchFamily="49" charset="0"/>
              </a:rPr>
              <a:t>df[df['age'] &gt; 30] </a:t>
            </a:r>
            <a:r>
              <a:rPr kumimoji="0" lang="en-US" sz="19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rPr>
              <a:t>: select rows where condition is True</a:t>
            </a:r>
            <a:endParaRPr lang="en-CH" sz="1900" dirty="0"/>
          </a:p>
          <a:p>
            <a:pPr>
              <a:lnSpc>
                <a:spcPct val="120000"/>
              </a:lnSpc>
            </a:pPr>
            <a:r>
              <a:rPr lang="en-CH" dirty="0"/>
              <a:t>Operations</a:t>
            </a:r>
          </a:p>
          <a:p>
            <a:pPr lvl="1">
              <a:lnSpc>
                <a:spcPct val="120000"/>
              </a:lnSpc>
            </a:pPr>
            <a:r>
              <a:rPr lang="en-US" sz="1900" noProof="1">
                <a:solidFill>
                  <a:schemeClr val="accent2">
                    <a:lumMod val="75000"/>
                  </a:schemeClr>
                </a:solidFill>
                <a:latin typeface="Consolas" panose="020B0609020204030204" pitchFamily="49" charset="0"/>
                <a:cs typeface="Consolas" panose="020B0609020204030204" pitchFamily="49" charset="0"/>
              </a:rPr>
              <a:t>df.min</a:t>
            </a:r>
            <a:r>
              <a:rPr lang="en-US" sz="1900" dirty="0">
                <a:solidFill>
                  <a:schemeClr val="accent2">
                    <a:lumMod val="75000"/>
                  </a:schemeClr>
                </a:solidFill>
                <a:latin typeface="Consolas" panose="020B0609020204030204" pitchFamily="49" charset="0"/>
                <a:cs typeface="Consolas" panose="020B0609020204030204" pitchFamily="49" charset="0"/>
              </a:rPr>
              <a:t>(), .max(), .mean(), .std(), etc. </a:t>
            </a:r>
            <a:r>
              <a:rPr lang="en-US" sz="1900" dirty="0">
                <a:latin typeface="Consolas" panose="020B0609020204030204" pitchFamily="49" charset="0"/>
                <a:cs typeface="Consolas" panose="020B0609020204030204" pitchFamily="49" charset="0"/>
              </a:rPr>
              <a:t>: </a:t>
            </a:r>
            <a:br>
              <a:rPr lang="en-US" sz="1900" dirty="0">
                <a:latin typeface="Consolas" panose="020B0609020204030204" pitchFamily="49" charset="0"/>
                <a:cs typeface="Consolas" panose="020B0609020204030204" pitchFamily="49" charset="0"/>
              </a:rPr>
            </a:br>
            <a:r>
              <a:rPr lang="en-US" sz="1900" dirty="0">
                <a:latin typeface="Consolas" panose="020B0609020204030204" pitchFamily="49" charset="0"/>
                <a:cs typeface="Consolas" panose="020B0609020204030204" pitchFamily="49" charset="0"/>
              </a:rPr>
              <a:t>column-wise operations</a:t>
            </a:r>
          </a:p>
          <a:p>
            <a:pPr lvl="1">
              <a:lnSpc>
                <a:spcPct val="120000"/>
              </a:lnSpc>
            </a:pPr>
            <a:r>
              <a:rPr lang="en-US" sz="1900" noProof="1">
                <a:solidFill>
                  <a:schemeClr val="accent2">
                    <a:lumMod val="75000"/>
                  </a:schemeClr>
                </a:solidFill>
                <a:latin typeface="Consolas" panose="020B0609020204030204" pitchFamily="49" charset="0"/>
                <a:cs typeface="Consolas" panose="020B0609020204030204" pitchFamily="49" charset="0"/>
              </a:rPr>
              <a:t>df.count() </a:t>
            </a:r>
            <a:r>
              <a:rPr lang="en-US" sz="1900" dirty="0">
                <a:latin typeface="Consolas" panose="020B0609020204030204" pitchFamily="49" charset="0"/>
                <a:cs typeface="Consolas" panose="020B0609020204030204" pitchFamily="49" charset="0"/>
              </a:rPr>
              <a:t>: count of non-</a:t>
            </a:r>
            <a:r>
              <a:rPr lang="en-US" sz="1900" noProof="1">
                <a:latin typeface="Consolas" panose="020B0609020204030204" pitchFamily="49" charset="0"/>
                <a:cs typeface="Consolas" panose="020B0609020204030204" pitchFamily="49" charset="0"/>
              </a:rPr>
              <a:t>NaN</a:t>
            </a:r>
            <a:r>
              <a:rPr lang="en-US" sz="1900" dirty="0">
                <a:latin typeface="Consolas" panose="020B0609020204030204" pitchFamily="49" charset="0"/>
                <a:cs typeface="Consolas" panose="020B0609020204030204" pitchFamily="49" charset="0"/>
              </a:rPr>
              <a:t> elements in columns</a:t>
            </a:r>
          </a:p>
          <a:p>
            <a:pPr lvl="1">
              <a:lnSpc>
                <a:spcPct val="120000"/>
              </a:lnSpc>
            </a:pPr>
            <a:r>
              <a:rPr lang="en-US" sz="1900" noProof="1">
                <a:solidFill>
                  <a:schemeClr val="accent2">
                    <a:lumMod val="75000"/>
                  </a:schemeClr>
                </a:solidFill>
                <a:latin typeface="Consolas" panose="020B0609020204030204" pitchFamily="49" charset="0"/>
                <a:cs typeface="Consolas" panose="020B0609020204030204" pitchFamily="49" charset="0"/>
              </a:rPr>
              <a:t>df.sort_values</a:t>
            </a:r>
            <a:r>
              <a:rPr lang="en-US" sz="1900" dirty="0">
                <a:solidFill>
                  <a:schemeClr val="accent2">
                    <a:lumMod val="75000"/>
                  </a:schemeClr>
                </a:solidFill>
                <a:latin typeface="Consolas" panose="020B0609020204030204" pitchFamily="49" charset="0"/>
                <a:cs typeface="Consolas" panose="020B0609020204030204" pitchFamily="49" charset="0"/>
              </a:rPr>
              <a:t>(‘name’) </a:t>
            </a:r>
            <a:r>
              <a:rPr lang="en-US" sz="1900" dirty="0">
                <a:latin typeface="Consolas" panose="020B0609020204030204" pitchFamily="49" charset="0"/>
                <a:cs typeface="Consolas" panose="020B0609020204030204" pitchFamily="49" charset="0"/>
              </a:rPr>
              <a:t>: reorder rows by values of column ‘name’</a:t>
            </a:r>
          </a:p>
          <a:p>
            <a:pPr lvl="1">
              <a:lnSpc>
                <a:spcPct val="120000"/>
              </a:lnSpc>
            </a:pPr>
            <a:r>
              <a:rPr lang="en-US" sz="1900" noProof="1">
                <a:solidFill>
                  <a:schemeClr val="accent2">
                    <a:lumMod val="75000"/>
                  </a:schemeClr>
                </a:solidFill>
                <a:latin typeface="Consolas" panose="020B0609020204030204" pitchFamily="49" charset="0"/>
                <a:cs typeface="Consolas" panose="020B0609020204030204" pitchFamily="49" charset="0"/>
              </a:rPr>
              <a:t>df.sort_index</a:t>
            </a:r>
            <a:r>
              <a:rPr lang="en-US" sz="1900" dirty="0">
                <a:solidFill>
                  <a:schemeClr val="accent2">
                    <a:lumMod val="75000"/>
                  </a:schemeClr>
                </a:solidFill>
                <a:latin typeface="Consolas" panose="020B0609020204030204" pitchFamily="49" charset="0"/>
                <a:cs typeface="Consolas" panose="020B0609020204030204" pitchFamily="49" charset="0"/>
              </a:rPr>
              <a:t>() </a:t>
            </a:r>
            <a:r>
              <a:rPr lang="en-US" sz="1900" dirty="0">
                <a:latin typeface="Consolas" panose="020B0609020204030204" pitchFamily="49" charset="0"/>
                <a:cs typeface="Consolas" panose="020B0609020204030204" pitchFamily="49" charset="0"/>
              </a:rPr>
              <a:t>: reorder rows by the index values</a:t>
            </a:r>
            <a:endParaRPr lang="en-CH" sz="1900" dirty="0">
              <a:latin typeface="Consolas" panose="020B0609020204030204" pitchFamily="49" charset="0"/>
              <a:cs typeface="Consolas" panose="020B0609020204030204" pitchFamily="49" charset="0"/>
            </a:endParaRPr>
          </a:p>
          <a:p>
            <a:pPr marL="228600" marR="0" lvl="0" indent="-228600" algn="l" defTabSz="914400" rtl="0" eaLnBrk="1" fontAlgn="auto" latinLnBrk="0" hangingPunct="1">
              <a:lnSpc>
                <a:spcPct val="120000"/>
              </a:lnSpc>
              <a:spcBef>
                <a:spcPts val="1000"/>
              </a:spcBef>
              <a:spcAft>
                <a:spcPts val="0"/>
              </a:spcAft>
              <a:buClrTx/>
              <a:buSzTx/>
              <a:buFont typeface="Arial" panose="020B0604020202020204" pitchFamily="34" charset="0"/>
              <a:buChar char="•"/>
              <a:tabLst/>
              <a:defRPr/>
            </a:pPr>
            <a:r>
              <a:rPr lang="en-CH" dirty="0"/>
              <a:t>String operations</a:t>
            </a:r>
          </a:p>
          <a:p>
            <a:pPr lvl="1">
              <a:lnSpc>
                <a:spcPct val="120000"/>
              </a:lnSpc>
              <a:defRPr/>
            </a:pPr>
            <a:r>
              <a:rPr lang="en-US" sz="1900" dirty="0">
                <a:solidFill>
                  <a:schemeClr val="accent2">
                    <a:lumMod val="75000"/>
                  </a:schemeClr>
                </a:solidFill>
                <a:latin typeface="Consolas" panose="020B0609020204030204" pitchFamily="49" charset="0"/>
                <a:cs typeface="Consolas" panose="020B0609020204030204" pitchFamily="49" charset="0"/>
              </a:rPr>
              <a:t>df[‘name’].str </a:t>
            </a:r>
            <a:r>
              <a:rPr lang="en-US" sz="1900" dirty="0">
                <a:latin typeface="Consolas" panose="020B0609020204030204" pitchFamily="49" charset="0"/>
                <a:cs typeface="Consolas" panose="020B0609020204030204" pitchFamily="49" charset="0"/>
              </a:rPr>
              <a:t>: accessor for operations on the strings in a col</a:t>
            </a:r>
          </a:p>
          <a:p>
            <a:pPr lvl="1">
              <a:lnSpc>
                <a:spcPct val="120000"/>
              </a:lnSpc>
              <a:defRPr/>
            </a:pPr>
            <a:r>
              <a:rPr lang="en-US" sz="1900" dirty="0">
                <a:solidFill>
                  <a:schemeClr val="accent2">
                    <a:lumMod val="75000"/>
                  </a:schemeClr>
                </a:solidFill>
                <a:latin typeface="Consolas" panose="020B0609020204030204" pitchFamily="49" charset="0"/>
                <a:cs typeface="Consolas" panose="020B0609020204030204" pitchFamily="49" charset="0"/>
              </a:rPr>
              <a:t>df['name'].str[2:4] </a:t>
            </a:r>
            <a:r>
              <a:rPr lang="en-US" sz="1900" dirty="0">
                <a:latin typeface="Consolas" panose="020B0609020204030204" pitchFamily="49" charset="0"/>
                <a:cs typeface="Consolas" panose="020B0609020204030204" pitchFamily="49" charset="0"/>
              </a:rPr>
              <a:t>: slice the strings in a col</a:t>
            </a:r>
          </a:p>
          <a:p>
            <a:pPr lvl="1">
              <a:lnSpc>
                <a:spcPct val="120000"/>
              </a:lnSpc>
              <a:defRPr/>
            </a:pPr>
            <a:r>
              <a:rPr lang="en-US" sz="1900" dirty="0">
                <a:solidFill>
                  <a:schemeClr val="accent2">
                    <a:lumMod val="75000"/>
                  </a:schemeClr>
                </a:solidFill>
                <a:latin typeface="Consolas" panose="020B0609020204030204" pitchFamily="49" charset="0"/>
                <a:cs typeface="Consolas" panose="020B0609020204030204" pitchFamily="49" charset="0"/>
              </a:rPr>
              <a:t>df['name'].</a:t>
            </a:r>
            <a:r>
              <a:rPr lang="en-US" sz="1900" noProof="1">
                <a:solidFill>
                  <a:schemeClr val="accent2">
                    <a:lumMod val="75000"/>
                  </a:schemeClr>
                </a:solidFill>
                <a:latin typeface="Consolas" panose="020B0609020204030204" pitchFamily="49" charset="0"/>
                <a:cs typeface="Consolas" panose="020B0609020204030204" pitchFamily="49" charset="0"/>
              </a:rPr>
              <a:t>str.count</a:t>
            </a:r>
            <a:r>
              <a:rPr lang="en-US" sz="1900" dirty="0">
                <a:solidFill>
                  <a:schemeClr val="accent2">
                    <a:lumMod val="75000"/>
                  </a:schemeClr>
                </a:solidFill>
                <a:latin typeface="Consolas" panose="020B0609020204030204" pitchFamily="49" charset="0"/>
                <a:cs typeface="Consolas" panose="020B0609020204030204" pitchFamily="49" charset="0"/>
              </a:rPr>
              <a:t>(‘a’) </a:t>
            </a:r>
            <a:r>
              <a:rPr lang="en-US" sz="1900" dirty="0">
                <a:latin typeface="Consolas" panose="020B0609020204030204" pitchFamily="49" charset="0"/>
                <a:cs typeface="Consolas" panose="020B0609020204030204" pitchFamily="49" charset="0"/>
              </a:rPr>
              <a:t>: count the letter ‘a’ in the string in a col</a:t>
            </a:r>
            <a:endParaRPr lang="en-CH" sz="1900" dirty="0">
              <a:latin typeface="Consolas" panose="020B0609020204030204" pitchFamily="49" charset="0"/>
              <a:cs typeface="Consolas" panose="020B0609020204030204" pitchFamily="49" charset="0"/>
            </a:endParaRPr>
          </a:p>
        </p:txBody>
      </p:sp>
      <p:sp>
        <p:nvSpPr>
          <p:cNvPr id="4" name="Date Placeholder 3">
            <a:extLst>
              <a:ext uri="{FF2B5EF4-FFF2-40B4-BE49-F238E27FC236}">
                <a16:creationId xmlns:a16="http://schemas.microsoft.com/office/drawing/2014/main" id="{69922842-744D-8682-F998-BC91A26CE7C7}"/>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DC41A0AB-3DA6-31A7-5C70-7749E8289C26}"/>
              </a:ext>
            </a:extLst>
          </p:cNvPr>
          <p:cNvSpPr>
            <a:spLocks noGrp="1"/>
          </p:cNvSpPr>
          <p:nvPr>
            <p:ph type="ftr" sz="quarter" idx="11"/>
          </p:nvPr>
        </p:nvSpPr>
        <p:spPr/>
        <p:txBody>
          <a:bodyPr/>
          <a:lstStyle/>
          <a:p>
            <a:r>
              <a:rPr lang="en-US" dirty="0"/>
              <a:t>Data, v1.0</a:t>
            </a:r>
          </a:p>
        </p:txBody>
      </p:sp>
      <p:sp>
        <p:nvSpPr>
          <p:cNvPr id="6" name="Slide Number Placeholder 5">
            <a:extLst>
              <a:ext uri="{FF2B5EF4-FFF2-40B4-BE49-F238E27FC236}">
                <a16:creationId xmlns:a16="http://schemas.microsoft.com/office/drawing/2014/main" id="{0947658C-0A9B-42BD-EAF1-1000DF79BA8D}"/>
              </a:ext>
            </a:extLst>
          </p:cNvPr>
          <p:cNvSpPr>
            <a:spLocks noGrp="1"/>
          </p:cNvSpPr>
          <p:nvPr>
            <p:ph type="sldNum" sz="quarter" idx="12"/>
          </p:nvPr>
        </p:nvSpPr>
        <p:spPr/>
        <p:txBody>
          <a:bodyPr/>
          <a:lstStyle/>
          <a:p>
            <a:fld id="{EF79ADEA-B933-47CC-A4E9-04E6298B917C}" type="slidenum">
              <a:rPr lang="en-US" smtClean="0"/>
              <a:pPr/>
              <a:t>68</a:t>
            </a:fld>
            <a:endParaRPr lang="en-US"/>
          </a:p>
        </p:txBody>
      </p:sp>
    </p:spTree>
    <p:extLst>
      <p:ext uri="{BB962C8B-B14F-4D97-AF65-F5344CB8AC3E}">
        <p14:creationId xmlns:p14="http://schemas.microsoft.com/office/powerpoint/2010/main" val="109239271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D2D945-1BC5-B3CC-61D4-E844BAF7FEB7}"/>
              </a:ext>
            </a:extLst>
          </p:cNvPr>
          <p:cNvSpPr>
            <a:spLocks noGrp="1"/>
          </p:cNvSpPr>
          <p:nvPr>
            <p:ph type="title"/>
          </p:nvPr>
        </p:nvSpPr>
        <p:spPr/>
        <p:txBody>
          <a:bodyPr/>
          <a:lstStyle/>
          <a:p>
            <a:r>
              <a:rPr lang="en-US" dirty="0"/>
              <a:t>Tabular data example from the lab</a:t>
            </a:r>
          </a:p>
        </p:txBody>
      </p:sp>
      <p:sp>
        <p:nvSpPr>
          <p:cNvPr id="3" name="Content Placeholder 2">
            <a:extLst>
              <a:ext uri="{FF2B5EF4-FFF2-40B4-BE49-F238E27FC236}">
                <a16:creationId xmlns:a16="http://schemas.microsoft.com/office/drawing/2014/main" id="{BD584725-A07D-5D9A-7544-4DEAA583578A}"/>
              </a:ext>
            </a:extLst>
          </p:cNvPr>
          <p:cNvSpPr>
            <a:spLocks noGrp="1"/>
          </p:cNvSpPr>
          <p:nvPr>
            <p:ph idx="1"/>
          </p:nvPr>
        </p:nvSpPr>
        <p:spPr>
          <a:xfrm>
            <a:off x="838200" y="1124744"/>
            <a:ext cx="10515600" cy="1872209"/>
          </a:xfrm>
        </p:spPr>
        <p:txBody>
          <a:bodyPr>
            <a:noAutofit/>
          </a:bodyPr>
          <a:lstStyle/>
          <a:p>
            <a:r>
              <a:rPr lang="en-US" sz="2400" dirty="0"/>
              <a:t>Research question: Does neuronal activity change over time? Does this depend on the overall activity level of the neuronal network?</a:t>
            </a:r>
            <a:br>
              <a:rPr lang="en-US" sz="2400" dirty="0"/>
            </a:br>
            <a:r>
              <a:rPr lang="en-US" sz="2400" dirty="0"/>
              <a:t>The mainstream theory suggests that neural activity is self-regulating to maintain a baseline level (“homeostatic plasticity”)</a:t>
            </a:r>
          </a:p>
        </p:txBody>
      </p:sp>
      <p:sp>
        <p:nvSpPr>
          <p:cNvPr id="4" name="Date Placeholder 3">
            <a:extLst>
              <a:ext uri="{FF2B5EF4-FFF2-40B4-BE49-F238E27FC236}">
                <a16:creationId xmlns:a16="http://schemas.microsoft.com/office/drawing/2014/main" id="{9351BBB5-6AB4-7D63-CEC8-7AF8FDFC1E7F}"/>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30FA5A58-169D-2668-0207-C1B8D04C1B64}"/>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F8E8AAE7-1143-46E2-A19D-EFE072B0E982}"/>
              </a:ext>
            </a:extLst>
          </p:cNvPr>
          <p:cNvSpPr>
            <a:spLocks noGrp="1"/>
          </p:cNvSpPr>
          <p:nvPr>
            <p:ph type="sldNum" sz="quarter" idx="12"/>
          </p:nvPr>
        </p:nvSpPr>
        <p:spPr/>
        <p:txBody>
          <a:bodyPr/>
          <a:lstStyle/>
          <a:p>
            <a:fld id="{EF79ADEA-B933-47CC-A4E9-04E6298B917C}" type="slidenum">
              <a:rPr lang="en-US" smtClean="0"/>
              <a:pPr/>
              <a:t>69</a:t>
            </a:fld>
            <a:endParaRPr lang="en-US"/>
          </a:p>
        </p:txBody>
      </p:sp>
      <p:sp>
        <p:nvSpPr>
          <p:cNvPr id="8" name="Content Placeholder 2">
            <a:extLst>
              <a:ext uri="{FF2B5EF4-FFF2-40B4-BE49-F238E27FC236}">
                <a16:creationId xmlns:a16="http://schemas.microsoft.com/office/drawing/2014/main" id="{E1C4E58E-C9F6-4F61-7E39-1D9429CAFB5C}"/>
              </a:ext>
            </a:extLst>
          </p:cNvPr>
          <p:cNvSpPr txBox="1">
            <a:spLocks/>
          </p:cNvSpPr>
          <p:nvPr/>
        </p:nvSpPr>
        <p:spPr>
          <a:xfrm>
            <a:off x="838200" y="2780928"/>
            <a:ext cx="4393704" cy="307136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Exp design: patch clamp recordings from the same cells (or different cells/ same slices) before and after prolonged incubation in high potassium (K) </a:t>
            </a:r>
          </a:p>
          <a:p>
            <a:r>
              <a:rPr lang="en-US" sz="2400" dirty="0"/>
              <a:t>Potassium stimulates and TTX silences the entire network, allowing us to control the overall activity</a:t>
            </a:r>
          </a:p>
          <a:p>
            <a:endParaRPr lang="en-US" sz="2400" dirty="0"/>
          </a:p>
        </p:txBody>
      </p:sp>
      <p:pic>
        <p:nvPicPr>
          <p:cNvPr id="10" name="Picture 9">
            <a:extLst>
              <a:ext uri="{FF2B5EF4-FFF2-40B4-BE49-F238E27FC236}">
                <a16:creationId xmlns:a16="http://schemas.microsoft.com/office/drawing/2014/main" id="{AD6C8A24-CCA7-BDD0-6BB7-849409B0E165}"/>
              </a:ext>
            </a:extLst>
          </p:cNvPr>
          <p:cNvPicPr>
            <a:picLocks noChangeAspect="1"/>
          </p:cNvPicPr>
          <p:nvPr/>
        </p:nvPicPr>
        <p:blipFill>
          <a:blip r:embed="rId2"/>
          <a:stretch>
            <a:fillRect/>
          </a:stretch>
        </p:blipFill>
        <p:spPr>
          <a:xfrm>
            <a:off x="5879976" y="2749302"/>
            <a:ext cx="5184576" cy="3090414"/>
          </a:xfrm>
          <a:prstGeom prst="rect">
            <a:avLst/>
          </a:prstGeom>
        </p:spPr>
      </p:pic>
    </p:spTree>
    <p:extLst>
      <p:ext uri="{BB962C8B-B14F-4D97-AF65-F5344CB8AC3E}">
        <p14:creationId xmlns:p14="http://schemas.microsoft.com/office/powerpoint/2010/main" val="10697073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8DFBD88-A407-BCCE-86D5-035B157D4265}"/>
              </a:ext>
            </a:extLst>
          </p:cNvPr>
          <p:cNvSpPr/>
          <p:nvPr/>
        </p:nvSpPr>
        <p:spPr>
          <a:xfrm>
            <a:off x="11052383" y="205950"/>
            <a:ext cx="827981" cy="702769"/>
          </a:xfrm>
          <a:prstGeom prst="rect">
            <a:avLst/>
          </a:prstGeom>
          <a:solidFill>
            <a:schemeClr val="accent6">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latin typeface="Courier New" panose="02070309020205020404" pitchFamily="49" charset="0"/>
              <a:cs typeface="Courier New" panose="02070309020205020404" pitchFamily="49" charset="0"/>
            </a:endParaRPr>
          </a:p>
        </p:txBody>
      </p:sp>
      <p:sp>
        <p:nvSpPr>
          <p:cNvPr id="17" name="Title 3">
            <a:extLst>
              <a:ext uri="{FF2B5EF4-FFF2-40B4-BE49-F238E27FC236}">
                <a16:creationId xmlns:a16="http://schemas.microsoft.com/office/drawing/2014/main" id="{0082FB03-B5BF-D4F7-5592-04D6D43828A1}"/>
              </a:ext>
            </a:extLst>
          </p:cNvPr>
          <p:cNvSpPr>
            <a:spLocks noGrp="1"/>
          </p:cNvSpPr>
          <p:nvPr>
            <p:ph type="title"/>
          </p:nvPr>
        </p:nvSpPr>
        <p:spPr/>
        <p:txBody>
          <a:bodyPr>
            <a:normAutofit fontScale="90000"/>
          </a:bodyPr>
          <a:lstStyle/>
          <a:p>
            <a:r>
              <a:rPr lang="en-US" b="1" dirty="0"/>
              <a:t>Hands-on</a:t>
            </a:r>
            <a:br>
              <a:rPr lang="en-US" b="1" dirty="0"/>
            </a:br>
            <a:r>
              <a:rPr lang="en-US" sz="3600" dirty="0"/>
              <a:t>What data structure would you use to represent…</a:t>
            </a:r>
            <a:endParaRPr lang="en-CH" sz="3600" dirty="0"/>
          </a:p>
        </p:txBody>
      </p:sp>
      <p:sp>
        <p:nvSpPr>
          <p:cNvPr id="4" name="Date Placeholder 3">
            <a:extLst>
              <a:ext uri="{FF2B5EF4-FFF2-40B4-BE49-F238E27FC236}">
                <a16:creationId xmlns:a16="http://schemas.microsoft.com/office/drawing/2014/main" id="{E8C84DEF-DCEF-7DAB-2DDF-ACBFCD4688DC}"/>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2C3C5D9D-450C-CD41-DC4B-A75684895E79}"/>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9F61D35E-DD39-AE70-A8D5-44192757D511}"/>
              </a:ext>
            </a:extLst>
          </p:cNvPr>
          <p:cNvSpPr>
            <a:spLocks noGrp="1"/>
          </p:cNvSpPr>
          <p:nvPr>
            <p:ph type="sldNum" sz="quarter" idx="12"/>
          </p:nvPr>
        </p:nvSpPr>
        <p:spPr/>
        <p:txBody>
          <a:bodyPr/>
          <a:lstStyle/>
          <a:p>
            <a:fld id="{EF79ADEA-B933-47CC-A4E9-04E6298B917C}" type="slidenum">
              <a:rPr lang="en-US" smtClean="0"/>
              <a:pPr/>
              <a:t>7</a:t>
            </a:fld>
            <a:endParaRPr lang="en-US"/>
          </a:p>
        </p:txBody>
      </p:sp>
      <p:pic>
        <p:nvPicPr>
          <p:cNvPr id="11" name="Graphic 10">
            <a:extLst>
              <a:ext uri="{FF2B5EF4-FFF2-40B4-BE49-F238E27FC236}">
                <a16:creationId xmlns:a16="http://schemas.microsoft.com/office/drawing/2014/main" id="{4100A633-F8F2-E59B-7BE8-C5F21118AEF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119144" y="279550"/>
            <a:ext cx="694459" cy="555568"/>
          </a:xfrm>
          <a:prstGeom prst="rect">
            <a:avLst/>
          </a:prstGeom>
        </p:spPr>
      </p:pic>
      <p:sp>
        <p:nvSpPr>
          <p:cNvPr id="26" name="TextBox 25">
            <a:extLst>
              <a:ext uri="{FF2B5EF4-FFF2-40B4-BE49-F238E27FC236}">
                <a16:creationId xmlns:a16="http://schemas.microsoft.com/office/drawing/2014/main" id="{171D3103-EDD5-BFED-1F53-7E642923253A}"/>
              </a:ext>
            </a:extLst>
          </p:cNvPr>
          <p:cNvSpPr txBox="1"/>
          <p:nvPr/>
        </p:nvSpPr>
        <p:spPr>
          <a:xfrm>
            <a:off x="1585111" y="1886436"/>
            <a:ext cx="3681662" cy="400110"/>
          </a:xfrm>
          <a:prstGeom prst="rect">
            <a:avLst/>
          </a:prstGeom>
          <a:solidFill>
            <a:srgbClr val="F0D0D5"/>
          </a:solidFill>
        </p:spPr>
        <p:txBody>
          <a:bodyPr wrap="square" rtlCol="0">
            <a:spAutoFit/>
          </a:bodyPr>
          <a:lstStyle/>
          <a:p>
            <a:pPr algn="ctr"/>
            <a:r>
              <a:rPr lang="en-US" sz="2000" dirty="0"/>
              <a:t>Phone book entries?</a:t>
            </a:r>
            <a:endParaRPr lang="en-CH" sz="2000" dirty="0"/>
          </a:p>
        </p:txBody>
      </p:sp>
      <p:pic>
        <p:nvPicPr>
          <p:cNvPr id="27" name="Picture 2" descr="Local US telephone directory - Fonts In Use">
            <a:extLst>
              <a:ext uri="{FF2B5EF4-FFF2-40B4-BE49-F238E27FC236}">
                <a16:creationId xmlns:a16="http://schemas.microsoft.com/office/drawing/2014/main" id="{D5123390-ACB2-9891-CFF1-F217D2A0F58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523" t="44928" r="34134" b="27385"/>
          <a:stretch/>
        </p:blipFill>
        <p:spPr bwMode="auto">
          <a:xfrm>
            <a:off x="983432" y="2708920"/>
            <a:ext cx="4885020" cy="15289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05345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B53495-1963-1656-252E-0219524BAEDF}"/>
              </a:ext>
            </a:extLst>
          </p:cNvPr>
          <p:cNvSpPr>
            <a:spLocks noGrp="1"/>
          </p:cNvSpPr>
          <p:nvPr>
            <p:ph type="title"/>
          </p:nvPr>
        </p:nvSpPr>
        <p:spPr>
          <a:xfrm>
            <a:off x="838200" y="174809"/>
            <a:ext cx="10515600" cy="903635"/>
          </a:xfrm>
        </p:spPr>
        <p:txBody>
          <a:bodyPr/>
          <a:lstStyle/>
          <a:p>
            <a:r>
              <a:rPr lang="en-US" dirty="0"/>
              <a:t>Variables</a:t>
            </a:r>
          </a:p>
        </p:txBody>
      </p:sp>
      <p:grpSp>
        <p:nvGrpSpPr>
          <p:cNvPr id="167" name="Group 166">
            <a:extLst>
              <a:ext uri="{FF2B5EF4-FFF2-40B4-BE49-F238E27FC236}">
                <a16:creationId xmlns:a16="http://schemas.microsoft.com/office/drawing/2014/main" id="{D955A1E9-EF8B-D582-66E4-EBE0E8524E99}"/>
              </a:ext>
            </a:extLst>
          </p:cNvPr>
          <p:cNvGrpSpPr/>
          <p:nvPr/>
        </p:nvGrpSpPr>
        <p:grpSpPr>
          <a:xfrm>
            <a:off x="388597" y="971436"/>
            <a:ext cx="4843307" cy="657364"/>
            <a:chOff x="388597" y="971436"/>
            <a:chExt cx="4843307" cy="657364"/>
          </a:xfrm>
        </p:grpSpPr>
        <p:grpSp>
          <p:nvGrpSpPr>
            <p:cNvPr id="159" name="Group 158">
              <a:extLst>
                <a:ext uri="{FF2B5EF4-FFF2-40B4-BE49-F238E27FC236}">
                  <a16:creationId xmlns:a16="http://schemas.microsoft.com/office/drawing/2014/main" id="{2DA3A0D6-EFDA-FAED-BDC7-5F9838F30443}"/>
                </a:ext>
              </a:extLst>
            </p:cNvPr>
            <p:cNvGrpSpPr/>
            <p:nvPr/>
          </p:nvGrpSpPr>
          <p:grpSpPr>
            <a:xfrm>
              <a:off x="388597" y="1249221"/>
              <a:ext cx="4843307" cy="379579"/>
              <a:chOff x="388597" y="1052736"/>
              <a:chExt cx="4843307" cy="379579"/>
            </a:xfrm>
          </p:grpSpPr>
          <p:grpSp>
            <p:nvGrpSpPr>
              <p:cNvPr id="154" name="Group 153">
                <a:extLst>
                  <a:ext uri="{FF2B5EF4-FFF2-40B4-BE49-F238E27FC236}">
                    <a16:creationId xmlns:a16="http://schemas.microsoft.com/office/drawing/2014/main" id="{2D6A96A8-C05B-062E-8651-12875C64AD2A}"/>
                  </a:ext>
                </a:extLst>
              </p:cNvPr>
              <p:cNvGrpSpPr/>
              <p:nvPr/>
            </p:nvGrpSpPr>
            <p:grpSpPr>
              <a:xfrm>
                <a:off x="1559496" y="1052736"/>
                <a:ext cx="3672408" cy="379579"/>
                <a:chOff x="1271464" y="2424136"/>
                <a:chExt cx="3672408" cy="1364904"/>
              </a:xfrm>
            </p:grpSpPr>
            <p:cxnSp>
              <p:nvCxnSpPr>
                <p:cNvPr id="139" name="Straight Connector 138">
                  <a:extLst>
                    <a:ext uri="{FF2B5EF4-FFF2-40B4-BE49-F238E27FC236}">
                      <a16:creationId xmlns:a16="http://schemas.microsoft.com/office/drawing/2014/main" id="{67A7B183-AD9B-6590-8539-63C624C38D0D}"/>
                    </a:ext>
                  </a:extLst>
                </p:cNvPr>
                <p:cNvCxnSpPr>
                  <a:cxnSpLocks/>
                </p:cNvCxnSpPr>
                <p:nvPr/>
              </p:nvCxnSpPr>
              <p:spPr>
                <a:xfrm>
                  <a:off x="1271464" y="2433531"/>
                  <a:ext cx="432048" cy="0"/>
                </a:xfrm>
                <a:prstGeom prst="line">
                  <a:avLst/>
                </a:prstGeom>
                <a:ln w="28575">
                  <a:solidFill>
                    <a:srgbClr val="00DAA2"/>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FEBD15E9-1772-B56C-56BC-DEFC4207F1FB}"/>
                    </a:ext>
                  </a:extLst>
                </p:cNvPr>
                <p:cNvCxnSpPr>
                  <a:cxnSpLocks/>
                </p:cNvCxnSpPr>
                <p:nvPr/>
              </p:nvCxnSpPr>
              <p:spPr>
                <a:xfrm>
                  <a:off x="1703512" y="2433531"/>
                  <a:ext cx="0" cy="1355509"/>
                </a:xfrm>
                <a:prstGeom prst="line">
                  <a:avLst/>
                </a:prstGeom>
                <a:ln w="28575">
                  <a:solidFill>
                    <a:srgbClr val="00DAA2"/>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2BCA1908-D11F-F897-2BDA-3A2442526DFD}"/>
                    </a:ext>
                  </a:extLst>
                </p:cNvPr>
                <p:cNvCxnSpPr>
                  <a:cxnSpLocks/>
                </p:cNvCxnSpPr>
                <p:nvPr/>
              </p:nvCxnSpPr>
              <p:spPr>
                <a:xfrm>
                  <a:off x="1703512" y="3789040"/>
                  <a:ext cx="2736304" cy="0"/>
                </a:xfrm>
                <a:prstGeom prst="line">
                  <a:avLst/>
                </a:prstGeom>
                <a:ln w="28575">
                  <a:solidFill>
                    <a:srgbClr val="00DAA2"/>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C76D32A0-786F-5426-62C8-3E084E45DE42}"/>
                    </a:ext>
                  </a:extLst>
                </p:cNvPr>
                <p:cNvCxnSpPr>
                  <a:cxnSpLocks/>
                </p:cNvCxnSpPr>
                <p:nvPr/>
              </p:nvCxnSpPr>
              <p:spPr>
                <a:xfrm flipV="1">
                  <a:off x="4439816" y="2433531"/>
                  <a:ext cx="0" cy="1355509"/>
                </a:xfrm>
                <a:prstGeom prst="line">
                  <a:avLst/>
                </a:prstGeom>
                <a:ln w="28575">
                  <a:solidFill>
                    <a:srgbClr val="00DAA2"/>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E5E1A9AB-63CD-D1F2-8E2A-57DEDBF4C5A5}"/>
                    </a:ext>
                  </a:extLst>
                </p:cNvPr>
                <p:cNvCxnSpPr>
                  <a:cxnSpLocks/>
                </p:cNvCxnSpPr>
                <p:nvPr/>
              </p:nvCxnSpPr>
              <p:spPr>
                <a:xfrm>
                  <a:off x="4439816" y="2424136"/>
                  <a:ext cx="504056" cy="0"/>
                </a:xfrm>
                <a:prstGeom prst="line">
                  <a:avLst/>
                </a:prstGeom>
                <a:ln w="28575">
                  <a:solidFill>
                    <a:srgbClr val="00DAA2"/>
                  </a:solidFill>
                </a:ln>
              </p:spPr>
              <p:style>
                <a:lnRef idx="1">
                  <a:schemeClr val="accent1"/>
                </a:lnRef>
                <a:fillRef idx="0">
                  <a:schemeClr val="accent1"/>
                </a:fillRef>
                <a:effectRef idx="0">
                  <a:schemeClr val="accent1"/>
                </a:effectRef>
                <a:fontRef idx="minor">
                  <a:schemeClr val="tx1"/>
                </a:fontRef>
              </p:style>
            </p:cxnSp>
          </p:grpSp>
          <p:cxnSp>
            <p:nvCxnSpPr>
              <p:cNvPr id="157" name="Straight Connector 156">
                <a:extLst>
                  <a:ext uri="{FF2B5EF4-FFF2-40B4-BE49-F238E27FC236}">
                    <a16:creationId xmlns:a16="http://schemas.microsoft.com/office/drawing/2014/main" id="{BFD0AA0F-344A-0114-E5CC-F12B98BF619A}"/>
                  </a:ext>
                </a:extLst>
              </p:cNvPr>
              <p:cNvCxnSpPr>
                <a:cxnSpLocks/>
              </p:cNvCxnSpPr>
              <p:nvPr/>
            </p:nvCxnSpPr>
            <p:spPr>
              <a:xfrm flipV="1">
                <a:off x="1271464" y="1055349"/>
                <a:ext cx="0" cy="376966"/>
              </a:xfrm>
              <a:prstGeom prst="line">
                <a:avLst/>
              </a:prstGeom>
              <a:ln w="57150"/>
            </p:spPr>
            <p:style>
              <a:lnRef idx="1">
                <a:schemeClr val="dk1"/>
              </a:lnRef>
              <a:fillRef idx="0">
                <a:schemeClr val="dk1"/>
              </a:fillRef>
              <a:effectRef idx="0">
                <a:schemeClr val="dk1"/>
              </a:effectRef>
              <a:fontRef idx="minor">
                <a:schemeClr val="tx1"/>
              </a:fontRef>
            </p:style>
          </p:cxnSp>
          <p:sp>
            <p:nvSpPr>
              <p:cNvPr id="158" name="TextBox 157">
                <a:extLst>
                  <a:ext uri="{FF2B5EF4-FFF2-40B4-BE49-F238E27FC236}">
                    <a16:creationId xmlns:a16="http://schemas.microsoft.com/office/drawing/2014/main" id="{269C9B4F-4A0F-09E1-0DE9-89B98537AF1C}"/>
                  </a:ext>
                </a:extLst>
              </p:cNvPr>
              <p:cNvSpPr txBox="1"/>
              <p:nvPr/>
            </p:nvSpPr>
            <p:spPr>
              <a:xfrm>
                <a:off x="388597" y="1074222"/>
                <a:ext cx="769763" cy="338554"/>
              </a:xfrm>
              <a:prstGeom prst="rect">
                <a:avLst/>
              </a:prstGeom>
              <a:noFill/>
            </p:spPr>
            <p:txBody>
              <a:bodyPr wrap="none" rtlCol="0">
                <a:spAutoFit/>
              </a:bodyPr>
              <a:lstStyle/>
              <a:p>
                <a:r>
                  <a:rPr lang="en-US" sz="1600" dirty="0"/>
                  <a:t>300 </a:t>
                </a:r>
                <a:r>
                  <a:rPr lang="en-US" sz="1600" dirty="0" err="1"/>
                  <a:t>pA</a:t>
                </a:r>
                <a:endParaRPr lang="en-US" sz="1600" dirty="0"/>
              </a:p>
            </p:txBody>
          </p:sp>
        </p:grpSp>
        <p:sp>
          <p:nvSpPr>
            <p:cNvPr id="166" name="TextBox 165">
              <a:extLst>
                <a:ext uri="{FF2B5EF4-FFF2-40B4-BE49-F238E27FC236}">
                  <a16:creationId xmlns:a16="http://schemas.microsoft.com/office/drawing/2014/main" id="{8F39B552-F033-FDD2-2951-5DB8EFBD924E}"/>
                </a:ext>
              </a:extLst>
            </p:cNvPr>
            <p:cNvSpPr txBox="1"/>
            <p:nvPr/>
          </p:nvSpPr>
          <p:spPr>
            <a:xfrm>
              <a:off x="2523729" y="971436"/>
              <a:ext cx="1671933" cy="369332"/>
            </a:xfrm>
            <a:prstGeom prst="rect">
              <a:avLst/>
            </a:prstGeom>
            <a:noFill/>
          </p:spPr>
          <p:txBody>
            <a:bodyPr wrap="none" rtlCol="0">
              <a:spAutoFit/>
            </a:bodyPr>
            <a:lstStyle/>
            <a:p>
              <a:pPr algn="ctr"/>
              <a:r>
                <a:rPr lang="en-US" dirty="0">
                  <a:solidFill>
                    <a:srgbClr val="00DAA2"/>
                  </a:solidFill>
                </a:rPr>
                <a:t>Applied Current</a:t>
              </a:r>
            </a:p>
          </p:txBody>
        </p:sp>
      </p:grpSp>
      <p:grpSp>
        <p:nvGrpSpPr>
          <p:cNvPr id="5" name="Group 4">
            <a:extLst>
              <a:ext uri="{FF2B5EF4-FFF2-40B4-BE49-F238E27FC236}">
                <a16:creationId xmlns:a16="http://schemas.microsoft.com/office/drawing/2014/main" id="{23FFE44E-5F13-FD22-4E5D-94B5FB631107}"/>
              </a:ext>
            </a:extLst>
          </p:cNvPr>
          <p:cNvGrpSpPr/>
          <p:nvPr/>
        </p:nvGrpSpPr>
        <p:grpSpPr>
          <a:xfrm>
            <a:off x="184094" y="1844824"/>
            <a:ext cx="5179542" cy="2088232"/>
            <a:chOff x="124370" y="2060848"/>
            <a:chExt cx="5179542" cy="2088232"/>
          </a:xfrm>
        </p:grpSpPr>
        <p:pic>
          <p:nvPicPr>
            <p:cNvPr id="6" name="Picture 5" descr="A graph with blue lines&#10;&#10;Description automatically generated">
              <a:extLst>
                <a:ext uri="{FF2B5EF4-FFF2-40B4-BE49-F238E27FC236}">
                  <a16:creationId xmlns:a16="http://schemas.microsoft.com/office/drawing/2014/main" id="{03739BED-D098-B08D-5CFC-F2034D9DC115}"/>
                </a:ext>
              </a:extLst>
            </p:cNvPr>
            <p:cNvPicPr>
              <a:picLocks noChangeAspect="1"/>
            </p:cNvPicPr>
            <p:nvPr/>
          </p:nvPicPr>
          <p:blipFill rotWithShape="1">
            <a:blip r:embed="rId2">
              <a:extLst>
                <a:ext uri="{28A0092B-C50C-407E-A947-70E740481C1C}">
                  <a14:useLocalDpi xmlns:a14="http://schemas.microsoft.com/office/drawing/2010/main" val="0"/>
                </a:ext>
              </a:extLst>
            </a:blip>
            <a:srcRect l="4" t="5715" r="35305" b="47268"/>
            <a:stretch/>
          </p:blipFill>
          <p:spPr>
            <a:xfrm>
              <a:off x="275906" y="2060848"/>
              <a:ext cx="5028006" cy="2088232"/>
            </a:xfrm>
            <a:prstGeom prst="rect">
              <a:avLst/>
            </a:prstGeom>
          </p:spPr>
        </p:pic>
        <p:sp>
          <p:nvSpPr>
            <p:cNvPr id="7" name="TextBox 6">
              <a:extLst>
                <a:ext uri="{FF2B5EF4-FFF2-40B4-BE49-F238E27FC236}">
                  <a16:creationId xmlns:a16="http://schemas.microsoft.com/office/drawing/2014/main" id="{BAB41258-37D8-3980-4F83-9C14855EF3DD}"/>
                </a:ext>
              </a:extLst>
            </p:cNvPr>
            <p:cNvSpPr txBox="1"/>
            <p:nvPr/>
          </p:nvSpPr>
          <p:spPr>
            <a:xfrm rot="16200000">
              <a:off x="-397984" y="2874132"/>
              <a:ext cx="1506374" cy="461665"/>
            </a:xfrm>
            <a:prstGeom prst="rect">
              <a:avLst/>
            </a:prstGeom>
            <a:noFill/>
          </p:spPr>
          <p:txBody>
            <a:bodyPr wrap="none" rtlCol="0">
              <a:spAutoFit/>
            </a:bodyPr>
            <a:lstStyle/>
            <a:p>
              <a:r>
                <a:rPr lang="en-US" sz="2400" b="1" dirty="0"/>
                <a:t>Day 1 (D1)</a:t>
              </a:r>
            </a:p>
          </p:txBody>
        </p:sp>
      </p:grpSp>
    </p:spTree>
    <p:extLst>
      <p:ext uri="{BB962C8B-B14F-4D97-AF65-F5344CB8AC3E}">
        <p14:creationId xmlns:p14="http://schemas.microsoft.com/office/powerpoint/2010/main" val="149746222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B53495-1963-1656-252E-0219524BAEDF}"/>
              </a:ext>
            </a:extLst>
          </p:cNvPr>
          <p:cNvSpPr>
            <a:spLocks noGrp="1"/>
          </p:cNvSpPr>
          <p:nvPr>
            <p:ph type="title"/>
          </p:nvPr>
        </p:nvSpPr>
        <p:spPr>
          <a:xfrm>
            <a:off x="838200" y="174809"/>
            <a:ext cx="10515600" cy="903635"/>
          </a:xfrm>
        </p:spPr>
        <p:txBody>
          <a:bodyPr/>
          <a:lstStyle/>
          <a:p>
            <a:r>
              <a:rPr lang="en-US" dirty="0"/>
              <a:t>Variables</a:t>
            </a:r>
          </a:p>
        </p:txBody>
      </p:sp>
      <p:grpSp>
        <p:nvGrpSpPr>
          <p:cNvPr id="5" name="Group 4">
            <a:extLst>
              <a:ext uri="{FF2B5EF4-FFF2-40B4-BE49-F238E27FC236}">
                <a16:creationId xmlns:a16="http://schemas.microsoft.com/office/drawing/2014/main" id="{DC69B4F5-AEC8-9E38-FC78-6568BC6E1ECC}"/>
              </a:ext>
            </a:extLst>
          </p:cNvPr>
          <p:cNvGrpSpPr/>
          <p:nvPr/>
        </p:nvGrpSpPr>
        <p:grpSpPr>
          <a:xfrm>
            <a:off x="184094" y="1844824"/>
            <a:ext cx="5179542" cy="2088232"/>
            <a:chOff x="124370" y="2060848"/>
            <a:chExt cx="5179542" cy="2088232"/>
          </a:xfrm>
        </p:grpSpPr>
        <p:pic>
          <p:nvPicPr>
            <p:cNvPr id="6" name="Picture 5" descr="A graph with blue lines&#10;&#10;Description automatically generated">
              <a:extLst>
                <a:ext uri="{FF2B5EF4-FFF2-40B4-BE49-F238E27FC236}">
                  <a16:creationId xmlns:a16="http://schemas.microsoft.com/office/drawing/2014/main" id="{F8BBEC3F-E13F-4470-C18C-245905BFECDE}"/>
                </a:ext>
              </a:extLst>
            </p:cNvPr>
            <p:cNvPicPr>
              <a:picLocks noChangeAspect="1"/>
            </p:cNvPicPr>
            <p:nvPr/>
          </p:nvPicPr>
          <p:blipFill rotWithShape="1">
            <a:blip r:embed="rId2">
              <a:extLst>
                <a:ext uri="{28A0092B-C50C-407E-A947-70E740481C1C}">
                  <a14:useLocalDpi xmlns:a14="http://schemas.microsoft.com/office/drawing/2010/main" val="0"/>
                </a:ext>
              </a:extLst>
            </a:blip>
            <a:srcRect l="4" t="5715" r="35305" b="47268"/>
            <a:stretch/>
          </p:blipFill>
          <p:spPr>
            <a:xfrm>
              <a:off x="275906" y="2060848"/>
              <a:ext cx="5028006" cy="2088232"/>
            </a:xfrm>
            <a:prstGeom prst="rect">
              <a:avLst/>
            </a:prstGeom>
          </p:spPr>
        </p:pic>
        <p:sp>
          <p:nvSpPr>
            <p:cNvPr id="7" name="TextBox 6">
              <a:extLst>
                <a:ext uri="{FF2B5EF4-FFF2-40B4-BE49-F238E27FC236}">
                  <a16:creationId xmlns:a16="http://schemas.microsoft.com/office/drawing/2014/main" id="{EA0898C7-E652-08A5-6B44-BC67BC32BF5C}"/>
                </a:ext>
              </a:extLst>
            </p:cNvPr>
            <p:cNvSpPr txBox="1"/>
            <p:nvPr/>
          </p:nvSpPr>
          <p:spPr>
            <a:xfrm rot="16200000">
              <a:off x="-397984" y="2874132"/>
              <a:ext cx="1506374" cy="461665"/>
            </a:xfrm>
            <a:prstGeom prst="rect">
              <a:avLst/>
            </a:prstGeom>
            <a:noFill/>
          </p:spPr>
          <p:txBody>
            <a:bodyPr wrap="none" rtlCol="0">
              <a:spAutoFit/>
            </a:bodyPr>
            <a:lstStyle/>
            <a:p>
              <a:r>
                <a:rPr lang="en-US" sz="2400" b="1" dirty="0"/>
                <a:t>Day 1 (D1)</a:t>
              </a:r>
            </a:p>
          </p:txBody>
        </p:sp>
      </p:grpSp>
      <p:grpSp>
        <p:nvGrpSpPr>
          <p:cNvPr id="8" name="Group 7">
            <a:extLst>
              <a:ext uri="{FF2B5EF4-FFF2-40B4-BE49-F238E27FC236}">
                <a16:creationId xmlns:a16="http://schemas.microsoft.com/office/drawing/2014/main" id="{E8F68963-F205-F40B-4A92-6ABA6B6E13DC}"/>
              </a:ext>
            </a:extLst>
          </p:cNvPr>
          <p:cNvGrpSpPr/>
          <p:nvPr/>
        </p:nvGrpSpPr>
        <p:grpSpPr>
          <a:xfrm>
            <a:off x="186895" y="4120135"/>
            <a:ext cx="5176741" cy="2088233"/>
            <a:chOff x="6221949" y="1556792"/>
            <a:chExt cx="5176741" cy="2088233"/>
          </a:xfrm>
        </p:grpSpPr>
        <p:pic>
          <p:nvPicPr>
            <p:cNvPr id="9" name="Picture 8" descr="A graph with blue lines&#10;&#10;Description automatically generated">
              <a:extLst>
                <a:ext uri="{FF2B5EF4-FFF2-40B4-BE49-F238E27FC236}">
                  <a16:creationId xmlns:a16="http://schemas.microsoft.com/office/drawing/2014/main" id="{D1AC4C4C-7B10-5350-1FBC-AE70BA36DFBC}"/>
                </a:ext>
              </a:extLst>
            </p:cNvPr>
            <p:cNvPicPr>
              <a:picLocks noChangeAspect="1"/>
            </p:cNvPicPr>
            <p:nvPr/>
          </p:nvPicPr>
          <p:blipFill rotWithShape="1">
            <a:blip r:embed="rId3">
              <a:extLst>
                <a:ext uri="{28A0092B-C50C-407E-A947-70E740481C1C}">
                  <a14:useLocalDpi xmlns:a14="http://schemas.microsoft.com/office/drawing/2010/main" val="0"/>
                </a:ext>
              </a:extLst>
            </a:blip>
            <a:srcRect t="6071" r="35309" b="46911"/>
            <a:stretch/>
          </p:blipFill>
          <p:spPr>
            <a:xfrm>
              <a:off x="6370684" y="1556792"/>
              <a:ext cx="5028006" cy="2088233"/>
            </a:xfrm>
            <a:prstGeom prst="rect">
              <a:avLst/>
            </a:prstGeom>
          </p:spPr>
        </p:pic>
        <p:sp>
          <p:nvSpPr>
            <p:cNvPr id="10" name="TextBox 9">
              <a:extLst>
                <a:ext uri="{FF2B5EF4-FFF2-40B4-BE49-F238E27FC236}">
                  <a16:creationId xmlns:a16="http://schemas.microsoft.com/office/drawing/2014/main" id="{D895C96A-0BEE-5D52-B9C1-EE3A86252C68}"/>
                </a:ext>
              </a:extLst>
            </p:cNvPr>
            <p:cNvSpPr txBox="1"/>
            <p:nvPr/>
          </p:nvSpPr>
          <p:spPr>
            <a:xfrm rot="16200000">
              <a:off x="5699595" y="2370076"/>
              <a:ext cx="1506374" cy="461665"/>
            </a:xfrm>
            <a:prstGeom prst="rect">
              <a:avLst/>
            </a:prstGeom>
            <a:noFill/>
          </p:spPr>
          <p:txBody>
            <a:bodyPr wrap="none" rtlCol="0">
              <a:spAutoFit/>
            </a:bodyPr>
            <a:lstStyle/>
            <a:p>
              <a:r>
                <a:rPr lang="en-US" sz="2400" b="1" dirty="0"/>
                <a:t>Day 2 (D2)</a:t>
              </a:r>
              <a:endParaRPr lang="en-US" b="1" dirty="0"/>
            </a:p>
          </p:txBody>
        </p:sp>
      </p:grpSp>
      <p:grpSp>
        <p:nvGrpSpPr>
          <p:cNvPr id="11" name="Group 10">
            <a:extLst>
              <a:ext uri="{FF2B5EF4-FFF2-40B4-BE49-F238E27FC236}">
                <a16:creationId xmlns:a16="http://schemas.microsoft.com/office/drawing/2014/main" id="{1633F0C5-6BAD-9474-8835-FC10185FDC74}"/>
              </a:ext>
            </a:extLst>
          </p:cNvPr>
          <p:cNvGrpSpPr/>
          <p:nvPr/>
        </p:nvGrpSpPr>
        <p:grpSpPr>
          <a:xfrm>
            <a:off x="388597" y="971436"/>
            <a:ext cx="4843307" cy="657364"/>
            <a:chOff x="388597" y="971436"/>
            <a:chExt cx="4843307" cy="657364"/>
          </a:xfrm>
        </p:grpSpPr>
        <p:grpSp>
          <p:nvGrpSpPr>
            <p:cNvPr id="12" name="Group 11">
              <a:extLst>
                <a:ext uri="{FF2B5EF4-FFF2-40B4-BE49-F238E27FC236}">
                  <a16:creationId xmlns:a16="http://schemas.microsoft.com/office/drawing/2014/main" id="{D513FD37-B856-C927-4B6C-5127C34A39BC}"/>
                </a:ext>
              </a:extLst>
            </p:cNvPr>
            <p:cNvGrpSpPr/>
            <p:nvPr/>
          </p:nvGrpSpPr>
          <p:grpSpPr>
            <a:xfrm>
              <a:off x="388597" y="1249221"/>
              <a:ext cx="4843307" cy="379579"/>
              <a:chOff x="388597" y="1052736"/>
              <a:chExt cx="4843307" cy="379579"/>
            </a:xfrm>
          </p:grpSpPr>
          <p:grpSp>
            <p:nvGrpSpPr>
              <p:cNvPr id="14" name="Group 13">
                <a:extLst>
                  <a:ext uri="{FF2B5EF4-FFF2-40B4-BE49-F238E27FC236}">
                    <a16:creationId xmlns:a16="http://schemas.microsoft.com/office/drawing/2014/main" id="{395B0068-51C5-75AF-4DAE-B5CF97E0244E}"/>
                  </a:ext>
                </a:extLst>
              </p:cNvPr>
              <p:cNvGrpSpPr/>
              <p:nvPr/>
            </p:nvGrpSpPr>
            <p:grpSpPr>
              <a:xfrm>
                <a:off x="1559496" y="1052736"/>
                <a:ext cx="3672408" cy="379579"/>
                <a:chOff x="1271464" y="2424136"/>
                <a:chExt cx="3672408" cy="1364904"/>
              </a:xfrm>
            </p:grpSpPr>
            <p:cxnSp>
              <p:nvCxnSpPr>
                <p:cNvPr id="17" name="Straight Connector 16">
                  <a:extLst>
                    <a:ext uri="{FF2B5EF4-FFF2-40B4-BE49-F238E27FC236}">
                      <a16:creationId xmlns:a16="http://schemas.microsoft.com/office/drawing/2014/main" id="{26720EA7-4B8B-2AD0-88AD-6C6A44C7A012}"/>
                    </a:ext>
                  </a:extLst>
                </p:cNvPr>
                <p:cNvCxnSpPr>
                  <a:cxnSpLocks/>
                </p:cNvCxnSpPr>
                <p:nvPr/>
              </p:nvCxnSpPr>
              <p:spPr>
                <a:xfrm>
                  <a:off x="1271464" y="2433531"/>
                  <a:ext cx="432048" cy="0"/>
                </a:xfrm>
                <a:prstGeom prst="line">
                  <a:avLst/>
                </a:prstGeom>
                <a:ln w="28575">
                  <a:solidFill>
                    <a:srgbClr val="00DAA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583E3003-ED64-83B8-564A-88A2ECA25191}"/>
                    </a:ext>
                  </a:extLst>
                </p:cNvPr>
                <p:cNvCxnSpPr>
                  <a:cxnSpLocks/>
                </p:cNvCxnSpPr>
                <p:nvPr/>
              </p:nvCxnSpPr>
              <p:spPr>
                <a:xfrm>
                  <a:off x="1703512" y="2433531"/>
                  <a:ext cx="0" cy="1355509"/>
                </a:xfrm>
                <a:prstGeom prst="line">
                  <a:avLst/>
                </a:prstGeom>
                <a:ln w="28575">
                  <a:solidFill>
                    <a:srgbClr val="00DAA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DC46526-CEEA-A0BE-7237-CB19D0E98DAD}"/>
                    </a:ext>
                  </a:extLst>
                </p:cNvPr>
                <p:cNvCxnSpPr>
                  <a:cxnSpLocks/>
                </p:cNvCxnSpPr>
                <p:nvPr/>
              </p:nvCxnSpPr>
              <p:spPr>
                <a:xfrm>
                  <a:off x="1703512" y="3789040"/>
                  <a:ext cx="2736304" cy="0"/>
                </a:xfrm>
                <a:prstGeom prst="line">
                  <a:avLst/>
                </a:prstGeom>
                <a:ln w="28575">
                  <a:solidFill>
                    <a:srgbClr val="00DAA2"/>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94F01902-EA29-EC45-7651-F85AFCB600D2}"/>
                    </a:ext>
                  </a:extLst>
                </p:cNvPr>
                <p:cNvCxnSpPr>
                  <a:cxnSpLocks/>
                </p:cNvCxnSpPr>
                <p:nvPr/>
              </p:nvCxnSpPr>
              <p:spPr>
                <a:xfrm flipV="1">
                  <a:off x="4439816" y="2433531"/>
                  <a:ext cx="0" cy="1355509"/>
                </a:xfrm>
                <a:prstGeom prst="line">
                  <a:avLst/>
                </a:prstGeom>
                <a:ln w="28575">
                  <a:solidFill>
                    <a:srgbClr val="00DAA2"/>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88CFF52D-57F6-D071-E0B8-DDBDBF38CEE0}"/>
                    </a:ext>
                  </a:extLst>
                </p:cNvPr>
                <p:cNvCxnSpPr>
                  <a:cxnSpLocks/>
                </p:cNvCxnSpPr>
                <p:nvPr/>
              </p:nvCxnSpPr>
              <p:spPr>
                <a:xfrm>
                  <a:off x="4439816" y="2424136"/>
                  <a:ext cx="504056" cy="0"/>
                </a:xfrm>
                <a:prstGeom prst="line">
                  <a:avLst/>
                </a:prstGeom>
                <a:ln w="28575">
                  <a:solidFill>
                    <a:srgbClr val="00DAA2"/>
                  </a:solidFill>
                </a:ln>
              </p:spPr>
              <p:style>
                <a:lnRef idx="1">
                  <a:schemeClr val="accent1"/>
                </a:lnRef>
                <a:fillRef idx="0">
                  <a:schemeClr val="accent1"/>
                </a:fillRef>
                <a:effectRef idx="0">
                  <a:schemeClr val="accent1"/>
                </a:effectRef>
                <a:fontRef idx="minor">
                  <a:schemeClr val="tx1"/>
                </a:fontRef>
              </p:style>
            </p:cxnSp>
          </p:grpSp>
          <p:cxnSp>
            <p:nvCxnSpPr>
              <p:cNvPr id="15" name="Straight Connector 14">
                <a:extLst>
                  <a:ext uri="{FF2B5EF4-FFF2-40B4-BE49-F238E27FC236}">
                    <a16:creationId xmlns:a16="http://schemas.microsoft.com/office/drawing/2014/main" id="{3FB0FF64-000D-2ADD-9AD1-92FC63576379}"/>
                  </a:ext>
                </a:extLst>
              </p:cNvPr>
              <p:cNvCxnSpPr>
                <a:cxnSpLocks/>
              </p:cNvCxnSpPr>
              <p:nvPr/>
            </p:nvCxnSpPr>
            <p:spPr>
              <a:xfrm flipV="1">
                <a:off x="1271464" y="1055349"/>
                <a:ext cx="0" cy="376966"/>
              </a:xfrm>
              <a:prstGeom prst="line">
                <a:avLst/>
              </a:prstGeom>
              <a:ln w="57150"/>
            </p:spPr>
            <p:style>
              <a:lnRef idx="1">
                <a:schemeClr val="dk1"/>
              </a:lnRef>
              <a:fillRef idx="0">
                <a:schemeClr val="dk1"/>
              </a:fillRef>
              <a:effectRef idx="0">
                <a:schemeClr val="dk1"/>
              </a:effectRef>
              <a:fontRef idx="minor">
                <a:schemeClr val="tx1"/>
              </a:fontRef>
            </p:style>
          </p:cxnSp>
          <p:sp>
            <p:nvSpPr>
              <p:cNvPr id="16" name="TextBox 15">
                <a:extLst>
                  <a:ext uri="{FF2B5EF4-FFF2-40B4-BE49-F238E27FC236}">
                    <a16:creationId xmlns:a16="http://schemas.microsoft.com/office/drawing/2014/main" id="{DF7EE0F8-4A50-7AE4-B412-FD24B6F77B2A}"/>
                  </a:ext>
                </a:extLst>
              </p:cNvPr>
              <p:cNvSpPr txBox="1"/>
              <p:nvPr/>
            </p:nvSpPr>
            <p:spPr>
              <a:xfrm>
                <a:off x="388597" y="1074222"/>
                <a:ext cx="769763" cy="338554"/>
              </a:xfrm>
              <a:prstGeom prst="rect">
                <a:avLst/>
              </a:prstGeom>
              <a:noFill/>
            </p:spPr>
            <p:txBody>
              <a:bodyPr wrap="none" rtlCol="0">
                <a:spAutoFit/>
              </a:bodyPr>
              <a:lstStyle/>
              <a:p>
                <a:r>
                  <a:rPr lang="en-US" sz="1600" dirty="0"/>
                  <a:t>300 </a:t>
                </a:r>
                <a:r>
                  <a:rPr lang="en-US" sz="1600" dirty="0" err="1"/>
                  <a:t>pA</a:t>
                </a:r>
                <a:endParaRPr lang="en-US" sz="1600" dirty="0"/>
              </a:p>
            </p:txBody>
          </p:sp>
        </p:grpSp>
        <p:sp>
          <p:nvSpPr>
            <p:cNvPr id="13" name="TextBox 12">
              <a:extLst>
                <a:ext uri="{FF2B5EF4-FFF2-40B4-BE49-F238E27FC236}">
                  <a16:creationId xmlns:a16="http://schemas.microsoft.com/office/drawing/2014/main" id="{20947086-D80B-A67D-7FCF-B8B9073E8D15}"/>
                </a:ext>
              </a:extLst>
            </p:cNvPr>
            <p:cNvSpPr txBox="1"/>
            <p:nvPr/>
          </p:nvSpPr>
          <p:spPr>
            <a:xfrm>
              <a:off x="2523729" y="971436"/>
              <a:ext cx="1671933" cy="369332"/>
            </a:xfrm>
            <a:prstGeom prst="rect">
              <a:avLst/>
            </a:prstGeom>
            <a:noFill/>
          </p:spPr>
          <p:txBody>
            <a:bodyPr wrap="none" rtlCol="0">
              <a:spAutoFit/>
            </a:bodyPr>
            <a:lstStyle/>
            <a:p>
              <a:pPr algn="ctr"/>
              <a:r>
                <a:rPr lang="en-US" dirty="0">
                  <a:solidFill>
                    <a:srgbClr val="00DAA2"/>
                  </a:solidFill>
                </a:rPr>
                <a:t>Applied Current</a:t>
              </a:r>
            </a:p>
          </p:txBody>
        </p:sp>
      </p:grpSp>
    </p:spTree>
    <p:extLst>
      <p:ext uri="{BB962C8B-B14F-4D97-AF65-F5344CB8AC3E}">
        <p14:creationId xmlns:p14="http://schemas.microsoft.com/office/powerpoint/2010/main" val="123833639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73373287-A306-5AE6-157F-2EEB11DE486A}"/>
              </a:ext>
            </a:extLst>
          </p:cNvPr>
          <p:cNvGrpSpPr/>
          <p:nvPr/>
        </p:nvGrpSpPr>
        <p:grpSpPr>
          <a:xfrm>
            <a:off x="184094" y="1844824"/>
            <a:ext cx="5179542" cy="2088232"/>
            <a:chOff x="124370" y="2060848"/>
            <a:chExt cx="5179542" cy="2088232"/>
          </a:xfrm>
        </p:grpSpPr>
        <p:pic>
          <p:nvPicPr>
            <p:cNvPr id="11" name="Picture 10" descr="A graph with blue lines&#10;&#10;Description automatically generated">
              <a:extLst>
                <a:ext uri="{FF2B5EF4-FFF2-40B4-BE49-F238E27FC236}">
                  <a16:creationId xmlns:a16="http://schemas.microsoft.com/office/drawing/2014/main" id="{7FA6C21D-7656-E991-3985-8E200469EF4A}"/>
                </a:ext>
              </a:extLst>
            </p:cNvPr>
            <p:cNvPicPr>
              <a:picLocks noChangeAspect="1"/>
            </p:cNvPicPr>
            <p:nvPr/>
          </p:nvPicPr>
          <p:blipFill rotWithShape="1">
            <a:blip r:embed="rId2">
              <a:extLst>
                <a:ext uri="{28A0092B-C50C-407E-A947-70E740481C1C}">
                  <a14:useLocalDpi xmlns:a14="http://schemas.microsoft.com/office/drawing/2010/main" val="0"/>
                </a:ext>
              </a:extLst>
            </a:blip>
            <a:srcRect l="4" t="5715" r="35305" b="47268"/>
            <a:stretch/>
          </p:blipFill>
          <p:spPr>
            <a:xfrm>
              <a:off x="275906" y="2060848"/>
              <a:ext cx="5028006" cy="2088232"/>
            </a:xfrm>
            <a:prstGeom prst="rect">
              <a:avLst/>
            </a:prstGeom>
          </p:spPr>
        </p:pic>
        <p:sp>
          <p:nvSpPr>
            <p:cNvPr id="12" name="TextBox 11">
              <a:extLst>
                <a:ext uri="{FF2B5EF4-FFF2-40B4-BE49-F238E27FC236}">
                  <a16:creationId xmlns:a16="http://schemas.microsoft.com/office/drawing/2014/main" id="{34316D9F-F32C-158C-B029-E2EB29AB218C}"/>
                </a:ext>
              </a:extLst>
            </p:cNvPr>
            <p:cNvSpPr txBox="1"/>
            <p:nvPr/>
          </p:nvSpPr>
          <p:spPr>
            <a:xfrm rot="16200000">
              <a:off x="-397984" y="2874132"/>
              <a:ext cx="1506374" cy="461665"/>
            </a:xfrm>
            <a:prstGeom prst="rect">
              <a:avLst/>
            </a:prstGeom>
            <a:noFill/>
          </p:spPr>
          <p:txBody>
            <a:bodyPr wrap="none" rtlCol="0">
              <a:spAutoFit/>
            </a:bodyPr>
            <a:lstStyle/>
            <a:p>
              <a:r>
                <a:rPr lang="en-US" sz="2400" b="1" dirty="0"/>
                <a:t>Day 1 (D1)</a:t>
              </a:r>
            </a:p>
          </p:txBody>
        </p:sp>
      </p:grpSp>
      <p:grpSp>
        <p:nvGrpSpPr>
          <p:cNvPr id="13" name="Group 12">
            <a:extLst>
              <a:ext uri="{FF2B5EF4-FFF2-40B4-BE49-F238E27FC236}">
                <a16:creationId xmlns:a16="http://schemas.microsoft.com/office/drawing/2014/main" id="{E60FB4CC-D13D-582B-C651-8147C539F717}"/>
              </a:ext>
            </a:extLst>
          </p:cNvPr>
          <p:cNvGrpSpPr/>
          <p:nvPr/>
        </p:nvGrpSpPr>
        <p:grpSpPr>
          <a:xfrm>
            <a:off x="186895" y="4120135"/>
            <a:ext cx="5176741" cy="2088233"/>
            <a:chOff x="6221949" y="1556792"/>
            <a:chExt cx="5176741" cy="2088233"/>
          </a:xfrm>
        </p:grpSpPr>
        <p:pic>
          <p:nvPicPr>
            <p:cNvPr id="14" name="Picture 13" descr="A graph with blue lines&#10;&#10;Description automatically generated">
              <a:extLst>
                <a:ext uri="{FF2B5EF4-FFF2-40B4-BE49-F238E27FC236}">
                  <a16:creationId xmlns:a16="http://schemas.microsoft.com/office/drawing/2014/main" id="{CD35F0D3-AF6B-3EBC-B3CA-DF3BB656F516}"/>
                </a:ext>
              </a:extLst>
            </p:cNvPr>
            <p:cNvPicPr>
              <a:picLocks noChangeAspect="1"/>
            </p:cNvPicPr>
            <p:nvPr/>
          </p:nvPicPr>
          <p:blipFill rotWithShape="1">
            <a:blip r:embed="rId3">
              <a:extLst>
                <a:ext uri="{28A0092B-C50C-407E-A947-70E740481C1C}">
                  <a14:useLocalDpi xmlns:a14="http://schemas.microsoft.com/office/drawing/2010/main" val="0"/>
                </a:ext>
              </a:extLst>
            </a:blip>
            <a:srcRect t="6071" r="35309" b="46911"/>
            <a:stretch/>
          </p:blipFill>
          <p:spPr>
            <a:xfrm>
              <a:off x="6370684" y="1556792"/>
              <a:ext cx="5028006" cy="2088233"/>
            </a:xfrm>
            <a:prstGeom prst="rect">
              <a:avLst/>
            </a:prstGeom>
          </p:spPr>
        </p:pic>
        <p:sp>
          <p:nvSpPr>
            <p:cNvPr id="15" name="TextBox 14">
              <a:extLst>
                <a:ext uri="{FF2B5EF4-FFF2-40B4-BE49-F238E27FC236}">
                  <a16:creationId xmlns:a16="http://schemas.microsoft.com/office/drawing/2014/main" id="{C26D6C55-06EC-42E6-0CBC-184407701ECD}"/>
                </a:ext>
              </a:extLst>
            </p:cNvPr>
            <p:cNvSpPr txBox="1"/>
            <p:nvPr/>
          </p:nvSpPr>
          <p:spPr>
            <a:xfrm rot="16200000">
              <a:off x="5699595" y="2370076"/>
              <a:ext cx="1506374" cy="461665"/>
            </a:xfrm>
            <a:prstGeom prst="rect">
              <a:avLst/>
            </a:prstGeom>
            <a:noFill/>
          </p:spPr>
          <p:txBody>
            <a:bodyPr wrap="none" rtlCol="0">
              <a:spAutoFit/>
            </a:bodyPr>
            <a:lstStyle/>
            <a:p>
              <a:r>
                <a:rPr lang="en-US" sz="2400" b="1" dirty="0"/>
                <a:t>Day 2 (D2)</a:t>
              </a:r>
              <a:endParaRPr lang="en-US" b="1" dirty="0"/>
            </a:p>
          </p:txBody>
        </p:sp>
      </p:grpSp>
      <p:cxnSp>
        <p:nvCxnSpPr>
          <p:cNvPr id="123" name="Straight Connector 122">
            <a:extLst>
              <a:ext uri="{FF2B5EF4-FFF2-40B4-BE49-F238E27FC236}">
                <a16:creationId xmlns:a16="http://schemas.microsoft.com/office/drawing/2014/main" id="{50918070-E371-ABAB-4156-A22A5FBB9F4B}"/>
              </a:ext>
            </a:extLst>
          </p:cNvPr>
          <p:cNvCxnSpPr>
            <a:cxnSpLocks/>
          </p:cNvCxnSpPr>
          <p:nvPr/>
        </p:nvCxnSpPr>
        <p:spPr>
          <a:xfrm>
            <a:off x="2124236" y="3602633"/>
            <a:ext cx="8040213" cy="1679439"/>
          </a:xfrm>
          <a:prstGeom prst="line">
            <a:avLst/>
          </a:prstGeom>
          <a:ln w="12700">
            <a:solidFill>
              <a:srgbClr val="FF177D"/>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BB53495-1963-1656-252E-0219524BAEDF}"/>
              </a:ext>
            </a:extLst>
          </p:cNvPr>
          <p:cNvSpPr>
            <a:spLocks noGrp="1"/>
          </p:cNvSpPr>
          <p:nvPr>
            <p:ph type="title"/>
          </p:nvPr>
        </p:nvSpPr>
        <p:spPr>
          <a:xfrm>
            <a:off x="838200" y="174809"/>
            <a:ext cx="10515600" cy="903635"/>
          </a:xfrm>
        </p:spPr>
        <p:txBody>
          <a:bodyPr/>
          <a:lstStyle/>
          <a:p>
            <a:r>
              <a:rPr lang="en-US" dirty="0"/>
              <a:t>Variables</a:t>
            </a:r>
          </a:p>
        </p:txBody>
      </p:sp>
      <p:cxnSp>
        <p:nvCxnSpPr>
          <p:cNvPr id="127" name="Straight Connector 126">
            <a:extLst>
              <a:ext uri="{FF2B5EF4-FFF2-40B4-BE49-F238E27FC236}">
                <a16:creationId xmlns:a16="http://schemas.microsoft.com/office/drawing/2014/main" id="{DCF4A7BD-4CF1-7B96-91A1-308F1A9CE153}"/>
              </a:ext>
            </a:extLst>
          </p:cNvPr>
          <p:cNvCxnSpPr>
            <a:cxnSpLocks/>
            <a:stCxn id="9" idx="0"/>
            <a:endCxn id="119" idx="0"/>
          </p:cNvCxnSpPr>
          <p:nvPr/>
        </p:nvCxnSpPr>
        <p:spPr>
          <a:xfrm flipV="1">
            <a:off x="2189568" y="1556792"/>
            <a:ext cx="8023228" cy="550357"/>
          </a:xfrm>
          <a:prstGeom prst="line">
            <a:avLst/>
          </a:prstGeom>
          <a:ln w="12700">
            <a:solidFill>
              <a:srgbClr val="FF177D"/>
            </a:solidFill>
          </a:ln>
        </p:spPr>
        <p:style>
          <a:lnRef idx="1">
            <a:schemeClr val="accent1"/>
          </a:lnRef>
          <a:fillRef idx="0">
            <a:schemeClr val="accent1"/>
          </a:fillRef>
          <a:effectRef idx="0">
            <a:schemeClr val="accent1"/>
          </a:effectRef>
          <a:fontRef idx="minor">
            <a:schemeClr val="tx1"/>
          </a:fontRef>
        </p:style>
      </p:cxnSp>
      <p:grpSp>
        <p:nvGrpSpPr>
          <p:cNvPr id="130" name="Group 129">
            <a:extLst>
              <a:ext uri="{FF2B5EF4-FFF2-40B4-BE49-F238E27FC236}">
                <a16:creationId xmlns:a16="http://schemas.microsoft.com/office/drawing/2014/main" id="{720985AA-D35D-8E2C-9A80-DC6A9130CC4A}"/>
              </a:ext>
            </a:extLst>
          </p:cNvPr>
          <p:cNvGrpSpPr/>
          <p:nvPr/>
        </p:nvGrpSpPr>
        <p:grpSpPr>
          <a:xfrm>
            <a:off x="7655246" y="1556792"/>
            <a:ext cx="4489426" cy="4176465"/>
            <a:chOff x="7655246" y="1556792"/>
            <a:chExt cx="4489426" cy="4176465"/>
          </a:xfrm>
        </p:grpSpPr>
        <p:grpSp>
          <p:nvGrpSpPr>
            <p:cNvPr id="120" name="Group 119">
              <a:extLst>
                <a:ext uri="{FF2B5EF4-FFF2-40B4-BE49-F238E27FC236}">
                  <a16:creationId xmlns:a16="http://schemas.microsoft.com/office/drawing/2014/main" id="{19381E77-86D8-651E-2BAE-CDE3FD02B940}"/>
                </a:ext>
              </a:extLst>
            </p:cNvPr>
            <p:cNvGrpSpPr/>
            <p:nvPr/>
          </p:nvGrpSpPr>
          <p:grpSpPr>
            <a:xfrm>
              <a:off x="7655246" y="1556792"/>
              <a:ext cx="4489426" cy="4176465"/>
              <a:chOff x="7702574" y="1556792"/>
              <a:chExt cx="4489426" cy="4176465"/>
            </a:xfrm>
          </p:grpSpPr>
          <p:grpSp>
            <p:nvGrpSpPr>
              <p:cNvPr id="110" name="Group 109">
                <a:extLst>
                  <a:ext uri="{FF2B5EF4-FFF2-40B4-BE49-F238E27FC236}">
                    <a16:creationId xmlns:a16="http://schemas.microsoft.com/office/drawing/2014/main" id="{7F869184-A459-937F-8D4A-AB268366A067}"/>
                  </a:ext>
                </a:extLst>
              </p:cNvPr>
              <p:cNvGrpSpPr/>
              <p:nvPr/>
            </p:nvGrpSpPr>
            <p:grpSpPr>
              <a:xfrm>
                <a:off x="7702574" y="3360604"/>
                <a:ext cx="4298079" cy="2372653"/>
                <a:chOff x="7713957" y="3509382"/>
                <a:chExt cx="2748574" cy="1775061"/>
              </a:xfrm>
            </p:grpSpPr>
            <p:sp>
              <p:nvSpPr>
                <p:cNvPr id="117" name="TextBox 116">
                  <a:extLst>
                    <a:ext uri="{FF2B5EF4-FFF2-40B4-BE49-F238E27FC236}">
                      <a16:creationId xmlns:a16="http://schemas.microsoft.com/office/drawing/2014/main" id="{F6FAB729-A57C-1E31-8DCA-815620824FE0}"/>
                    </a:ext>
                  </a:extLst>
                </p:cNvPr>
                <p:cNvSpPr txBox="1"/>
                <p:nvPr/>
              </p:nvSpPr>
              <p:spPr>
                <a:xfrm rot="16200000">
                  <a:off x="7646150" y="3577189"/>
                  <a:ext cx="535724" cy="400110"/>
                </a:xfrm>
                <a:prstGeom prst="rect">
                  <a:avLst/>
                </a:prstGeom>
                <a:noFill/>
              </p:spPr>
              <p:txBody>
                <a:bodyPr wrap="none" rtlCol="0">
                  <a:spAutoFit/>
                </a:bodyPr>
                <a:lstStyle/>
                <a:p>
                  <a:r>
                    <a:rPr lang="en-US" sz="2000" dirty="0"/>
                    <a:t>mV</a:t>
                  </a:r>
                </a:p>
              </p:txBody>
            </p:sp>
            <p:sp>
              <p:nvSpPr>
                <p:cNvPr id="115" name="TextBox 114">
                  <a:extLst>
                    <a:ext uri="{FF2B5EF4-FFF2-40B4-BE49-F238E27FC236}">
                      <a16:creationId xmlns:a16="http://schemas.microsoft.com/office/drawing/2014/main" id="{78A374A2-2C60-FFFD-0B7D-50EC77452A4A}"/>
                    </a:ext>
                  </a:extLst>
                </p:cNvPr>
                <p:cNvSpPr txBox="1"/>
                <p:nvPr/>
              </p:nvSpPr>
              <p:spPr>
                <a:xfrm>
                  <a:off x="8114066" y="4985107"/>
                  <a:ext cx="2348465" cy="299336"/>
                </a:xfrm>
                <a:prstGeom prst="rect">
                  <a:avLst/>
                </a:prstGeom>
                <a:noFill/>
              </p:spPr>
              <p:txBody>
                <a:bodyPr wrap="square" rtlCol="0">
                  <a:spAutoFit/>
                </a:bodyPr>
                <a:lstStyle/>
                <a:p>
                  <a:pPr algn="ctr"/>
                  <a:r>
                    <a:rPr lang="en-US" sz="2000" dirty="0"/>
                    <a:t>Time (seconds)</a:t>
                  </a:r>
                </a:p>
              </p:txBody>
            </p:sp>
          </p:grpSp>
          <p:sp>
            <p:nvSpPr>
              <p:cNvPr id="119" name="Rectangle 118">
                <a:extLst>
                  <a:ext uri="{FF2B5EF4-FFF2-40B4-BE49-F238E27FC236}">
                    <a16:creationId xmlns:a16="http://schemas.microsoft.com/office/drawing/2014/main" id="{12AC156E-A959-C39C-CD32-1D6F7F593D90}"/>
                  </a:ext>
                </a:extLst>
              </p:cNvPr>
              <p:cNvSpPr/>
              <p:nvPr/>
            </p:nvSpPr>
            <p:spPr>
              <a:xfrm>
                <a:off x="8328248" y="1556792"/>
                <a:ext cx="3863752" cy="3725281"/>
              </a:xfrm>
              <a:prstGeom prst="rect">
                <a:avLst/>
              </a:prstGeom>
              <a:noFill/>
              <a:ln w="38100">
                <a:solidFill>
                  <a:srgbClr val="FF177D"/>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26" name="Picture 125" descr="A blue line with numbers&#10;&#10;Description automatically generated">
              <a:extLst>
                <a:ext uri="{FF2B5EF4-FFF2-40B4-BE49-F238E27FC236}">
                  <a16:creationId xmlns:a16="http://schemas.microsoft.com/office/drawing/2014/main" id="{361B92F1-AF56-6E69-BD09-DD755DD1FB3B}"/>
                </a:ext>
              </a:extLst>
            </p:cNvPr>
            <p:cNvPicPr>
              <a:picLocks noChangeAspect="1"/>
            </p:cNvPicPr>
            <p:nvPr/>
          </p:nvPicPr>
          <p:blipFill rotWithShape="1">
            <a:blip r:embed="rId4">
              <a:extLst>
                <a:ext uri="{28A0092B-C50C-407E-A947-70E740481C1C}">
                  <a14:useLocalDpi xmlns:a14="http://schemas.microsoft.com/office/drawing/2010/main" val="0"/>
                </a:ext>
              </a:extLst>
            </a:blip>
            <a:srcRect l="14149" r="36228" b="12541"/>
            <a:stretch/>
          </p:blipFill>
          <p:spPr>
            <a:xfrm>
              <a:off x="8328248" y="1586409"/>
              <a:ext cx="3672409" cy="3642791"/>
            </a:xfrm>
            <a:prstGeom prst="rect">
              <a:avLst/>
            </a:prstGeom>
          </p:spPr>
        </p:pic>
      </p:grpSp>
      <p:sp>
        <p:nvSpPr>
          <p:cNvPr id="9" name="Rectangle 8">
            <a:extLst>
              <a:ext uri="{FF2B5EF4-FFF2-40B4-BE49-F238E27FC236}">
                <a16:creationId xmlns:a16="http://schemas.microsoft.com/office/drawing/2014/main" id="{67058A29-99CD-C52C-B89D-6A94E4D3D32D}"/>
              </a:ext>
            </a:extLst>
          </p:cNvPr>
          <p:cNvSpPr/>
          <p:nvPr/>
        </p:nvSpPr>
        <p:spPr>
          <a:xfrm>
            <a:off x="2027551" y="2107149"/>
            <a:ext cx="324033" cy="1465867"/>
          </a:xfrm>
          <a:prstGeom prst="rect">
            <a:avLst/>
          </a:prstGeom>
          <a:noFill/>
          <a:ln w="38100">
            <a:solidFill>
              <a:srgbClr val="FF177D"/>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4847444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82BC8AE6-ABE7-799F-7502-5095436D48E7}"/>
              </a:ext>
            </a:extLst>
          </p:cNvPr>
          <p:cNvGrpSpPr/>
          <p:nvPr/>
        </p:nvGrpSpPr>
        <p:grpSpPr>
          <a:xfrm>
            <a:off x="184094" y="1844824"/>
            <a:ext cx="5179542" cy="2088232"/>
            <a:chOff x="124370" y="2060848"/>
            <a:chExt cx="5179542" cy="2088232"/>
          </a:xfrm>
        </p:grpSpPr>
        <p:pic>
          <p:nvPicPr>
            <p:cNvPr id="8" name="Picture 7" descr="A graph with blue lines&#10;&#10;Description automatically generated">
              <a:extLst>
                <a:ext uri="{FF2B5EF4-FFF2-40B4-BE49-F238E27FC236}">
                  <a16:creationId xmlns:a16="http://schemas.microsoft.com/office/drawing/2014/main" id="{CCEA0BB6-6A40-613E-0320-94101A0BD087}"/>
                </a:ext>
              </a:extLst>
            </p:cNvPr>
            <p:cNvPicPr>
              <a:picLocks noChangeAspect="1"/>
            </p:cNvPicPr>
            <p:nvPr/>
          </p:nvPicPr>
          <p:blipFill rotWithShape="1">
            <a:blip r:embed="rId2">
              <a:extLst>
                <a:ext uri="{28A0092B-C50C-407E-A947-70E740481C1C}">
                  <a14:useLocalDpi xmlns:a14="http://schemas.microsoft.com/office/drawing/2010/main" val="0"/>
                </a:ext>
              </a:extLst>
            </a:blip>
            <a:srcRect l="4" t="5715" r="35305" b="47268"/>
            <a:stretch/>
          </p:blipFill>
          <p:spPr>
            <a:xfrm>
              <a:off x="275906" y="2060848"/>
              <a:ext cx="5028006" cy="2088232"/>
            </a:xfrm>
            <a:prstGeom prst="rect">
              <a:avLst/>
            </a:prstGeom>
          </p:spPr>
        </p:pic>
        <p:sp>
          <p:nvSpPr>
            <p:cNvPr id="9" name="TextBox 8">
              <a:extLst>
                <a:ext uri="{FF2B5EF4-FFF2-40B4-BE49-F238E27FC236}">
                  <a16:creationId xmlns:a16="http://schemas.microsoft.com/office/drawing/2014/main" id="{7BEACEF9-43C2-383A-63A2-E419268C560C}"/>
                </a:ext>
              </a:extLst>
            </p:cNvPr>
            <p:cNvSpPr txBox="1"/>
            <p:nvPr/>
          </p:nvSpPr>
          <p:spPr>
            <a:xfrm rot="16200000">
              <a:off x="-397984" y="2874132"/>
              <a:ext cx="1506374" cy="461665"/>
            </a:xfrm>
            <a:prstGeom prst="rect">
              <a:avLst/>
            </a:prstGeom>
            <a:noFill/>
          </p:spPr>
          <p:txBody>
            <a:bodyPr wrap="none" rtlCol="0">
              <a:spAutoFit/>
            </a:bodyPr>
            <a:lstStyle/>
            <a:p>
              <a:r>
                <a:rPr lang="en-US" sz="2400" b="1" dirty="0"/>
                <a:t>Day 1 (D1)</a:t>
              </a:r>
            </a:p>
          </p:txBody>
        </p:sp>
      </p:grpSp>
      <p:grpSp>
        <p:nvGrpSpPr>
          <p:cNvPr id="11" name="Group 10">
            <a:extLst>
              <a:ext uri="{FF2B5EF4-FFF2-40B4-BE49-F238E27FC236}">
                <a16:creationId xmlns:a16="http://schemas.microsoft.com/office/drawing/2014/main" id="{962B3A6E-C1A0-4985-85F2-DD64664BA626}"/>
              </a:ext>
            </a:extLst>
          </p:cNvPr>
          <p:cNvGrpSpPr/>
          <p:nvPr/>
        </p:nvGrpSpPr>
        <p:grpSpPr>
          <a:xfrm>
            <a:off x="186895" y="4120135"/>
            <a:ext cx="5176741" cy="2088233"/>
            <a:chOff x="6221949" y="1556792"/>
            <a:chExt cx="5176741" cy="2088233"/>
          </a:xfrm>
        </p:grpSpPr>
        <p:pic>
          <p:nvPicPr>
            <p:cNvPr id="13" name="Picture 12" descr="A graph with blue lines&#10;&#10;Description automatically generated">
              <a:extLst>
                <a:ext uri="{FF2B5EF4-FFF2-40B4-BE49-F238E27FC236}">
                  <a16:creationId xmlns:a16="http://schemas.microsoft.com/office/drawing/2014/main" id="{9FC15C83-4065-3F25-B082-DAE4897124B4}"/>
                </a:ext>
              </a:extLst>
            </p:cNvPr>
            <p:cNvPicPr>
              <a:picLocks noChangeAspect="1"/>
            </p:cNvPicPr>
            <p:nvPr/>
          </p:nvPicPr>
          <p:blipFill rotWithShape="1">
            <a:blip r:embed="rId3">
              <a:extLst>
                <a:ext uri="{28A0092B-C50C-407E-A947-70E740481C1C}">
                  <a14:useLocalDpi xmlns:a14="http://schemas.microsoft.com/office/drawing/2010/main" val="0"/>
                </a:ext>
              </a:extLst>
            </a:blip>
            <a:srcRect t="6071" r="35309" b="46911"/>
            <a:stretch/>
          </p:blipFill>
          <p:spPr>
            <a:xfrm>
              <a:off x="6370684" y="1556792"/>
              <a:ext cx="5028006" cy="2088233"/>
            </a:xfrm>
            <a:prstGeom prst="rect">
              <a:avLst/>
            </a:prstGeom>
          </p:spPr>
        </p:pic>
        <p:sp>
          <p:nvSpPr>
            <p:cNvPr id="14" name="TextBox 13">
              <a:extLst>
                <a:ext uri="{FF2B5EF4-FFF2-40B4-BE49-F238E27FC236}">
                  <a16:creationId xmlns:a16="http://schemas.microsoft.com/office/drawing/2014/main" id="{DB625571-5851-33D3-72C8-2186E9D37AAE}"/>
                </a:ext>
              </a:extLst>
            </p:cNvPr>
            <p:cNvSpPr txBox="1"/>
            <p:nvPr/>
          </p:nvSpPr>
          <p:spPr>
            <a:xfrm rot="16200000">
              <a:off x="5699595" y="2370076"/>
              <a:ext cx="1506374" cy="461665"/>
            </a:xfrm>
            <a:prstGeom prst="rect">
              <a:avLst/>
            </a:prstGeom>
            <a:noFill/>
          </p:spPr>
          <p:txBody>
            <a:bodyPr wrap="none" rtlCol="0">
              <a:spAutoFit/>
            </a:bodyPr>
            <a:lstStyle/>
            <a:p>
              <a:r>
                <a:rPr lang="en-US" sz="2400" b="1" dirty="0"/>
                <a:t>Day 2 (D2)</a:t>
              </a:r>
              <a:endParaRPr lang="en-US" b="1" dirty="0"/>
            </a:p>
          </p:txBody>
        </p:sp>
      </p:grpSp>
      <p:sp>
        <p:nvSpPr>
          <p:cNvPr id="2" name="Title 1">
            <a:extLst>
              <a:ext uri="{FF2B5EF4-FFF2-40B4-BE49-F238E27FC236}">
                <a16:creationId xmlns:a16="http://schemas.microsoft.com/office/drawing/2014/main" id="{DBB53495-1963-1656-252E-0219524BAEDF}"/>
              </a:ext>
            </a:extLst>
          </p:cNvPr>
          <p:cNvSpPr>
            <a:spLocks noGrp="1"/>
          </p:cNvSpPr>
          <p:nvPr>
            <p:ph type="title"/>
          </p:nvPr>
        </p:nvSpPr>
        <p:spPr>
          <a:xfrm>
            <a:off x="838200" y="174809"/>
            <a:ext cx="10515600" cy="903635"/>
          </a:xfrm>
        </p:spPr>
        <p:txBody>
          <a:bodyPr/>
          <a:lstStyle/>
          <a:p>
            <a:r>
              <a:rPr lang="en-US" dirty="0"/>
              <a:t>Variables</a:t>
            </a:r>
          </a:p>
        </p:txBody>
      </p:sp>
      <p:sp>
        <p:nvSpPr>
          <p:cNvPr id="4" name="Date Placeholder 3">
            <a:extLst>
              <a:ext uri="{FF2B5EF4-FFF2-40B4-BE49-F238E27FC236}">
                <a16:creationId xmlns:a16="http://schemas.microsoft.com/office/drawing/2014/main" id="{A0296DC0-9170-42ED-191D-C4BDC7FE6BB1}"/>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83354381-89ED-EFC1-6727-FCF2393A974D}"/>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C107B59B-D025-834A-2703-59FFFAEFE1EE}"/>
              </a:ext>
            </a:extLst>
          </p:cNvPr>
          <p:cNvSpPr>
            <a:spLocks noGrp="1"/>
          </p:cNvSpPr>
          <p:nvPr>
            <p:ph type="sldNum" sz="quarter" idx="12"/>
          </p:nvPr>
        </p:nvSpPr>
        <p:spPr/>
        <p:txBody>
          <a:bodyPr/>
          <a:lstStyle/>
          <a:p>
            <a:fld id="{EF79ADEA-B933-47CC-A4E9-04E6298B917C}" type="slidenum">
              <a:rPr lang="en-US" smtClean="0"/>
              <a:pPr/>
              <a:t>73</a:t>
            </a:fld>
            <a:endParaRPr lang="en-US"/>
          </a:p>
        </p:txBody>
      </p:sp>
      <p:sp>
        <p:nvSpPr>
          <p:cNvPr id="36" name="TextBox 35">
            <a:extLst>
              <a:ext uri="{FF2B5EF4-FFF2-40B4-BE49-F238E27FC236}">
                <a16:creationId xmlns:a16="http://schemas.microsoft.com/office/drawing/2014/main" id="{010184DB-B67D-24F4-9CE3-BF1D2D4B128A}"/>
              </a:ext>
            </a:extLst>
          </p:cNvPr>
          <p:cNvSpPr txBox="1"/>
          <p:nvPr/>
        </p:nvSpPr>
        <p:spPr>
          <a:xfrm>
            <a:off x="720656" y="6125234"/>
            <a:ext cx="4642980" cy="400110"/>
          </a:xfrm>
          <a:prstGeom prst="rect">
            <a:avLst/>
          </a:prstGeom>
          <a:noFill/>
        </p:spPr>
        <p:txBody>
          <a:bodyPr wrap="square" rtlCol="0">
            <a:spAutoFit/>
          </a:bodyPr>
          <a:lstStyle/>
          <a:p>
            <a:pPr algn="ctr"/>
            <a:r>
              <a:rPr lang="en-US" sz="2000" dirty="0"/>
              <a:t>Time (seconds)</a:t>
            </a:r>
          </a:p>
        </p:txBody>
      </p:sp>
      <p:grpSp>
        <p:nvGrpSpPr>
          <p:cNvPr id="57" name="Group 56">
            <a:extLst>
              <a:ext uri="{FF2B5EF4-FFF2-40B4-BE49-F238E27FC236}">
                <a16:creationId xmlns:a16="http://schemas.microsoft.com/office/drawing/2014/main" id="{4EA45E95-3D0C-FD27-E2C1-A70E5A0DE811}"/>
              </a:ext>
            </a:extLst>
          </p:cNvPr>
          <p:cNvGrpSpPr/>
          <p:nvPr/>
        </p:nvGrpSpPr>
        <p:grpSpPr>
          <a:xfrm>
            <a:off x="5913114" y="1593686"/>
            <a:ext cx="6087544" cy="4606751"/>
            <a:chOff x="5363252" y="1593686"/>
            <a:chExt cx="6087544" cy="4606751"/>
          </a:xfrm>
        </p:grpSpPr>
        <p:grpSp>
          <p:nvGrpSpPr>
            <p:cNvPr id="38" name="Group 37">
              <a:extLst>
                <a:ext uri="{FF2B5EF4-FFF2-40B4-BE49-F238E27FC236}">
                  <a16:creationId xmlns:a16="http://schemas.microsoft.com/office/drawing/2014/main" id="{15EFBF93-A795-3AB8-8A3D-B63A8F710FAA}"/>
                </a:ext>
              </a:extLst>
            </p:cNvPr>
            <p:cNvGrpSpPr/>
            <p:nvPr/>
          </p:nvGrpSpPr>
          <p:grpSpPr>
            <a:xfrm>
              <a:off x="6516109" y="1593686"/>
              <a:ext cx="4934687" cy="4463396"/>
              <a:chOff x="7306854" y="2187492"/>
              <a:chExt cx="3155677" cy="3339216"/>
            </a:xfrm>
          </p:grpSpPr>
          <p:grpSp>
            <p:nvGrpSpPr>
              <p:cNvPr id="29" name="Group 28">
                <a:extLst>
                  <a:ext uri="{FF2B5EF4-FFF2-40B4-BE49-F238E27FC236}">
                    <a16:creationId xmlns:a16="http://schemas.microsoft.com/office/drawing/2014/main" id="{09211920-219D-FF24-E311-1E7C628B9588}"/>
                  </a:ext>
                </a:extLst>
              </p:cNvPr>
              <p:cNvGrpSpPr/>
              <p:nvPr/>
            </p:nvGrpSpPr>
            <p:grpSpPr>
              <a:xfrm>
                <a:off x="7306854" y="2187492"/>
                <a:ext cx="3155677" cy="3187930"/>
                <a:chOff x="7306854" y="2187492"/>
                <a:chExt cx="3155677" cy="3187930"/>
              </a:xfrm>
            </p:grpSpPr>
            <p:pic>
              <p:nvPicPr>
                <p:cNvPr id="19" name="Picture 18" descr="A blue line with numbers&#10;&#10;Description automatically generated">
                  <a:extLst>
                    <a:ext uri="{FF2B5EF4-FFF2-40B4-BE49-F238E27FC236}">
                      <a16:creationId xmlns:a16="http://schemas.microsoft.com/office/drawing/2014/main" id="{DCF6FB6F-6F6E-BC34-D539-BA9F51AF3371}"/>
                    </a:ext>
                  </a:extLst>
                </p:cNvPr>
                <p:cNvPicPr>
                  <a:picLocks noChangeAspect="1"/>
                </p:cNvPicPr>
                <p:nvPr/>
              </p:nvPicPr>
              <p:blipFill rotWithShape="1">
                <a:blip r:embed="rId4">
                  <a:extLst>
                    <a:ext uri="{28A0092B-C50C-407E-A947-70E740481C1C}">
                      <a14:useLocalDpi xmlns:a14="http://schemas.microsoft.com/office/drawing/2010/main" val="0"/>
                    </a:ext>
                  </a:extLst>
                </a:blip>
                <a:srcRect r="36228" b="-1041"/>
                <a:stretch/>
              </p:blipFill>
              <p:spPr>
                <a:xfrm>
                  <a:off x="7444446" y="2187492"/>
                  <a:ext cx="3018085" cy="3187930"/>
                </a:xfrm>
                <a:prstGeom prst="rect">
                  <a:avLst/>
                </a:prstGeom>
              </p:spPr>
            </p:pic>
            <p:sp>
              <p:nvSpPr>
                <p:cNvPr id="28" name="TextBox 27">
                  <a:extLst>
                    <a:ext uri="{FF2B5EF4-FFF2-40B4-BE49-F238E27FC236}">
                      <a16:creationId xmlns:a16="http://schemas.microsoft.com/office/drawing/2014/main" id="{AE9EDC3D-DD86-813E-12D1-896E7DEE53DA}"/>
                    </a:ext>
                  </a:extLst>
                </p:cNvPr>
                <p:cNvSpPr txBox="1"/>
                <p:nvPr/>
              </p:nvSpPr>
              <p:spPr>
                <a:xfrm rot="16200000">
                  <a:off x="7239047" y="3577189"/>
                  <a:ext cx="535724" cy="400110"/>
                </a:xfrm>
                <a:prstGeom prst="rect">
                  <a:avLst/>
                </a:prstGeom>
                <a:noFill/>
              </p:spPr>
              <p:txBody>
                <a:bodyPr wrap="none" rtlCol="0">
                  <a:spAutoFit/>
                </a:bodyPr>
                <a:lstStyle/>
                <a:p>
                  <a:r>
                    <a:rPr lang="en-US" sz="2000" dirty="0"/>
                    <a:t>mV</a:t>
                  </a:r>
                </a:p>
              </p:txBody>
            </p:sp>
          </p:grpSp>
          <p:sp>
            <p:nvSpPr>
              <p:cNvPr id="37" name="TextBox 36">
                <a:extLst>
                  <a:ext uri="{FF2B5EF4-FFF2-40B4-BE49-F238E27FC236}">
                    <a16:creationId xmlns:a16="http://schemas.microsoft.com/office/drawing/2014/main" id="{BF8D7C4E-8590-2143-19B9-40B305185162}"/>
                  </a:ext>
                </a:extLst>
              </p:cNvPr>
              <p:cNvSpPr txBox="1"/>
              <p:nvPr/>
            </p:nvSpPr>
            <p:spPr>
              <a:xfrm>
                <a:off x="7444446" y="5227372"/>
                <a:ext cx="3018085" cy="299336"/>
              </a:xfrm>
              <a:prstGeom prst="rect">
                <a:avLst/>
              </a:prstGeom>
              <a:noFill/>
            </p:spPr>
            <p:txBody>
              <a:bodyPr wrap="square" rtlCol="0">
                <a:spAutoFit/>
              </a:bodyPr>
              <a:lstStyle/>
              <a:p>
                <a:pPr algn="ctr"/>
                <a:r>
                  <a:rPr lang="en-US" sz="2000" dirty="0"/>
                  <a:t>Time (seconds)</a:t>
                </a:r>
              </a:p>
            </p:txBody>
          </p:sp>
        </p:grpSp>
        <p:sp>
          <p:nvSpPr>
            <p:cNvPr id="50" name="Oval 49">
              <a:extLst>
                <a:ext uri="{FF2B5EF4-FFF2-40B4-BE49-F238E27FC236}">
                  <a16:creationId xmlns:a16="http://schemas.microsoft.com/office/drawing/2014/main" id="{06C386E2-AA93-4427-C048-E57BADE9A917}"/>
                </a:ext>
              </a:extLst>
            </p:cNvPr>
            <p:cNvSpPr/>
            <p:nvPr/>
          </p:nvSpPr>
          <p:spPr>
            <a:xfrm>
              <a:off x="8498466" y="4705014"/>
              <a:ext cx="246856" cy="246856"/>
            </a:xfrm>
            <a:prstGeom prst="ellipse">
              <a:avLst/>
            </a:prstGeom>
            <a:solidFill>
              <a:srgbClr val="09770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ED5E6D65-BECA-255A-76DE-E3D6EA76843B}"/>
                </a:ext>
              </a:extLst>
            </p:cNvPr>
            <p:cNvSpPr txBox="1"/>
            <p:nvPr/>
          </p:nvSpPr>
          <p:spPr>
            <a:xfrm>
              <a:off x="5363252" y="5554106"/>
              <a:ext cx="909223" cy="646331"/>
            </a:xfrm>
            <a:prstGeom prst="rect">
              <a:avLst/>
            </a:prstGeom>
            <a:noFill/>
            <a:ln>
              <a:solidFill>
                <a:srgbClr val="09770D"/>
              </a:solidFill>
            </a:ln>
          </p:spPr>
          <p:txBody>
            <a:bodyPr wrap="none" rtlCol="0">
              <a:spAutoFit/>
            </a:bodyPr>
            <a:lstStyle/>
            <a:p>
              <a:pPr algn="ctr"/>
              <a:r>
                <a:rPr lang="en-US" i="1" dirty="0"/>
                <a:t>TH =</a:t>
              </a:r>
            </a:p>
            <a:p>
              <a:pPr algn="ctr"/>
              <a:r>
                <a:rPr lang="en-US" i="1" dirty="0"/>
                <a:t> -39 mV</a:t>
              </a:r>
            </a:p>
          </p:txBody>
        </p:sp>
        <p:cxnSp>
          <p:nvCxnSpPr>
            <p:cNvPr id="52" name="Straight Arrow Connector 51">
              <a:extLst>
                <a:ext uri="{FF2B5EF4-FFF2-40B4-BE49-F238E27FC236}">
                  <a16:creationId xmlns:a16="http://schemas.microsoft.com/office/drawing/2014/main" id="{55A20BB9-70E2-D98F-E8A4-9D37791DE706}"/>
                </a:ext>
              </a:extLst>
            </p:cNvPr>
            <p:cNvCxnSpPr>
              <a:cxnSpLocks/>
              <a:stCxn id="50" idx="3"/>
              <a:endCxn id="51" idx="3"/>
            </p:cNvCxnSpPr>
            <p:nvPr/>
          </p:nvCxnSpPr>
          <p:spPr>
            <a:xfrm flipH="1">
              <a:off x="6272475" y="4915719"/>
              <a:ext cx="2262142" cy="961553"/>
            </a:xfrm>
            <a:prstGeom prst="straightConnector1">
              <a:avLst/>
            </a:prstGeom>
            <a:ln w="9525">
              <a:solidFill>
                <a:srgbClr val="09770D"/>
              </a:solidFill>
              <a:tailEnd type="triangle"/>
            </a:ln>
          </p:spPr>
          <p:style>
            <a:lnRef idx="1">
              <a:schemeClr val="accent1"/>
            </a:lnRef>
            <a:fillRef idx="0">
              <a:schemeClr val="accent1"/>
            </a:fillRef>
            <a:effectRef idx="0">
              <a:schemeClr val="accent1"/>
            </a:effectRef>
            <a:fontRef idx="minor">
              <a:schemeClr val="tx1"/>
            </a:fontRef>
          </p:style>
        </p:cxnSp>
      </p:grpSp>
      <p:sp>
        <p:nvSpPr>
          <p:cNvPr id="60" name="Oval 59">
            <a:extLst>
              <a:ext uri="{FF2B5EF4-FFF2-40B4-BE49-F238E27FC236}">
                <a16:creationId xmlns:a16="http://schemas.microsoft.com/office/drawing/2014/main" id="{747FC499-FE55-8AA0-6B6A-6B5D8690406C}"/>
              </a:ext>
            </a:extLst>
          </p:cNvPr>
          <p:cNvSpPr/>
          <p:nvPr/>
        </p:nvSpPr>
        <p:spPr>
          <a:xfrm>
            <a:off x="9120336" y="3861048"/>
            <a:ext cx="370284" cy="123428"/>
          </a:xfrm>
          <a:prstGeom prst="ellipse">
            <a:avLst/>
          </a:prstGeom>
          <a:solidFill>
            <a:srgbClr val="80008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800080"/>
              </a:solidFill>
            </a:endParaRPr>
          </a:p>
        </p:txBody>
      </p:sp>
      <p:cxnSp>
        <p:nvCxnSpPr>
          <p:cNvPr id="62" name="Straight Arrow Connector 61">
            <a:extLst>
              <a:ext uri="{FF2B5EF4-FFF2-40B4-BE49-F238E27FC236}">
                <a16:creationId xmlns:a16="http://schemas.microsoft.com/office/drawing/2014/main" id="{0588ED5E-7391-1E2C-48DC-E9ACF76F167F}"/>
              </a:ext>
            </a:extLst>
          </p:cNvPr>
          <p:cNvCxnSpPr>
            <a:cxnSpLocks/>
            <a:stCxn id="60" idx="2"/>
            <a:endCxn id="66" idx="3"/>
          </p:cNvCxnSpPr>
          <p:nvPr/>
        </p:nvCxnSpPr>
        <p:spPr>
          <a:xfrm flipH="1">
            <a:off x="7081607" y="3922762"/>
            <a:ext cx="2038729" cy="555329"/>
          </a:xfrm>
          <a:prstGeom prst="straightConnector1">
            <a:avLst/>
          </a:prstGeom>
          <a:ln w="9525">
            <a:solidFill>
              <a:srgbClr val="800080"/>
            </a:solidFill>
            <a:tailEnd type="triangle"/>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5FF69D7B-916B-3389-4F35-C64D4EDDBFA8}"/>
              </a:ext>
            </a:extLst>
          </p:cNvPr>
          <p:cNvSpPr txBox="1"/>
          <p:nvPr/>
        </p:nvSpPr>
        <p:spPr>
          <a:xfrm>
            <a:off x="5653844" y="4154925"/>
            <a:ext cx="1427763" cy="646331"/>
          </a:xfrm>
          <a:prstGeom prst="rect">
            <a:avLst/>
          </a:prstGeom>
          <a:noFill/>
          <a:ln>
            <a:solidFill>
              <a:srgbClr val="800080"/>
            </a:solidFill>
          </a:ln>
        </p:spPr>
        <p:txBody>
          <a:bodyPr wrap="none" rtlCol="0">
            <a:spAutoFit/>
          </a:bodyPr>
          <a:lstStyle/>
          <a:p>
            <a:pPr algn="ctr"/>
            <a:r>
              <a:rPr lang="en-US" i="1" dirty="0" err="1"/>
              <a:t>max_depol</a:t>
            </a:r>
            <a:r>
              <a:rPr lang="en-US" i="1" dirty="0"/>
              <a:t> =</a:t>
            </a:r>
          </a:p>
          <a:p>
            <a:pPr algn="ctr"/>
            <a:r>
              <a:rPr lang="en-US" i="1" dirty="0"/>
              <a:t>377.4 mV/</a:t>
            </a:r>
            <a:r>
              <a:rPr lang="en-US" i="1" dirty="0" err="1"/>
              <a:t>ms</a:t>
            </a:r>
            <a:endParaRPr lang="en-US" i="1" dirty="0"/>
          </a:p>
        </p:txBody>
      </p:sp>
      <p:sp>
        <p:nvSpPr>
          <p:cNvPr id="68" name="Left Bracket 67">
            <a:extLst>
              <a:ext uri="{FF2B5EF4-FFF2-40B4-BE49-F238E27FC236}">
                <a16:creationId xmlns:a16="http://schemas.microsoft.com/office/drawing/2014/main" id="{A72D4EAB-C68A-D186-73DB-26E28FCCF33D}"/>
              </a:ext>
            </a:extLst>
          </p:cNvPr>
          <p:cNvSpPr/>
          <p:nvPr/>
        </p:nvSpPr>
        <p:spPr>
          <a:xfrm>
            <a:off x="8464026" y="2245206"/>
            <a:ext cx="841451" cy="2459808"/>
          </a:xfrm>
          <a:prstGeom prst="leftBracket">
            <a:avLst/>
          </a:prstGeom>
          <a:ln w="9525">
            <a:solidFill>
              <a:srgbClr val="CC5DB7"/>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69" name="Straight Arrow Connector 68">
            <a:extLst>
              <a:ext uri="{FF2B5EF4-FFF2-40B4-BE49-F238E27FC236}">
                <a16:creationId xmlns:a16="http://schemas.microsoft.com/office/drawing/2014/main" id="{BD51A621-0085-5059-F3F8-D473F78B6378}"/>
              </a:ext>
            </a:extLst>
          </p:cNvPr>
          <p:cNvCxnSpPr>
            <a:cxnSpLocks/>
            <a:endCxn id="73" idx="3"/>
          </p:cNvCxnSpPr>
          <p:nvPr/>
        </p:nvCxnSpPr>
        <p:spPr>
          <a:xfrm flipH="1" flipV="1">
            <a:off x="6968209" y="3151945"/>
            <a:ext cx="1495817" cy="360082"/>
          </a:xfrm>
          <a:prstGeom prst="straightConnector1">
            <a:avLst/>
          </a:prstGeom>
          <a:ln w="9525">
            <a:solidFill>
              <a:srgbClr val="CC5DB7"/>
            </a:solidFill>
            <a:tailEnd type="triangle"/>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459FC18F-F539-EDA7-94E4-E72420152E32}"/>
              </a:ext>
            </a:extLst>
          </p:cNvPr>
          <p:cNvSpPr txBox="1"/>
          <p:nvPr/>
        </p:nvSpPr>
        <p:spPr>
          <a:xfrm>
            <a:off x="5767239" y="2828779"/>
            <a:ext cx="1200970" cy="646331"/>
          </a:xfrm>
          <a:prstGeom prst="rect">
            <a:avLst/>
          </a:prstGeom>
          <a:noFill/>
          <a:ln>
            <a:solidFill>
              <a:srgbClr val="CC5DB7"/>
            </a:solidFill>
          </a:ln>
        </p:spPr>
        <p:txBody>
          <a:bodyPr wrap="none" rtlCol="0">
            <a:spAutoFit/>
          </a:bodyPr>
          <a:lstStyle/>
          <a:p>
            <a:pPr algn="ctr"/>
            <a:r>
              <a:rPr lang="en-US" i="1" dirty="0" err="1"/>
              <a:t>AP_heigth</a:t>
            </a:r>
            <a:r>
              <a:rPr lang="en-US" i="1" dirty="0"/>
              <a:t> </a:t>
            </a:r>
          </a:p>
          <a:p>
            <a:pPr algn="ctr"/>
            <a:r>
              <a:rPr lang="en-US" i="1" dirty="0"/>
              <a:t>= 92.2 mV</a:t>
            </a:r>
          </a:p>
        </p:txBody>
      </p:sp>
      <p:sp>
        <p:nvSpPr>
          <p:cNvPr id="79" name="Oval 78">
            <a:extLst>
              <a:ext uri="{FF2B5EF4-FFF2-40B4-BE49-F238E27FC236}">
                <a16:creationId xmlns:a16="http://schemas.microsoft.com/office/drawing/2014/main" id="{64F352A7-F7E7-CA02-F72D-85C5F860BD65}"/>
              </a:ext>
            </a:extLst>
          </p:cNvPr>
          <p:cNvSpPr/>
          <p:nvPr/>
        </p:nvSpPr>
        <p:spPr>
          <a:xfrm>
            <a:off x="9552384" y="3212976"/>
            <a:ext cx="370284" cy="123428"/>
          </a:xfrm>
          <a:prstGeom prst="ellipse">
            <a:avLst/>
          </a:prstGeom>
          <a:solidFill>
            <a:srgbClr val="00DAA2"/>
          </a:solidFill>
          <a:ln>
            <a:solidFill>
              <a:srgbClr val="00DAA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800080"/>
              </a:solidFill>
            </a:endParaRPr>
          </a:p>
        </p:txBody>
      </p:sp>
      <p:cxnSp>
        <p:nvCxnSpPr>
          <p:cNvPr id="80" name="Straight Arrow Connector 79">
            <a:extLst>
              <a:ext uri="{FF2B5EF4-FFF2-40B4-BE49-F238E27FC236}">
                <a16:creationId xmlns:a16="http://schemas.microsoft.com/office/drawing/2014/main" id="{4C8A4D7C-9E24-B330-BC06-FE7CF34390E5}"/>
              </a:ext>
            </a:extLst>
          </p:cNvPr>
          <p:cNvCxnSpPr>
            <a:cxnSpLocks/>
            <a:stCxn id="79" idx="7"/>
            <a:endCxn id="84" idx="1"/>
          </p:cNvCxnSpPr>
          <p:nvPr/>
        </p:nvCxnSpPr>
        <p:spPr>
          <a:xfrm flipV="1">
            <a:off x="9868441" y="2808552"/>
            <a:ext cx="727697" cy="422500"/>
          </a:xfrm>
          <a:prstGeom prst="straightConnector1">
            <a:avLst/>
          </a:prstGeom>
          <a:ln w="9525">
            <a:solidFill>
              <a:srgbClr val="00DAA2"/>
            </a:solidFill>
            <a:tailEnd type="triangle"/>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00898A78-E758-50F4-CD5E-42DC37C9CB22}"/>
              </a:ext>
            </a:extLst>
          </p:cNvPr>
          <p:cNvSpPr txBox="1"/>
          <p:nvPr/>
        </p:nvSpPr>
        <p:spPr>
          <a:xfrm>
            <a:off x="10596138" y="2485386"/>
            <a:ext cx="1381276" cy="646331"/>
          </a:xfrm>
          <a:prstGeom prst="rect">
            <a:avLst/>
          </a:prstGeom>
          <a:noFill/>
          <a:ln>
            <a:solidFill>
              <a:srgbClr val="00DAA2"/>
            </a:solidFill>
          </a:ln>
        </p:spPr>
        <p:txBody>
          <a:bodyPr wrap="none" rtlCol="0">
            <a:spAutoFit/>
          </a:bodyPr>
          <a:lstStyle/>
          <a:p>
            <a:pPr algn="ctr"/>
            <a:r>
              <a:rPr lang="en-US" i="1" dirty="0" err="1"/>
              <a:t>max_repol</a:t>
            </a:r>
            <a:r>
              <a:rPr lang="en-US" i="1" dirty="0"/>
              <a:t> =</a:t>
            </a:r>
          </a:p>
          <a:p>
            <a:pPr algn="ctr"/>
            <a:r>
              <a:rPr lang="en-US" i="1" dirty="0"/>
              <a:t>-91.4 mV/</a:t>
            </a:r>
            <a:r>
              <a:rPr lang="en-US" i="1" dirty="0" err="1"/>
              <a:t>ms</a:t>
            </a:r>
            <a:endParaRPr lang="en-US" i="1" dirty="0"/>
          </a:p>
        </p:txBody>
      </p:sp>
      <p:cxnSp>
        <p:nvCxnSpPr>
          <p:cNvPr id="93" name="Straight Arrow Connector 92">
            <a:extLst>
              <a:ext uri="{FF2B5EF4-FFF2-40B4-BE49-F238E27FC236}">
                <a16:creationId xmlns:a16="http://schemas.microsoft.com/office/drawing/2014/main" id="{06373963-C7A9-F29D-AF34-796386428F79}"/>
              </a:ext>
            </a:extLst>
          </p:cNvPr>
          <p:cNvCxnSpPr>
            <a:cxnSpLocks/>
          </p:cNvCxnSpPr>
          <p:nvPr/>
        </p:nvCxnSpPr>
        <p:spPr>
          <a:xfrm>
            <a:off x="9395076" y="3645024"/>
            <a:ext cx="408704" cy="0"/>
          </a:xfrm>
          <a:prstGeom prst="straightConnector1">
            <a:avLst/>
          </a:prstGeom>
          <a:ln w="38100">
            <a:solidFill>
              <a:srgbClr val="FF177D"/>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8" name="Elbow Connector 97">
            <a:extLst>
              <a:ext uri="{FF2B5EF4-FFF2-40B4-BE49-F238E27FC236}">
                <a16:creationId xmlns:a16="http://schemas.microsoft.com/office/drawing/2014/main" id="{797B328B-4809-0E36-5085-7670EADE6E6E}"/>
              </a:ext>
            </a:extLst>
          </p:cNvPr>
          <p:cNvCxnSpPr>
            <a:cxnSpLocks/>
          </p:cNvCxnSpPr>
          <p:nvPr/>
        </p:nvCxnSpPr>
        <p:spPr>
          <a:xfrm>
            <a:off x="9552384" y="3645024"/>
            <a:ext cx="1043754" cy="277738"/>
          </a:xfrm>
          <a:prstGeom prst="bentConnector3">
            <a:avLst>
              <a:gd name="adj1" fmla="val 5400"/>
            </a:avLst>
          </a:prstGeom>
          <a:ln>
            <a:solidFill>
              <a:srgbClr val="FF177D"/>
            </a:solidFill>
            <a:tailEnd type="triangle"/>
          </a:ln>
        </p:spPr>
        <p:style>
          <a:lnRef idx="1">
            <a:schemeClr val="accent1"/>
          </a:lnRef>
          <a:fillRef idx="0">
            <a:schemeClr val="accent1"/>
          </a:fillRef>
          <a:effectRef idx="0">
            <a:schemeClr val="accent1"/>
          </a:effectRef>
          <a:fontRef idx="minor">
            <a:schemeClr val="tx1"/>
          </a:fontRef>
        </p:style>
      </p:cxnSp>
      <p:sp>
        <p:nvSpPr>
          <p:cNvPr id="102" name="TextBox 101">
            <a:extLst>
              <a:ext uri="{FF2B5EF4-FFF2-40B4-BE49-F238E27FC236}">
                <a16:creationId xmlns:a16="http://schemas.microsoft.com/office/drawing/2014/main" id="{EC524018-A540-3A8C-D577-A0A3584C85DF}"/>
              </a:ext>
            </a:extLst>
          </p:cNvPr>
          <p:cNvSpPr txBox="1"/>
          <p:nvPr/>
        </p:nvSpPr>
        <p:spPr>
          <a:xfrm>
            <a:off x="10581626" y="3599596"/>
            <a:ext cx="1445396" cy="646331"/>
          </a:xfrm>
          <a:prstGeom prst="rect">
            <a:avLst/>
          </a:prstGeom>
          <a:noFill/>
          <a:ln>
            <a:solidFill>
              <a:srgbClr val="FF177D"/>
            </a:solidFill>
          </a:ln>
        </p:spPr>
        <p:txBody>
          <a:bodyPr wrap="none" rtlCol="0">
            <a:spAutoFit/>
          </a:bodyPr>
          <a:lstStyle/>
          <a:p>
            <a:pPr algn="ctr"/>
            <a:r>
              <a:rPr lang="en-US" i="1" dirty="0" err="1"/>
              <a:t>AP_halfwidth</a:t>
            </a:r>
            <a:endParaRPr lang="en-US" i="1" dirty="0"/>
          </a:p>
          <a:p>
            <a:pPr algn="ctr"/>
            <a:r>
              <a:rPr lang="en-US" i="1" dirty="0"/>
              <a:t> = 0.91 </a:t>
            </a:r>
            <a:r>
              <a:rPr lang="en-US" i="1" dirty="0" err="1"/>
              <a:t>ms</a:t>
            </a:r>
            <a:endParaRPr lang="en-US" i="1" dirty="0"/>
          </a:p>
        </p:txBody>
      </p:sp>
      <p:sp>
        <p:nvSpPr>
          <p:cNvPr id="3" name="TextBox 2">
            <a:extLst>
              <a:ext uri="{FF2B5EF4-FFF2-40B4-BE49-F238E27FC236}">
                <a16:creationId xmlns:a16="http://schemas.microsoft.com/office/drawing/2014/main" id="{02297F89-320D-89A9-B51A-749D03A8B112}"/>
              </a:ext>
            </a:extLst>
          </p:cNvPr>
          <p:cNvSpPr txBox="1"/>
          <p:nvPr/>
        </p:nvSpPr>
        <p:spPr>
          <a:xfrm>
            <a:off x="8002989" y="1282643"/>
            <a:ext cx="4142544" cy="461665"/>
          </a:xfrm>
          <a:prstGeom prst="rect">
            <a:avLst/>
          </a:prstGeom>
          <a:noFill/>
        </p:spPr>
        <p:txBody>
          <a:bodyPr wrap="none" rtlCol="0">
            <a:spAutoFit/>
          </a:bodyPr>
          <a:lstStyle/>
          <a:p>
            <a:r>
              <a:rPr lang="en-US" sz="2400" u="sng" dirty="0"/>
              <a:t>Action potential (AP) properties</a:t>
            </a:r>
          </a:p>
        </p:txBody>
      </p:sp>
      <p:grpSp>
        <p:nvGrpSpPr>
          <p:cNvPr id="17" name="Group 16">
            <a:extLst>
              <a:ext uri="{FF2B5EF4-FFF2-40B4-BE49-F238E27FC236}">
                <a16:creationId xmlns:a16="http://schemas.microsoft.com/office/drawing/2014/main" id="{515C5BC4-BDA0-B99F-D8B7-763AE11D1C8C}"/>
              </a:ext>
            </a:extLst>
          </p:cNvPr>
          <p:cNvGrpSpPr/>
          <p:nvPr/>
        </p:nvGrpSpPr>
        <p:grpSpPr>
          <a:xfrm>
            <a:off x="856051" y="1493198"/>
            <a:ext cx="5967966" cy="2109434"/>
            <a:chOff x="856051" y="1493198"/>
            <a:chExt cx="5967966" cy="2109434"/>
          </a:xfrm>
        </p:grpSpPr>
        <p:sp>
          <p:nvSpPr>
            <p:cNvPr id="18" name="Rectangle 17">
              <a:extLst>
                <a:ext uri="{FF2B5EF4-FFF2-40B4-BE49-F238E27FC236}">
                  <a16:creationId xmlns:a16="http://schemas.microsoft.com/office/drawing/2014/main" id="{177EE617-EAE7-2EDB-F833-371C4FC49E0A}"/>
                </a:ext>
              </a:extLst>
            </p:cNvPr>
            <p:cNvSpPr/>
            <p:nvPr/>
          </p:nvSpPr>
          <p:spPr>
            <a:xfrm>
              <a:off x="1559495" y="3428999"/>
              <a:ext cx="324033" cy="173633"/>
            </a:xfrm>
            <a:prstGeom prst="rect">
              <a:avLst/>
            </a:prstGeom>
            <a:noFill/>
            <a:ln w="38100">
              <a:solidFill>
                <a:srgbClr val="B4D8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19">
              <a:extLst>
                <a:ext uri="{FF2B5EF4-FFF2-40B4-BE49-F238E27FC236}">
                  <a16:creationId xmlns:a16="http://schemas.microsoft.com/office/drawing/2014/main" id="{2977376C-66BC-0FFB-94BF-DDBB64698149}"/>
                </a:ext>
              </a:extLst>
            </p:cNvPr>
            <p:cNvSpPr txBox="1"/>
            <p:nvPr/>
          </p:nvSpPr>
          <p:spPr>
            <a:xfrm>
              <a:off x="856051" y="1493198"/>
              <a:ext cx="2851165" cy="369332"/>
            </a:xfrm>
            <a:prstGeom prst="rect">
              <a:avLst/>
            </a:prstGeom>
            <a:noFill/>
            <a:ln>
              <a:solidFill>
                <a:srgbClr val="B4D800"/>
              </a:solidFill>
            </a:ln>
          </p:spPr>
          <p:txBody>
            <a:bodyPr wrap="none" rtlCol="0">
              <a:spAutoFit/>
            </a:bodyPr>
            <a:lstStyle/>
            <a:p>
              <a:r>
                <a:rPr lang="en-US" i="1" dirty="0" err="1"/>
                <a:t>resting_potential</a:t>
              </a:r>
              <a:r>
                <a:rPr lang="en-US" i="1" dirty="0"/>
                <a:t> = -74.3 mV</a:t>
              </a:r>
            </a:p>
          </p:txBody>
        </p:sp>
        <p:cxnSp>
          <p:nvCxnSpPr>
            <p:cNvPr id="22" name="Straight Arrow Connector 21">
              <a:extLst>
                <a:ext uri="{FF2B5EF4-FFF2-40B4-BE49-F238E27FC236}">
                  <a16:creationId xmlns:a16="http://schemas.microsoft.com/office/drawing/2014/main" id="{0F101E9F-6FD7-9B6A-AFAB-F7DB04CCA71F}"/>
                </a:ext>
              </a:extLst>
            </p:cNvPr>
            <p:cNvCxnSpPr>
              <a:cxnSpLocks/>
              <a:endCxn id="18" idx="0"/>
            </p:cNvCxnSpPr>
            <p:nvPr/>
          </p:nvCxnSpPr>
          <p:spPr>
            <a:xfrm>
              <a:off x="1595862" y="1862530"/>
              <a:ext cx="125650" cy="1566469"/>
            </a:xfrm>
            <a:prstGeom prst="straightConnector1">
              <a:avLst/>
            </a:prstGeom>
            <a:ln w="9525">
              <a:solidFill>
                <a:srgbClr val="B4D800"/>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26C9898E-A171-3F2B-1724-53F338AF4236}"/>
                </a:ext>
              </a:extLst>
            </p:cNvPr>
            <p:cNvSpPr txBox="1"/>
            <p:nvPr/>
          </p:nvSpPr>
          <p:spPr>
            <a:xfrm>
              <a:off x="1991544" y="1941498"/>
              <a:ext cx="2791149" cy="369332"/>
            </a:xfrm>
            <a:prstGeom prst="rect">
              <a:avLst/>
            </a:prstGeom>
            <a:noFill/>
            <a:ln>
              <a:solidFill>
                <a:srgbClr val="ED7D00"/>
              </a:solidFill>
            </a:ln>
          </p:spPr>
          <p:txBody>
            <a:bodyPr wrap="none" rtlCol="0">
              <a:spAutoFit/>
            </a:bodyPr>
            <a:lstStyle/>
            <a:p>
              <a:r>
                <a:rPr lang="en-US" dirty="0">
                  <a:solidFill>
                    <a:srgbClr val="ED7D00"/>
                  </a:solidFill>
                </a:rPr>
                <a:t>*      *.     *.       *	  *        *</a:t>
              </a:r>
            </a:p>
          </p:txBody>
        </p:sp>
        <p:cxnSp>
          <p:nvCxnSpPr>
            <p:cNvPr id="25" name="Straight Arrow Connector 24">
              <a:extLst>
                <a:ext uri="{FF2B5EF4-FFF2-40B4-BE49-F238E27FC236}">
                  <a16:creationId xmlns:a16="http://schemas.microsoft.com/office/drawing/2014/main" id="{4FD4D914-E3B6-A5F7-3AFD-96D67B9E1E4B}"/>
                </a:ext>
              </a:extLst>
            </p:cNvPr>
            <p:cNvCxnSpPr>
              <a:cxnSpLocks/>
              <a:stCxn id="24" idx="3"/>
              <a:endCxn id="30" idx="1"/>
            </p:cNvCxnSpPr>
            <p:nvPr/>
          </p:nvCxnSpPr>
          <p:spPr>
            <a:xfrm flipV="1">
              <a:off x="4782693" y="2117311"/>
              <a:ext cx="444092" cy="8853"/>
            </a:xfrm>
            <a:prstGeom prst="straightConnector1">
              <a:avLst/>
            </a:prstGeom>
            <a:ln w="9525">
              <a:solidFill>
                <a:srgbClr val="ED7D0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EA35E504-9783-6EEC-1191-DE035166C271}"/>
                </a:ext>
              </a:extLst>
            </p:cNvPr>
            <p:cNvSpPr txBox="1"/>
            <p:nvPr/>
          </p:nvSpPr>
          <p:spPr>
            <a:xfrm>
              <a:off x="5226785" y="1932645"/>
              <a:ext cx="1597232" cy="369332"/>
            </a:xfrm>
            <a:prstGeom prst="rect">
              <a:avLst/>
            </a:prstGeom>
            <a:noFill/>
            <a:ln>
              <a:solidFill>
                <a:srgbClr val="ED7D00"/>
              </a:solidFill>
            </a:ln>
          </p:spPr>
          <p:txBody>
            <a:bodyPr wrap="none" rtlCol="0">
              <a:spAutoFit/>
            </a:bodyPr>
            <a:lstStyle/>
            <a:p>
              <a:r>
                <a:rPr lang="en-US" i="1" dirty="0" err="1"/>
                <a:t>max_spikes</a:t>
              </a:r>
              <a:r>
                <a:rPr lang="en-US" i="1" dirty="0"/>
                <a:t> = 6</a:t>
              </a:r>
            </a:p>
          </p:txBody>
        </p:sp>
      </p:grpSp>
    </p:spTree>
    <p:extLst>
      <p:ext uri="{BB962C8B-B14F-4D97-AF65-F5344CB8AC3E}">
        <p14:creationId xmlns:p14="http://schemas.microsoft.com/office/powerpoint/2010/main" val="282661875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8DFBD88-A407-BCCE-86D5-035B157D4265}"/>
              </a:ext>
            </a:extLst>
          </p:cNvPr>
          <p:cNvSpPr/>
          <p:nvPr/>
        </p:nvSpPr>
        <p:spPr>
          <a:xfrm>
            <a:off x="7428258" y="205950"/>
            <a:ext cx="4539047" cy="990187"/>
          </a:xfrm>
          <a:prstGeom prst="rect">
            <a:avLst/>
          </a:prstGeom>
          <a:solidFill>
            <a:schemeClr val="accent6">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latin typeface="Courier New" panose="02070309020205020404" pitchFamily="49" charset="0"/>
              <a:cs typeface="Courier New" panose="02070309020205020404" pitchFamily="49" charset="0"/>
            </a:endParaRPr>
          </a:p>
        </p:txBody>
      </p:sp>
      <p:sp>
        <p:nvSpPr>
          <p:cNvPr id="3" name="Content Placeholder 2">
            <a:extLst>
              <a:ext uri="{FF2B5EF4-FFF2-40B4-BE49-F238E27FC236}">
                <a16:creationId xmlns:a16="http://schemas.microsoft.com/office/drawing/2014/main" id="{5ECD4441-6525-41C6-BE74-BF0FD43E7305}"/>
              </a:ext>
            </a:extLst>
          </p:cNvPr>
          <p:cNvSpPr>
            <a:spLocks noGrp="1"/>
          </p:cNvSpPr>
          <p:nvPr>
            <p:ph idx="1"/>
          </p:nvPr>
        </p:nvSpPr>
        <p:spPr>
          <a:xfrm>
            <a:off x="838200" y="1844824"/>
            <a:ext cx="10515600" cy="4332139"/>
          </a:xfrm>
        </p:spPr>
        <p:txBody>
          <a:bodyPr/>
          <a:lstStyle/>
          <a:p>
            <a:r>
              <a:rPr lang="en-US" dirty="0"/>
              <a:t>Use Pandas to explore the neural data</a:t>
            </a:r>
          </a:p>
          <a:p>
            <a:r>
              <a:rPr lang="en-US" dirty="0"/>
              <a:t>Submit a PR for Issue #2 on</a:t>
            </a:r>
            <a:br>
              <a:rPr lang="en-US" dirty="0"/>
            </a:br>
            <a:r>
              <a:rPr lang="en-US" noProof="1">
                <a:latin typeface="Consolas" panose="020B0609020204030204" pitchFamily="49" charset="0"/>
                <a:cs typeface="Consolas" panose="020B0609020204030204" pitchFamily="49" charset="0"/>
              </a:rPr>
              <a:t>git.aspp.school</a:t>
            </a:r>
            <a:r>
              <a:rPr lang="en-US" dirty="0">
                <a:latin typeface="Consolas" panose="020B0609020204030204" pitchFamily="49" charset="0"/>
                <a:cs typeface="Consolas" panose="020B0609020204030204" pitchFamily="49" charset="0"/>
              </a:rPr>
              <a:t>/ASPP/2024-heraklion-data</a:t>
            </a:r>
          </a:p>
          <a:p>
            <a:endParaRPr lang="en-US" dirty="0"/>
          </a:p>
          <a:p>
            <a:endParaRPr lang="en-CH" dirty="0"/>
          </a:p>
        </p:txBody>
      </p:sp>
      <p:sp>
        <p:nvSpPr>
          <p:cNvPr id="4" name="Date Placeholder 3">
            <a:extLst>
              <a:ext uri="{FF2B5EF4-FFF2-40B4-BE49-F238E27FC236}">
                <a16:creationId xmlns:a16="http://schemas.microsoft.com/office/drawing/2014/main" id="{E8C84DEF-DCEF-7DAB-2DDF-ACBFCD4688DC}"/>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2C3C5D9D-450C-CD41-DC4B-A75684895E79}"/>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9F61D35E-DD39-AE70-A8D5-44192757D511}"/>
              </a:ext>
            </a:extLst>
          </p:cNvPr>
          <p:cNvSpPr>
            <a:spLocks noGrp="1"/>
          </p:cNvSpPr>
          <p:nvPr>
            <p:ph type="sldNum" sz="quarter" idx="12"/>
          </p:nvPr>
        </p:nvSpPr>
        <p:spPr/>
        <p:txBody>
          <a:bodyPr/>
          <a:lstStyle/>
          <a:p>
            <a:fld id="{EF79ADEA-B933-47CC-A4E9-04E6298B917C}" type="slidenum">
              <a:rPr lang="en-US" smtClean="0"/>
              <a:pPr/>
              <a:t>74</a:t>
            </a:fld>
            <a:endParaRPr lang="en-US"/>
          </a:p>
        </p:txBody>
      </p:sp>
      <p:sp>
        <p:nvSpPr>
          <p:cNvPr id="9" name="TextBox 8">
            <a:extLst>
              <a:ext uri="{FF2B5EF4-FFF2-40B4-BE49-F238E27FC236}">
                <a16:creationId xmlns:a16="http://schemas.microsoft.com/office/drawing/2014/main" id="{BB65695B-C9BD-A37B-E7AA-E696393008D2}"/>
              </a:ext>
            </a:extLst>
          </p:cNvPr>
          <p:cNvSpPr txBox="1"/>
          <p:nvPr/>
        </p:nvSpPr>
        <p:spPr>
          <a:xfrm>
            <a:off x="7930760" y="224587"/>
            <a:ext cx="1779374" cy="369332"/>
          </a:xfrm>
          <a:prstGeom prst="rect">
            <a:avLst/>
          </a:prstGeom>
          <a:noFill/>
        </p:spPr>
        <p:txBody>
          <a:bodyPr wrap="square">
            <a:spAutoFit/>
          </a:bodyPr>
          <a:lstStyle/>
          <a:p>
            <a:pPr algn="ctr"/>
            <a:r>
              <a:rPr lang="en-DE" b="1">
                <a:solidFill>
                  <a:schemeClr val="tx1"/>
                </a:solidFill>
                <a:latin typeface="Courier New" panose="02070309020205020404" pitchFamily="49" charset="0"/>
                <a:cs typeface="Courier New" panose="02070309020205020404" pitchFamily="49" charset="0"/>
              </a:rPr>
              <a:t>Exercise</a:t>
            </a:r>
          </a:p>
        </p:txBody>
      </p:sp>
      <p:pic>
        <p:nvPicPr>
          <p:cNvPr id="11" name="Graphic 10">
            <a:extLst>
              <a:ext uri="{FF2B5EF4-FFF2-40B4-BE49-F238E27FC236}">
                <a16:creationId xmlns:a16="http://schemas.microsoft.com/office/drawing/2014/main" id="{4100A633-F8F2-E59B-7BE8-C5F21118AEF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474831" y="274016"/>
            <a:ext cx="694459" cy="555568"/>
          </a:xfrm>
          <a:prstGeom prst="rect">
            <a:avLst/>
          </a:prstGeom>
        </p:spPr>
      </p:pic>
      <p:sp>
        <p:nvSpPr>
          <p:cNvPr id="13" name="TextBox 12">
            <a:extLst>
              <a:ext uri="{FF2B5EF4-FFF2-40B4-BE49-F238E27FC236}">
                <a16:creationId xmlns:a16="http://schemas.microsoft.com/office/drawing/2014/main" id="{53320516-5013-5786-E680-1CD41D26764D}"/>
              </a:ext>
            </a:extLst>
          </p:cNvPr>
          <p:cNvSpPr txBox="1"/>
          <p:nvPr/>
        </p:nvSpPr>
        <p:spPr>
          <a:xfrm>
            <a:off x="8302028" y="542883"/>
            <a:ext cx="3482604" cy="307777"/>
          </a:xfrm>
          <a:prstGeom prst="rect">
            <a:avLst/>
          </a:prstGeom>
          <a:noFill/>
        </p:spPr>
        <p:txBody>
          <a:bodyPr wrap="square">
            <a:spAutoFit/>
          </a:bodyPr>
          <a:lstStyle/>
          <a:p>
            <a:pPr algn="ctr"/>
            <a:r>
              <a:rPr lang="en-GB" sz="1400" dirty="0">
                <a:latin typeface="Courier New" panose="02070309020205020404" pitchFamily="49" charset="0"/>
                <a:cs typeface="Courier New" panose="02070309020205020404" pitchFamily="49" charset="0"/>
              </a:rPr>
              <a:t>exercises/</a:t>
            </a:r>
            <a:r>
              <a:rPr lang="en-GB" sz="1400" dirty="0" err="1">
                <a:latin typeface="Courier New" panose="02070309020205020404" pitchFamily="49" charset="0"/>
                <a:cs typeface="Courier New" panose="02070309020205020404" pitchFamily="49" charset="0"/>
              </a:rPr>
              <a:t>pandas_intro</a:t>
            </a:r>
            <a:endParaRPr lang="en-DE" sz="1400">
              <a:solidFill>
                <a:schemeClr val="tx1"/>
              </a:solidFill>
              <a:latin typeface="Courier New" panose="02070309020205020404" pitchFamily="49" charset="0"/>
              <a:cs typeface="Courier New" panose="02070309020205020404" pitchFamily="49" charset="0"/>
            </a:endParaRPr>
          </a:p>
        </p:txBody>
      </p:sp>
      <p:sp>
        <p:nvSpPr>
          <p:cNvPr id="17" name="Title 3">
            <a:extLst>
              <a:ext uri="{FF2B5EF4-FFF2-40B4-BE49-F238E27FC236}">
                <a16:creationId xmlns:a16="http://schemas.microsoft.com/office/drawing/2014/main" id="{0082FB03-B5BF-D4F7-5592-04D6D43828A1}"/>
              </a:ext>
            </a:extLst>
          </p:cNvPr>
          <p:cNvSpPr>
            <a:spLocks noGrp="1"/>
          </p:cNvSpPr>
          <p:nvPr>
            <p:ph type="title"/>
          </p:nvPr>
        </p:nvSpPr>
        <p:spPr>
          <a:xfrm>
            <a:off x="346841" y="365126"/>
            <a:ext cx="11487807" cy="953312"/>
          </a:xfrm>
        </p:spPr>
        <p:txBody>
          <a:bodyPr>
            <a:normAutofit fontScale="90000"/>
          </a:bodyPr>
          <a:lstStyle/>
          <a:p>
            <a:r>
              <a:rPr lang="en-US" b="1" dirty="0"/>
              <a:t>Hands-on</a:t>
            </a:r>
            <a:br>
              <a:rPr lang="en-US" b="1" dirty="0"/>
            </a:br>
            <a:r>
              <a:rPr lang="en-US" sz="3600" dirty="0"/>
              <a:t>Let’s have a look at the neural data</a:t>
            </a:r>
            <a:endParaRPr lang="en-CH" sz="3600" dirty="0"/>
          </a:p>
        </p:txBody>
      </p:sp>
    </p:spTree>
    <p:extLst>
      <p:ext uri="{BB962C8B-B14F-4D97-AF65-F5344CB8AC3E}">
        <p14:creationId xmlns:p14="http://schemas.microsoft.com/office/powerpoint/2010/main" val="72027170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898EA9-22F5-16DF-63A1-0180EF71D553}"/>
              </a:ext>
            </a:extLst>
          </p:cNvPr>
          <p:cNvSpPr>
            <a:spLocks noGrp="1"/>
          </p:cNvSpPr>
          <p:nvPr>
            <p:ph type="title"/>
          </p:nvPr>
        </p:nvSpPr>
        <p:spPr>
          <a:xfrm>
            <a:off x="838200" y="2401118"/>
            <a:ext cx="10515600" cy="2055763"/>
          </a:xfrm>
        </p:spPr>
        <p:txBody>
          <a:bodyPr>
            <a:normAutofit/>
          </a:bodyPr>
          <a:lstStyle/>
          <a:p>
            <a:pPr algn="ctr"/>
            <a:r>
              <a:rPr lang="en-CH" sz="5400" dirty="0"/>
              <a:t>TABULAR DATA OPERATIONS</a:t>
            </a:r>
          </a:p>
        </p:txBody>
      </p:sp>
      <p:sp>
        <p:nvSpPr>
          <p:cNvPr id="3" name="Date Placeholder 2">
            <a:extLst>
              <a:ext uri="{FF2B5EF4-FFF2-40B4-BE49-F238E27FC236}">
                <a16:creationId xmlns:a16="http://schemas.microsoft.com/office/drawing/2014/main" id="{F459BBE2-A2A2-7EE1-1120-58A5181C884B}"/>
              </a:ext>
            </a:extLst>
          </p:cNvPr>
          <p:cNvSpPr>
            <a:spLocks noGrp="1"/>
          </p:cNvSpPr>
          <p:nvPr>
            <p:ph type="dt" sz="half" idx="10"/>
          </p:nvPr>
        </p:nvSpPr>
        <p:spPr/>
        <p:txBody>
          <a:bodyPr/>
          <a:lstStyle/>
          <a:p>
            <a:r>
              <a:rPr lang="de-CH"/>
              <a:t>July 2024, CC BY-SA 4.0</a:t>
            </a:r>
            <a:endParaRPr lang="en-US"/>
          </a:p>
        </p:txBody>
      </p:sp>
      <p:sp>
        <p:nvSpPr>
          <p:cNvPr id="4" name="Footer Placeholder 3">
            <a:extLst>
              <a:ext uri="{FF2B5EF4-FFF2-40B4-BE49-F238E27FC236}">
                <a16:creationId xmlns:a16="http://schemas.microsoft.com/office/drawing/2014/main" id="{3FCE048C-7643-4E0F-0055-1AF14D9F2051}"/>
              </a:ext>
            </a:extLst>
          </p:cNvPr>
          <p:cNvSpPr>
            <a:spLocks noGrp="1"/>
          </p:cNvSpPr>
          <p:nvPr>
            <p:ph type="ftr" sz="quarter" idx="11"/>
          </p:nvPr>
        </p:nvSpPr>
        <p:spPr/>
        <p:txBody>
          <a:bodyPr/>
          <a:lstStyle/>
          <a:p>
            <a:r>
              <a:rPr lang="en-US"/>
              <a:t>Data, v1.0</a:t>
            </a:r>
          </a:p>
        </p:txBody>
      </p:sp>
      <p:sp>
        <p:nvSpPr>
          <p:cNvPr id="5" name="Slide Number Placeholder 4">
            <a:extLst>
              <a:ext uri="{FF2B5EF4-FFF2-40B4-BE49-F238E27FC236}">
                <a16:creationId xmlns:a16="http://schemas.microsoft.com/office/drawing/2014/main" id="{397B6057-C196-6FBD-FEB5-531621B24D79}"/>
              </a:ext>
            </a:extLst>
          </p:cNvPr>
          <p:cNvSpPr>
            <a:spLocks noGrp="1"/>
          </p:cNvSpPr>
          <p:nvPr>
            <p:ph type="sldNum" sz="quarter" idx="12"/>
          </p:nvPr>
        </p:nvSpPr>
        <p:spPr/>
        <p:txBody>
          <a:bodyPr/>
          <a:lstStyle/>
          <a:p>
            <a:fld id="{EF79ADEA-B933-47CC-A4E9-04E6298B917C}" type="slidenum">
              <a:rPr lang="en-US" smtClean="0"/>
              <a:pPr/>
              <a:t>75</a:t>
            </a:fld>
            <a:endParaRPr lang="en-US"/>
          </a:p>
        </p:txBody>
      </p:sp>
    </p:spTree>
    <p:extLst>
      <p:ext uri="{BB962C8B-B14F-4D97-AF65-F5344CB8AC3E}">
        <p14:creationId xmlns:p14="http://schemas.microsoft.com/office/powerpoint/2010/main" val="72982051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AC8B26-AA3E-8DDB-A57D-79B4C60BB0E0}"/>
              </a:ext>
            </a:extLst>
          </p:cNvPr>
          <p:cNvSpPr>
            <a:spLocks noGrp="1"/>
          </p:cNvSpPr>
          <p:nvPr>
            <p:ph type="title"/>
          </p:nvPr>
        </p:nvSpPr>
        <p:spPr/>
        <p:txBody>
          <a:bodyPr>
            <a:normAutofit/>
          </a:bodyPr>
          <a:lstStyle/>
          <a:p>
            <a:r>
              <a:rPr lang="en-CH" dirty="0"/>
              <a:t>Common operations on tabular data</a:t>
            </a:r>
          </a:p>
        </p:txBody>
      </p:sp>
      <p:sp>
        <p:nvSpPr>
          <p:cNvPr id="3" name="Content Placeholder 2">
            <a:extLst>
              <a:ext uri="{FF2B5EF4-FFF2-40B4-BE49-F238E27FC236}">
                <a16:creationId xmlns:a16="http://schemas.microsoft.com/office/drawing/2014/main" id="{A7AD826D-7398-1F2E-5316-C88A80DC583C}"/>
              </a:ext>
            </a:extLst>
          </p:cNvPr>
          <p:cNvSpPr>
            <a:spLocks noGrp="1"/>
          </p:cNvSpPr>
          <p:nvPr>
            <p:ph idx="1"/>
          </p:nvPr>
        </p:nvSpPr>
        <p:spPr/>
        <p:txBody>
          <a:bodyPr>
            <a:normAutofit fontScale="92500" lnSpcReduction="10000"/>
          </a:bodyPr>
          <a:lstStyle/>
          <a:p>
            <a:r>
              <a:rPr lang="en-CH" dirty="0"/>
              <a:t>Tabular data has additional needs compared to arrays. Understanding how to vectorize these operations is critical for handling them</a:t>
            </a:r>
          </a:p>
          <a:p>
            <a:endParaRPr lang="en-CH" dirty="0"/>
          </a:p>
          <a:p>
            <a:r>
              <a:rPr lang="en-CH" dirty="0"/>
              <a:t>Combine information across tables (</a:t>
            </a:r>
            <a:r>
              <a:rPr lang="en-CH" b="1" dirty="0"/>
              <a:t>join, anti-join</a:t>
            </a:r>
            <a:r>
              <a:rPr lang="en-CH" dirty="0"/>
              <a:t>)</a:t>
            </a:r>
          </a:p>
          <a:p>
            <a:pPr lvl="1"/>
            <a:r>
              <a:rPr lang="en-CH" b="1" dirty="0"/>
              <a:t>Join</a:t>
            </a:r>
            <a:r>
              <a:rPr lang="en-CH" dirty="0"/>
              <a:t>: e.g., combine table with experiments results with table with experiments metadata (date, location, experimenter, free-form notes, …)</a:t>
            </a:r>
          </a:p>
          <a:p>
            <a:pPr lvl="1"/>
            <a:r>
              <a:rPr lang="en-CH" b="1" dirty="0"/>
              <a:t>Anti-join</a:t>
            </a:r>
            <a:r>
              <a:rPr lang="en-CH" dirty="0"/>
              <a:t>: e.g. student compiles list of outliers, exclude them from t</a:t>
            </a:r>
            <a:r>
              <a:rPr lang="en-US" dirty="0"/>
              <a:t>h</a:t>
            </a:r>
            <a:r>
              <a:rPr lang="en-CH" dirty="0"/>
              <a:t>e table of experiments to analyze</a:t>
            </a:r>
          </a:p>
          <a:p>
            <a:r>
              <a:rPr lang="en-CH" dirty="0"/>
              <a:t>Summary tables (</a:t>
            </a:r>
            <a:r>
              <a:rPr lang="en-CH" b="1" dirty="0"/>
              <a:t>split-apply-combine</a:t>
            </a:r>
            <a:r>
              <a:rPr lang="en-CH" dirty="0"/>
              <a:t>)</a:t>
            </a:r>
          </a:p>
          <a:p>
            <a:pPr lvl="1"/>
            <a:r>
              <a:rPr lang="en-CH" dirty="0"/>
              <a:t>E.g., compute average measurement and standard deviation by experimental condition and treatment dosage</a:t>
            </a:r>
          </a:p>
          <a:p>
            <a:r>
              <a:rPr lang="en-CH" dirty="0"/>
              <a:t>Window functions to vectorize complex computations over groups</a:t>
            </a:r>
          </a:p>
          <a:p>
            <a:pPr lvl="1"/>
            <a:r>
              <a:rPr lang="en-CH" dirty="0"/>
              <a:t>E.g., compute the time distance between experiments by lab technician</a:t>
            </a:r>
          </a:p>
          <a:p>
            <a:pPr lvl="1"/>
            <a:endParaRPr lang="en-CH" dirty="0"/>
          </a:p>
          <a:p>
            <a:endParaRPr lang="en-CH" dirty="0"/>
          </a:p>
          <a:p>
            <a:endParaRPr lang="en-CH" dirty="0"/>
          </a:p>
        </p:txBody>
      </p:sp>
      <p:sp>
        <p:nvSpPr>
          <p:cNvPr id="4" name="Date Placeholder 3">
            <a:extLst>
              <a:ext uri="{FF2B5EF4-FFF2-40B4-BE49-F238E27FC236}">
                <a16:creationId xmlns:a16="http://schemas.microsoft.com/office/drawing/2014/main" id="{56B68F4C-F306-1554-616F-B427B8D517AA}"/>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2F45D698-512D-E3C5-99DE-02F6EC0CB5D7}"/>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A5B014DE-4921-F4D9-2C51-DBA9A72173F4}"/>
              </a:ext>
            </a:extLst>
          </p:cNvPr>
          <p:cNvSpPr>
            <a:spLocks noGrp="1"/>
          </p:cNvSpPr>
          <p:nvPr>
            <p:ph type="sldNum" sz="quarter" idx="12"/>
          </p:nvPr>
        </p:nvSpPr>
        <p:spPr/>
        <p:txBody>
          <a:bodyPr/>
          <a:lstStyle/>
          <a:p>
            <a:fld id="{EF79ADEA-B933-47CC-A4E9-04E6298B917C}" type="slidenum">
              <a:rPr lang="en-US" smtClean="0"/>
              <a:pPr/>
              <a:t>76</a:t>
            </a:fld>
            <a:endParaRPr lang="en-US"/>
          </a:p>
        </p:txBody>
      </p:sp>
    </p:spTree>
    <p:extLst>
      <p:ext uri="{BB962C8B-B14F-4D97-AF65-F5344CB8AC3E}">
        <p14:creationId xmlns:p14="http://schemas.microsoft.com/office/powerpoint/2010/main" val="40509777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898EA9-22F5-16DF-63A1-0180EF71D553}"/>
              </a:ext>
            </a:extLst>
          </p:cNvPr>
          <p:cNvSpPr>
            <a:spLocks noGrp="1"/>
          </p:cNvSpPr>
          <p:nvPr>
            <p:ph type="title"/>
          </p:nvPr>
        </p:nvSpPr>
        <p:spPr>
          <a:xfrm>
            <a:off x="838200" y="2708920"/>
            <a:ext cx="10515600" cy="903635"/>
          </a:xfrm>
        </p:spPr>
        <p:txBody>
          <a:bodyPr>
            <a:normAutofit/>
          </a:bodyPr>
          <a:lstStyle/>
          <a:p>
            <a:pPr algn="ctr"/>
            <a:r>
              <a:rPr lang="en-CH" sz="5400" dirty="0"/>
              <a:t>Joins</a:t>
            </a:r>
          </a:p>
        </p:txBody>
      </p:sp>
      <p:sp>
        <p:nvSpPr>
          <p:cNvPr id="3" name="Date Placeholder 2">
            <a:extLst>
              <a:ext uri="{FF2B5EF4-FFF2-40B4-BE49-F238E27FC236}">
                <a16:creationId xmlns:a16="http://schemas.microsoft.com/office/drawing/2014/main" id="{F459BBE2-A2A2-7EE1-1120-58A5181C884B}"/>
              </a:ext>
            </a:extLst>
          </p:cNvPr>
          <p:cNvSpPr>
            <a:spLocks noGrp="1"/>
          </p:cNvSpPr>
          <p:nvPr>
            <p:ph type="dt" sz="half" idx="10"/>
          </p:nvPr>
        </p:nvSpPr>
        <p:spPr/>
        <p:txBody>
          <a:bodyPr/>
          <a:lstStyle/>
          <a:p>
            <a:r>
              <a:rPr lang="de-CH"/>
              <a:t>July 2024, CC BY-SA 4.0</a:t>
            </a:r>
            <a:endParaRPr lang="en-US"/>
          </a:p>
        </p:txBody>
      </p:sp>
      <p:sp>
        <p:nvSpPr>
          <p:cNvPr id="4" name="Footer Placeholder 3">
            <a:extLst>
              <a:ext uri="{FF2B5EF4-FFF2-40B4-BE49-F238E27FC236}">
                <a16:creationId xmlns:a16="http://schemas.microsoft.com/office/drawing/2014/main" id="{3FCE048C-7643-4E0F-0055-1AF14D9F2051}"/>
              </a:ext>
            </a:extLst>
          </p:cNvPr>
          <p:cNvSpPr>
            <a:spLocks noGrp="1"/>
          </p:cNvSpPr>
          <p:nvPr>
            <p:ph type="ftr" sz="quarter" idx="11"/>
          </p:nvPr>
        </p:nvSpPr>
        <p:spPr/>
        <p:txBody>
          <a:bodyPr/>
          <a:lstStyle/>
          <a:p>
            <a:r>
              <a:rPr lang="en-US"/>
              <a:t>Data, v1.0</a:t>
            </a:r>
          </a:p>
        </p:txBody>
      </p:sp>
      <p:sp>
        <p:nvSpPr>
          <p:cNvPr id="5" name="Slide Number Placeholder 4">
            <a:extLst>
              <a:ext uri="{FF2B5EF4-FFF2-40B4-BE49-F238E27FC236}">
                <a16:creationId xmlns:a16="http://schemas.microsoft.com/office/drawing/2014/main" id="{397B6057-C196-6FBD-FEB5-531621B24D79}"/>
              </a:ext>
            </a:extLst>
          </p:cNvPr>
          <p:cNvSpPr>
            <a:spLocks noGrp="1"/>
          </p:cNvSpPr>
          <p:nvPr>
            <p:ph type="sldNum" sz="quarter" idx="12"/>
          </p:nvPr>
        </p:nvSpPr>
        <p:spPr/>
        <p:txBody>
          <a:bodyPr/>
          <a:lstStyle/>
          <a:p>
            <a:fld id="{EF79ADEA-B933-47CC-A4E9-04E6298B917C}" type="slidenum">
              <a:rPr lang="en-US" smtClean="0"/>
              <a:pPr/>
              <a:t>77</a:t>
            </a:fld>
            <a:endParaRPr lang="en-US"/>
          </a:p>
        </p:txBody>
      </p:sp>
    </p:spTree>
    <p:extLst>
      <p:ext uri="{BB962C8B-B14F-4D97-AF65-F5344CB8AC3E}">
        <p14:creationId xmlns:p14="http://schemas.microsoft.com/office/powerpoint/2010/main" val="207173469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F27B93-6387-1CDA-0F06-472BF4C91763}"/>
              </a:ext>
            </a:extLst>
          </p:cNvPr>
          <p:cNvSpPr>
            <a:spLocks noGrp="1"/>
          </p:cNvSpPr>
          <p:nvPr>
            <p:ph type="title"/>
          </p:nvPr>
        </p:nvSpPr>
        <p:spPr/>
        <p:txBody>
          <a:bodyPr>
            <a:normAutofit fontScale="90000"/>
          </a:bodyPr>
          <a:lstStyle/>
          <a:p>
            <a:r>
              <a:rPr lang="en-CH" dirty="0"/>
              <a:t>Join operations: combining informations from multiple tables</a:t>
            </a:r>
          </a:p>
        </p:txBody>
      </p:sp>
      <p:sp>
        <p:nvSpPr>
          <p:cNvPr id="3" name="Date Placeholder 2">
            <a:extLst>
              <a:ext uri="{FF2B5EF4-FFF2-40B4-BE49-F238E27FC236}">
                <a16:creationId xmlns:a16="http://schemas.microsoft.com/office/drawing/2014/main" id="{9EDB01E1-4763-9200-EC71-5FD1C1A4ED68}"/>
              </a:ext>
            </a:extLst>
          </p:cNvPr>
          <p:cNvSpPr>
            <a:spLocks noGrp="1"/>
          </p:cNvSpPr>
          <p:nvPr>
            <p:ph type="dt" sz="half" idx="10"/>
          </p:nvPr>
        </p:nvSpPr>
        <p:spPr/>
        <p:txBody>
          <a:bodyPr/>
          <a:lstStyle/>
          <a:p>
            <a:r>
              <a:rPr lang="de-CH"/>
              <a:t>July 2024, CC BY-SA 4.0</a:t>
            </a:r>
            <a:endParaRPr lang="en-US"/>
          </a:p>
        </p:txBody>
      </p:sp>
      <p:sp>
        <p:nvSpPr>
          <p:cNvPr id="4" name="Footer Placeholder 3">
            <a:extLst>
              <a:ext uri="{FF2B5EF4-FFF2-40B4-BE49-F238E27FC236}">
                <a16:creationId xmlns:a16="http://schemas.microsoft.com/office/drawing/2014/main" id="{659204F9-311F-4F7D-FDCA-EC95B4AFEBF1}"/>
              </a:ext>
            </a:extLst>
          </p:cNvPr>
          <p:cNvSpPr>
            <a:spLocks noGrp="1"/>
          </p:cNvSpPr>
          <p:nvPr>
            <p:ph type="ftr" sz="quarter" idx="11"/>
          </p:nvPr>
        </p:nvSpPr>
        <p:spPr/>
        <p:txBody>
          <a:bodyPr/>
          <a:lstStyle/>
          <a:p>
            <a:r>
              <a:rPr lang="en-US"/>
              <a:t>Data, v1.0</a:t>
            </a:r>
          </a:p>
        </p:txBody>
      </p:sp>
      <p:sp>
        <p:nvSpPr>
          <p:cNvPr id="5" name="Slide Number Placeholder 4">
            <a:extLst>
              <a:ext uri="{FF2B5EF4-FFF2-40B4-BE49-F238E27FC236}">
                <a16:creationId xmlns:a16="http://schemas.microsoft.com/office/drawing/2014/main" id="{2B153DD3-4007-0659-5861-20DC8D936505}"/>
              </a:ext>
            </a:extLst>
          </p:cNvPr>
          <p:cNvSpPr>
            <a:spLocks noGrp="1"/>
          </p:cNvSpPr>
          <p:nvPr>
            <p:ph type="sldNum" sz="quarter" idx="12"/>
          </p:nvPr>
        </p:nvSpPr>
        <p:spPr/>
        <p:txBody>
          <a:bodyPr/>
          <a:lstStyle/>
          <a:p>
            <a:fld id="{EF79ADEA-B933-47CC-A4E9-04E6298B917C}" type="slidenum">
              <a:rPr lang="en-US" smtClean="0"/>
              <a:pPr/>
              <a:t>78</a:t>
            </a:fld>
            <a:endParaRPr lang="en-US"/>
          </a:p>
        </p:txBody>
      </p:sp>
      <p:pic>
        <p:nvPicPr>
          <p:cNvPr id="6" name="Picture 5">
            <a:extLst>
              <a:ext uri="{FF2B5EF4-FFF2-40B4-BE49-F238E27FC236}">
                <a16:creationId xmlns:a16="http://schemas.microsoft.com/office/drawing/2014/main" id="{45891040-58F9-B57C-8DAE-BB174384A54B}"/>
              </a:ext>
            </a:extLst>
          </p:cNvPr>
          <p:cNvPicPr>
            <a:picLocks noChangeAspect="1"/>
          </p:cNvPicPr>
          <p:nvPr/>
        </p:nvPicPr>
        <p:blipFill rotWithShape="1">
          <a:blip r:embed="rId2"/>
          <a:srcRect r="47419"/>
          <a:stretch/>
        </p:blipFill>
        <p:spPr>
          <a:xfrm>
            <a:off x="2209800" y="1277534"/>
            <a:ext cx="2947522" cy="2271604"/>
          </a:xfrm>
          <a:prstGeom prst="rect">
            <a:avLst/>
          </a:prstGeom>
        </p:spPr>
      </p:pic>
      <p:pic>
        <p:nvPicPr>
          <p:cNvPr id="10" name="Picture 9">
            <a:extLst>
              <a:ext uri="{FF2B5EF4-FFF2-40B4-BE49-F238E27FC236}">
                <a16:creationId xmlns:a16="http://schemas.microsoft.com/office/drawing/2014/main" id="{DAD5B50F-CCBF-F520-43BC-F2F21375B859}"/>
              </a:ext>
            </a:extLst>
          </p:cNvPr>
          <p:cNvPicPr>
            <a:picLocks noChangeAspect="1"/>
          </p:cNvPicPr>
          <p:nvPr/>
        </p:nvPicPr>
        <p:blipFill rotWithShape="1">
          <a:blip r:embed="rId2"/>
          <a:srcRect/>
          <a:stretch/>
        </p:blipFill>
        <p:spPr>
          <a:xfrm>
            <a:off x="3407515" y="4047745"/>
            <a:ext cx="5376969" cy="2178921"/>
          </a:xfrm>
          <a:prstGeom prst="rect">
            <a:avLst/>
          </a:prstGeom>
        </p:spPr>
      </p:pic>
      <p:sp>
        <p:nvSpPr>
          <p:cNvPr id="12" name="TextBox 11">
            <a:extLst>
              <a:ext uri="{FF2B5EF4-FFF2-40B4-BE49-F238E27FC236}">
                <a16:creationId xmlns:a16="http://schemas.microsoft.com/office/drawing/2014/main" id="{E54EDEC6-BD29-5DDD-DCCB-6C3098CFD4B2}"/>
              </a:ext>
            </a:extLst>
          </p:cNvPr>
          <p:cNvSpPr txBox="1"/>
          <p:nvPr/>
        </p:nvSpPr>
        <p:spPr>
          <a:xfrm>
            <a:off x="5627948" y="1905505"/>
            <a:ext cx="936104" cy="1015663"/>
          </a:xfrm>
          <a:prstGeom prst="rect">
            <a:avLst/>
          </a:prstGeom>
          <a:noFill/>
        </p:spPr>
        <p:txBody>
          <a:bodyPr wrap="square" rtlCol="0" anchor="ctr">
            <a:spAutoFit/>
          </a:bodyPr>
          <a:lstStyle/>
          <a:p>
            <a:pPr algn="ctr"/>
            <a:r>
              <a:rPr lang="en-CH" sz="6000" dirty="0"/>
              <a:t>+</a:t>
            </a:r>
          </a:p>
        </p:txBody>
      </p:sp>
      <p:sp>
        <p:nvSpPr>
          <p:cNvPr id="13" name="TextBox 12">
            <a:extLst>
              <a:ext uri="{FF2B5EF4-FFF2-40B4-BE49-F238E27FC236}">
                <a16:creationId xmlns:a16="http://schemas.microsoft.com/office/drawing/2014/main" id="{65FC094E-3C05-FC01-D495-D4DBFCB9984D}"/>
              </a:ext>
            </a:extLst>
          </p:cNvPr>
          <p:cNvSpPr txBox="1"/>
          <p:nvPr/>
        </p:nvSpPr>
        <p:spPr>
          <a:xfrm>
            <a:off x="2135560" y="4629373"/>
            <a:ext cx="936104" cy="1015663"/>
          </a:xfrm>
          <a:prstGeom prst="rect">
            <a:avLst/>
          </a:prstGeom>
          <a:noFill/>
        </p:spPr>
        <p:txBody>
          <a:bodyPr wrap="square" rtlCol="0" anchor="ctr">
            <a:spAutoFit/>
          </a:bodyPr>
          <a:lstStyle/>
          <a:p>
            <a:pPr algn="ctr"/>
            <a:r>
              <a:rPr lang="en-CH" sz="6000" dirty="0"/>
              <a:t>=</a:t>
            </a:r>
          </a:p>
        </p:txBody>
      </p:sp>
      <p:pic>
        <p:nvPicPr>
          <p:cNvPr id="8" name="Picture 7">
            <a:extLst>
              <a:ext uri="{FF2B5EF4-FFF2-40B4-BE49-F238E27FC236}">
                <a16:creationId xmlns:a16="http://schemas.microsoft.com/office/drawing/2014/main" id="{8A8F8EFF-6666-F7F3-CD2F-F4F053ACFF7A}"/>
              </a:ext>
            </a:extLst>
          </p:cNvPr>
          <p:cNvPicPr>
            <a:picLocks noChangeAspect="1"/>
          </p:cNvPicPr>
          <p:nvPr/>
        </p:nvPicPr>
        <p:blipFill>
          <a:blip r:embed="rId3"/>
          <a:stretch>
            <a:fillRect/>
          </a:stretch>
        </p:blipFill>
        <p:spPr>
          <a:xfrm>
            <a:off x="7005341" y="1616811"/>
            <a:ext cx="3336388" cy="1593050"/>
          </a:xfrm>
          <a:prstGeom prst="rect">
            <a:avLst/>
          </a:prstGeom>
        </p:spPr>
      </p:pic>
    </p:spTree>
    <p:extLst>
      <p:ext uri="{BB962C8B-B14F-4D97-AF65-F5344CB8AC3E}">
        <p14:creationId xmlns:p14="http://schemas.microsoft.com/office/powerpoint/2010/main" val="188718699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ECCB6A-618E-37C7-C40C-C398D3EBB3A0}"/>
              </a:ext>
            </a:extLst>
          </p:cNvPr>
          <p:cNvSpPr>
            <a:spLocks noGrp="1"/>
          </p:cNvSpPr>
          <p:nvPr>
            <p:ph type="title"/>
          </p:nvPr>
        </p:nvSpPr>
        <p:spPr/>
        <p:txBody>
          <a:bodyPr/>
          <a:lstStyle/>
          <a:p>
            <a:r>
              <a:rPr lang="en-CH" dirty="0"/>
              <a:t>Join operations</a:t>
            </a:r>
          </a:p>
        </p:txBody>
      </p:sp>
      <p:sp>
        <p:nvSpPr>
          <p:cNvPr id="4" name="Date Placeholder 3">
            <a:extLst>
              <a:ext uri="{FF2B5EF4-FFF2-40B4-BE49-F238E27FC236}">
                <a16:creationId xmlns:a16="http://schemas.microsoft.com/office/drawing/2014/main" id="{0EF2311A-7E78-BC6F-DE17-3E75987EC041}"/>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70F815FB-8E2B-AC35-EB50-287891425947}"/>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F934E1C5-2199-1F19-A099-EE0522DAC09B}"/>
              </a:ext>
            </a:extLst>
          </p:cNvPr>
          <p:cNvSpPr>
            <a:spLocks noGrp="1"/>
          </p:cNvSpPr>
          <p:nvPr>
            <p:ph type="sldNum" sz="quarter" idx="12"/>
          </p:nvPr>
        </p:nvSpPr>
        <p:spPr/>
        <p:txBody>
          <a:bodyPr/>
          <a:lstStyle/>
          <a:p>
            <a:fld id="{EF79ADEA-B933-47CC-A4E9-04E6298B917C}" type="slidenum">
              <a:rPr lang="en-US" smtClean="0"/>
              <a:pPr/>
              <a:t>79</a:t>
            </a:fld>
            <a:endParaRPr lang="en-US"/>
          </a:p>
        </p:txBody>
      </p:sp>
      <p:sp>
        <p:nvSpPr>
          <p:cNvPr id="8" name="Rectangle 7">
            <a:extLst>
              <a:ext uri="{FF2B5EF4-FFF2-40B4-BE49-F238E27FC236}">
                <a16:creationId xmlns:a16="http://schemas.microsoft.com/office/drawing/2014/main" id="{1FA8826F-32E2-BD5F-02E2-43A2489D5CEA}"/>
              </a:ext>
            </a:extLst>
          </p:cNvPr>
          <p:cNvSpPr/>
          <p:nvPr/>
        </p:nvSpPr>
        <p:spPr>
          <a:xfrm>
            <a:off x="7430532" y="206565"/>
            <a:ext cx="4539047" cy="990187"/>
          </a:xfrm>
          <a:prstGeom prst="rect">
            <a:avLst/>
          </a:prstGeom>
          <a:solidFill>
            <a:schemeClr val="accent1">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latin typeface="Courier New" panose="02070309020205020404" pitchFamily="49" charset="0"/>
              <a:cs typeface="Courier New" panose="02070309020205020404" pitchFamily="49" charset="0"/>
            </a:endParaRPr>
          </a:p>
        </p:txBody>
      </p:sp>
      <p:pic>
        <p:nvPicPr>
          <p:cNvPr id="9" name="Graphic 8">
            <a:extLst>
              <a:ext uri="{FF2B5EF4-FFF2-40B4-BE49-F238E27FC236}">
                <a16:creationId xmlns:a16="http://schemas.microsoft.com/office/drawing/2014/main" id="{AFCBC6E9-294C-070A-720C-D25315B20F9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511198" y="232081"/>
            <a:ext cx="710164" cy="631257"/>
          </a:xfrm>
          <a:prstGeom prst="rect">
            <a:avLst/>
          </a:prstGeom>
        </p:spPr>
      </p:pic>
      <p:sp>
        <p:nvSpPr>
          <p:cNvPr id="10" name="TextBox 9">
            <a:extLst>
              <a:ext uri="{FF2B5EF4-FFF2-40B4-BE49-F238E27FC236}">
                <a16:creationId xmlns:a16="http://schemas.microsoft.com/office/drawing/2014/main" id="{9ED7A6F1-CCC3-C091-FA45-D986B7844394}"/>
              </a:ext>
            </a:extLst>
          </p:cNvPr>
          <p:cNvSpPr txBox="1"/>
          <p:nvPr/>
        </p:nvSpPr>
        <p:spPr>
          <a:xfrm>
            <a:off x="8163696" y="225202"/>
            <a:ext cx="1779374" cy="369332"/>
          </a:xfrm>
          <a:prstGeom prst="rect">
            <a:avLst/>
          </a:prstGeom>
          <a:noFill/>
        </p:spPr>
        <p:txBody>
          <a:bodyPr wrap="square">
            <a:spAutoFit/>
          </a:bodyPr>
          <a:lstStyle/>
          <a:p>
            <a:pPr algn="ctr"/>
            <a:r>
              <a:rPr lang="en-DE" b="1">
                <a:solidFill>
                  <a:schemeClr val="tx1"/>
                </a:solidFill>
                <a:latin typeface="Courier New" panose="02070309020205020404" pitchFamily="49" charset="0"/>
                <a:cs typeface="Courier New" panose="02070309020205020404" pitchFamily="49" charset="0"/>
              </a:rPr>
              <a:t>Live Coding</a:t>
            </a:r>
          </a:p>
        </p:txBody>
      </p:sp>
      <p:sp>
        <p:nvSpPr>
          <p:cNvPr id="11" name="TextBox 10">
            <a:extLst>
              <a:ext uri="{FF2B5EF4-FFF2-40B4-BE49-F238E27FC236}">
                <a16:creationId xmlns:a16="http://schemas.microsoft.com/office/drawing/2014/main" id="{258EEBEA-4B1F-6F02-B601-6F6BECB48DFF}"/>
              </a:ext>
            </a:extLst>
          </p:cNvPr>
          <p:cNvSpPr txBox="1"/>
          <p:nvPr/>
        </p:nvSpPr>
        <p:spPr>
          <a:xfrm>
            <a:off x="8302028" y="542883"/>
            <a:ext cx="3482604" cy="523220"/>
          </a:xfrm>
          <a:prstGeom prst="rect">
            <a:avLst/>
          </a:prstGeom>
          <a:noFill/>
        </p:spPr>
        <p:txBody>
          <a:bodyPr wrap="square">
            <a:spAutoFit/>
          </a:bodyPr>
          <a:lstStyle/>
          <a:p>
            <a:r>
              <a:rPr lang="en-GB" sz="1400" dirty="0">
                <a:solidFill>
                  <a:schemeClr val="tx1"/>
                </a:solidFill>
                <a:latin typeface="Courier New" panose="02070309020205020404" pitchFamily="49" charset="0"/>
                <a:cs typeface="Courier New" panose="02070309020205020404" pitchFamily="49" charset="0"/>
              </a:rPr>
              <a:t>n</a:t>
            </a:r>
            <a:r>
              <a:rPr lang="en-DE" sz="1400">
                <a:solidFill>
                  <a:schemeClr val="tx1"/>
                </a:solidFill>
                <a:latin typeface="Courier New" panose="02070309020205020404" pitchFamily="49" charset="0"/>
                <a:cs typeface="Courier New" panose="02070309020205020404" pitchFamily="49" charset="0"/>
              </a:rPr>
              <a:t>otebooks/</a:t>
            </a:r>
            <a:r>
              <a:rPr lang="en-US" sz="1400" dirty="0" err="1">
                <a:latin typeface="Courier New" panose="02070309020205020404" pitchFamily="49" charset="0"/>
                <a:cs typeface="Courier New" panose="02070309020205020404" pitchFamily="49" charset="0"/>
              </a:rPr>
              <a:t>tabular_data</a:t>
            </a:r>
            <a:r>
              <a:rPr lang="en-US" sz="1400" dirty="0">
                <a:latin typeface="Courier New" panose="02070309020205020404" pitchFamily="49" charset="0"/>
                <a:cs typeface="Courier New" panose="02070309020205020404" pitchFamily="49" charset="0"/>
              </a:rPr>
              <a:t>/</a:t>
            </a:r>
          </a:p>
          <a:p>
            <a:r>
              <a:rPr lang="en-US" sz="1400" dirty="0">
                <a:solidFill>
                  <a:schemeClr val="tx1"/>
                </a:solidFill>
                <a:latin typeface="Courier New" panose="02070309020205020404" pitchFamily="49" charset="0"/>
                <a:cs typeface="Courier New" panose="02070309020205020404" pitchFamily="49" charset="0"/>
              </a:rPr>
              <a:t>020_join_operations.ipynb</a:t>
            </a:r>
            <a:endParaRPr lang="en-DE" sz="1400">
              <a:solidFill>
                <a:schemeClr val="tx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391708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8DFBD88-A407-BCCE-86D5-035B157D4265}"/>
              </a:ext>
            </a:extLst>
          </p:cNvPr>
          <p:cNvSpPr/>
          <p:nvPr/>
        </p:nvSpPr>
        <p:spPr>
          <a:xfrm>
            <a:off x="11052383" y="205950"/>
            <a:ext cx="827981" cy="702769"/>
          </a:xfrm>
          <a:prstGeom prst="rect">
            <a:avLst/>
          </a:prstGeom>
          <a:solidFill>
            <a:schemeClr val="accent6">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latin typeface="Courier New" panose="02070309020205020404" pitchFamily="49" charset="0"/>
              <a:cs typeface="Courier New" panose="02070309020205020404" pitchFamily="49" charset="0"/>
            </a:endParaRPr>
          </a:p>
        </p:txBody>
      </p:sp>
      <p:sp>
        <p:nvSpPr>
          <p:cNvPr id="17" name="Title 3">
            <a:extLst>
              <a:ext uri="{FF2B5EF4-FFF2-40B4-BE49-F238E27FC236}">
                <a16:creationId xmlns:a16="http://schemas.microsoft.com/office/drawing/2014/main" id="{0082FB03-B5BF-D4F7-5592-04D6D43828A1}"/>
              </a:ext>
            </a:extLst>
          </p:cNvPr>
          <p:cNvSpPr>
            <a:spLocks noGrp="1"/>
          </p:cNvSpPr>
          <p:nvPr>
            <p:ph type="title"/>
          </p:nvPr>
        </p:nvSpPr>
        <p:spPr/>
        <p:txBody>
          <a:bodyPr>
            <a:normAutofit fontScale="90000"/>
          </a:bodyPr>
          <a:lstStyle/>
          <a:p>
            <a:r>
              <a:rPr lang="en-US" b="1" dirty="0"/>
              <a:t>Hands-on</a:t>
            </a:r>
            <a:br>
              <a:rPr lang="en-US" b="1" dirty="0"/>
            </a:br>
            <a:r>
              <a:rPr lang="en-US" sz="3600" dirty="0"/>
              <a:t>What data structure would you use to represent…</a:t>
            </a:r>
            <a:endParaRPr lang="en-CH" sz="3600" dirty="0"/>
          </a:p>
        </p:txBody>
      </p:sp>
      <p:sp>
        <p:nvSpPr>
          <p:cNvPr id="4" name="Date Placeholder 3">
            <a:extLst>
              <a:ext uri="{FF2B5EF4-FFF2-40B4-BE49-F238E27FC236}">
                <a16:creationId xmlns:a16="http://schemas.microsoft.com/office/drawing/2014/main" id="{E8C84DEF-DCEF-7DAB-2DDF-ACBFCD4688DC}"/>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2C3C5D9D-450C-CD41-DC4B-A75684895E79}"/>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9F61D35E-DD39-AE70-A8D5-44192757D511}"/>
              </a:ext>
            </a:extLst>
          </p:cNvPr>
          <p:cNvSpPr>
            <a:spLocks noGrp="1"/>
          </p:cNvSpPr>
          <p:nvPr>
            <p:ph type="sldNum" sz="quarter" idx="12"/>
          </p:nvPr>
        </p:nvSpPr>
        <p:spPr/>
        <p:txBody>
          <a:bodyPr/>
          <a:lstStyle/>
          <a:p>
            <a:fld id="{EF79ADEA-B933-47CC-A4E9-04E6298B917C}" type="slidenum">
              <a:rPr lang="en-US" smtClean="0"/>
              <a:pPr/>
              <a:t>8</a:t>
            </a:fld>
            <a:endParaRPr lang="en-US"/>
          </a:p>
        </p:txBody>
      </p:sp>
      <p:pic>
        <p:nvPicPr>
          <p:cNvPr id="11" name="Graphic 10">
            <a:extLst>
              <a:ext uri="{FF2B5EF4-FFF2-40B4-BE49-F238E27FC236}">
                <a16:creationId xmlns:a16="http://schemas.microsoft.com/office/drawing/2014/main" id="{4100A633-F8F2-E59B-7BE8-C5F21118AEF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119144" y="279550"/>
            <a:ext cx="694459" cy="555568"/>
          </a:xfrm>
          <a:prstGeom prst="rect">
            <a:avLst/>
          </a:prstGeom>
        </p:spPr>
      </p:pic>
      <p:sp>
        <p:nvSpPr>
          <p:cNvPr id="24" name="TextBox 23">
            <a:extLst>
              <a:ext uri="{FF2B5EF4-FFF2-40B4-BE49-F238E27FC236}">
                <a16:creationId xmlns:a16="http://schemas.microsoft.com/office/drawing/2014/main" id="{13610419-F7FB-35C8-B4AA-30A8C342C763}"/>
              </a:ext>
            </a:extLst>
          </p:cNvPr>
          <p:cNvSpPr txBox="1"/>
          <p:nvPr/>
        </p:nvSpPr>
        <p:spPr>
          <a:xfrm>
            <a:off x="7752183" y="1886436"/>
            <a:ext cx="2461055" cy="400110"/>
          </a:xfrm>
          <a:prstGeom prst="rect">
            <a:avLst/>
          </a:prstGeom>
          <a:solidFill>
            <a:schemeClr val="accent6">
              <a:lumMod val="20000"/>
              <a:lumOff val="80000"/>
            </a:schemeClr>
          </a:solidFill>
        </p:spPr>
        <p:txBody>
          <a:bodyPr wrap="square">
            <a:spAutoFit/>
          </a:bodyPr>
          <a:lstStyle/>
          <a:p>
            <a:pPr algn="ctr"/>
            <a:r>
              <a:rPr lang="en-US" sz="2000" dirty="0"/>
              <a:t>Pandas </a:t>
            </a:r>
            <a:r>
              <a:rPr lang="en-US" sz="2000" dirty="0" err="1"/>
              <a:t>DataFrame</a:t>
            </a:r>
            <a:endParaRPr lang="en-CH" sz="1400" dirty="0"/>
          </a:p>
        </p:txBody>
      </p:sp>
      <p:sp>
        <p:nvSpPr>
          <p:cNvPr id="26" name="TextBox 25">
            <a:extLst>
              <a:ext uri="{FF2B5EF4-FFF2-40B4-BE49-F238E27FC236}">
                <a16:creationId xmlns:a16="http://schemas.microsoft.com/office/drawing/2014/main" id="{171D3103-EDD5-BFED-1F53-7E642923253A}"/>
              </a:ext>
            </a:extLst>
          </p:cNvPr>
          <p:cNvSpPr txBox="1"/>
          <p:nvPr/>
        </p:nvSpPr>
        <p:spPr>
          <a:xfrm>
            <a:off x="1585111" y="1886436"/>
            <a:ext cx="3681662" cy="400110"/>
          </a:xfrm>
          <a:prstGeom prst="rect">
            <a:avLst/>
          </a:prstGeom>
          <a:solidFill>
            <a:srgbClr val="F0D0D5"/>
          </a:solidFill>
        </p:spPr>
        <p:txBody>
          <a:bodyPr wrap="square" rtlCol="0">
            <a:spAutoFit/>
          </a:bodyPr>
          <a:lstStyle/>
          <a:p>
            <a:pPr algn="ctr"/>
            <a:r>
              <a:rPr lang="en-US" sz="2000" dirty="0"/>
              <a:t>Phone book entries?</a:t>
            </a:r>
            <a:endParaRPr lang="en-CH" sz="2000" dirty="0"/>
          </a:p>
        </p:txBody>
      </p:sp>
      <p:pic>
        <p:nvPicPr>
          <p:cNvPr id="27" name="Picture 2" descr="Local US telephone directory - Fonts In Use">
            <a:extLst>
              <a:ext uri="{FF2B5EF4-FFF2-40B4-BE49-F238E27FC236}">
                <a16:creationId xmlns:a16="http://schemas.microsoft.com/office/drawing/2014/main" id="{D5123390-ACB2-9891-CFF1-F217D2A0F58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523" t="44928" r="34134" b="27385"/>
          <a:stretch/>
        </p:blipFill>
        <p:spPr bwMode="auto">
          <a:xfrm>
            <a:off x="983432" y="2708920"/>
            <a:ext cx="4885020" cy="152895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80E5F60C-AF66-905E-B474-1AD414558378}"/>
              </a:ext>
            </a:extLst>
          </p:cNvPr>
          <p:cNvPicPr>
            <a:picLocks noChangeAspect="1"/>
          </p:cNvPicPr>
          <p:nvPr/>
        </p:nvPicPr>
        <p:blipFill>
          <a:blip r:embed="rId5"/>
          <a:stretch>
            <a:fillRect/>
          </a:stretch>
        </p:blipFill>
        <p:spPr>
          <a:xfrm>
            <a:off x="6540201" y="2472850"/>
            <a:ext cx="4885020" cy="2001093"/>
          </a:xfrm>
          <a:prstGeom prst="rect">
            <a:avLst/>
          </a:prstGeom>
        </p:spPr>
      </p:pic>
    </p:spTree>
    <p:extLst>
      <p:ext uri="{BB962C8B-B14F-4D97-AF65-F5344CB8AC3E}">
        <p14:creationId xmlns:p14="http://schemas.microsoft.com/office/powerpoint/2010/main" val="220831047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ECCB6A-618E-37C7-C40C-C398D3EBB3A0}"/>
              </a:ext>
            </a:extLst>
          </p:cNvPr>
          <p:cNvSpPr>
            <a:spLocks noGrp="1"/>
          </p:cNvSpPr>
          <p:nvPr>
            <p:ph type="title"/>
          </p:nvPr>
        </p:nvSpPr>
        <p:spPr/>
        <p:txBody>
          <a:bodyPr/>
          <a:lstStyle/>
          <a:p>
            <a:r>
              <a:rPr lang="en-CH" dirty="0"/>
              <a:t>Join operations</a:t>
            </a:r>
          </a:p>
        </p:txBody>
      </p:sp>
      <p:sp>
        <p:nvSpPr>
          <p:cNvPr id="3" name="Content Placeholder 2">
            <a:extLst>
              <a:ext uri="{FF2B5EF4-FFF2-40B4-BE49-F238E27FC236}">
                <a16:creationId xmlns:a16="http://schemas.microsoft.com/office/drawing/2014/main" id="{8341FE87-BBC4-59B5-6D80-2D99DCA70AD0}"/>
              </a:ext>
            </a:extLst>
          </p:cNvPr>
          <p:cNvSpPr>
            <a:spLocks noGrp="1"/>
          </p:cNvSpPr>
          <p:nvPr>
            <p:ph idx="1"/>
          </p:nvPr>
        </p:nvSpPr>
        <p:spPr/>
        <p:txBody>
          <a:bodyPr/>
          <a:lstStyle/>
          <a:p>
            <a:pPr marL="0" indent="0">
              <a:buNone/>
            </a:pPr>
            <a:r>
              <a:rPr lang="en-CH" dirty="0"/>
              <a:t>Main points:</a:t>
            </a:r>
          </a:p>
          <a:p>
            <a:r>
              <a:rPr lang="en-CH" dirty="0"/>
              <a:t>Join operations can be used to combine two tables using the values of one or m</a:t>
            </a:r>
            <a:r>
              <a:rPr lang="en-US" dirty="0"/>
              <a:t>ore columns</a:t>
            </a:r>
          </a:p>
          <a:p>
            <a:r>
              <a:rPr lang="en-US" dirty="0"/>
              <a:t>Different types of join:</a:t>
            </a:r>
          </a:p>
          <a:p>
            <a:pPr lvl="1"/>
            <a:r>
              <a:rPr lang="en-US" dirty="0"/>
              <a:t>left/right: keep all the column values that are present in the first/second table</a:t>
            </a:r>
          </a:p>
          <a:p>
            <a:pPr lvl="1"/>
            <a:r>
              <a:rPr lang="en-US" dirty="0"/>
              <a:t>inner: keep all the column values that are present in both tables</a:t>
            </a:r>
          </a:p>
          <a:p>
            <a:pPr lvl="1"/>
            <a:r>
              <a:rPr lang="en-US" dirty="0"/>
              <a:t>outer: keep all the column values that are present in one or the other tables</a:t>
            </a:r>
          </a:p>
          <a:p>
            <a:r>
              <a:rPr lang="en-CH" dirty="0"/>
              <a:t>Anti-joins can be used to exclude the values that are present in one, but not the other table (filtering based on arbitrary criteria)</a:t>
            </a:r>
          </a:p>
        </p:txBody>
      </p:sp>
      <p:sp>
        <p:nvSpPr>
          <p:cNvPr id="4" name="Date Placeholder 3">
            <a:extLst>
              <a:ext uri="{FF2B5EF4-FFF2-40B4-BE49-F238E27FC236}">
                <a16:creationId xmlns:a16="http://schemas.microsoft.com/office/drawing/2014/main" id="{0EF2311A-7E78-BC6F-DE17-3E75987EC041}"/>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70F815FB-8E2B-AC35-EB50-287891425947}"/>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F934E1C5-2199-1F19-A099-EE0522DAC09B}"/>
              </a:ext>
            </a:extLst>
          </p:cNvPr>
          <p:cNvSpPr>
            <a:spLocks noGrp="1"/>
          </p:cNvSpPr>
          <p:nvPr>
            <p:ph type="sldNum" sz="quarter" idx="12"/>
          </p:nvPr>
        </p:nvSpPr>
        <p:spPr/>
        <p:txBody>
          <a:bodyPr/>
          <a:lstStyle/>
          <a:p>
            <a:fld id="{EF79ADEA-B933-47CC-A4E9-04E6298B917C}" type="slidenum">
              <a:rPr lang="en-US" smtClean="0"/>
              <a:pPr/>
              <a:t>80</a:t>
            </a:fld>
            <a:endParaRPr lang="en-US"/>
          </a:p>
        </p:txBody>
      </p:sp>
      <p:sp>
        <p:nvSpPr>
          <p:cNvPr id="8" name="Rectangle 7">
            <a:extLst>
              <a:ext uri="{FF2B5EF4-FFF2-40B4-BE49-F238E27FC236}">
                <a16:creationId xmlns:a16="http://schemas.microsoft.com/office/drawing/2014/main" id="{1FA8826F-32E2-BD5F-02E2-43A2489D5CEA}"/>
              </a:ext>
            </a:extLst>
          </p:cNvPr>
          <p:cNvSpPr/>
          <p:nvPr/>
        </p:nvSpPr>
        <p:spPr>
          <a:xfrm>
            <a:off x="7430532" y="206565"/>
            <a:ext cx="4539047" cy="990187"/>
          </a:xfrm>
          <a:prstGeom prst="rect">
            <a:avLst/>
          </a:prstGeom>
          <a:solidFill>
            <a:schemeClr val="accent1">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latin typeface="Courier New" panose="02070309020205020404" pitchFamily="49" charset="0"/>
              <a:cs typeface="Courier New" panose="02070309020205020404" pitchFamily="49" charset="0"/>
            </a:endParaRPr>
          </a:p>
        </p:txBody>
      </p:sp>
      <p:pic>
        <p:nvPicPr>
          <p:cNvPr id="9" name="Graphic 8">
            <a:extLst>
              <a:ext uri="{FF2B5EF4-FFF2-40B4-BE49-F238E27FC236}">
                <a16:creationId xmlns:a16="http://schemas.microsoft.com/office/drawing/2014/main" id="{AFCBC6E9-294C-070A-720C-D25315B20F9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511198" y="232081"/>
            <a:ext cx="710164" cy="631257"/>
          </a:xfrm>
          <a:prstGeom prst="rect">
            <a:avLst/>
          </a:prstGeom>
        </p:spPr>
      </p:pic>
      <p:sp>
        <p:nvSpPr>
          <p:cNvPr id="10" name="TextBox 9">
            <a:extLst>
              <a:ext uri="{FF2B5EF4-FFF2-40B4-BE49-F238E27FC236}">
                <a16:creationId xmlns:a16="http://schemas.microsoft.com/office/drawing/2014/main" id="{9ED7A6F1-CCC3-C091-FA45-D986B7844394}"/>
              </a:ext>
            </a:extLst>
          </p:cNvPr>
          <p:cNvSpPr txBox="1"/>
          <p:nvPr/>
        </p:nvSpPr>
        <p:spPr>
          <a:xfrm>
            <a:off x="8163696" y="225202"/>
            <a:ext cx="1779374" cy="369332"/>
          </a:xfrm>
          <a:prstGeom prst="rect">
            <a:avLst/>
          </a:prstGeom>
          <a:noFill/>
        </p:spPr>
        <p:txBody>
          <a:bodyPr wrap="square">
            <a:spAutoFit/>
          </a:bodyPr>
          <a:lstStyle/>
          <a:p>
            <a:pPr algn="ctr"/>
            <a:r>
              <a:rPr lang="en-DE" b="1">
                <a:solidFill>
                  <a:schemeClr val="tx1"/>
                </a:solidFill>
                <a:latin typeface="Courier New" panose="02070309020205020404" pitchFamily="49" charset="0"/>
                <a:cs typeface="Courier New" panose="02070309020205020404" pitchFamily="49" charset="0"/>
              </a:rPr>
              <a:t>Live Coding</a:t>
            </a:r>
          </a:p>
        </p:txBody>
      </p:sp>
      <p:sp>
        <p:nvSpPr>
          <p:cNvPr id="11" name="TextBox 10">
            <a:extLst>
              <a:ext uri="{FF2B5EF4-FFF2-40B4-BE49-F238E27FC236}">
                <a16:creationId xmlns:a16="http://schemas.microsoft.com/office/drawing/2014/main" id="{258EEBEA-4B1F-6F02-B601-6F6BECB48DFF}"/>
              </a:ext>
            </a:extLst>
          </p:cNvPr>
          <p:cNvSpPr txBox="1"/>
          <p:nvPr/>
        </p:nvSpPr>
        <p:spPr>
          <a:xfrm>
            <a:off x="8302028" y="542883"/>
            <a:ext cx="3482604" cy="523220"/>
          </a:xfrm>
          <a:prstGeom prst="rect">
            <a:avLst/>
          </a:prstGeom>
          <a:noFill/>
        </p:spPr>
        <p:txBody>
          <a:bodyPr wrap="square">
            <a:spAutoFit/>
          </a:bodyPr>
          <a:lstStyle/>
          <a:p>
            <a:r>
              <a:rPr lang="en-GB" sz="1400" dirty="0">
                <a:solidFill>
                  <a:schemeClr val="tx1"/>
                </a:solidFill>
                <a:latin typeface="Courier New" panose="02070309020205020404" pitchFamily="49" charset="0"/>
                <a:cs typeface="Courier New" panose="02070309020205020404" pitchFamily="49" charset="0"/>
              </a:rPr>
              <a:t>n</a:t>
            </a:r>
            <a:r>
              <a:rPr lang="en-DE" sz="1400">
                <a:solidFill>
                  <a:schemeClr val="tx1"/>
                </a:solidFill>
                <a:latin typeface="Courier New" panose="02070309020205020404" pitchFamily="49" charset="0"/>
                <a:cs typeface="Courier New" panose="02070309020205020404" pitchFamily="49" charset="0"/>
              </a:rPr>
              <a:t>otebooks/</a:t>
            </a:r>
            <a:r>
              <a:rPr lang="en-US" sz="1400" dirty="0" err="1">
                <a:latin typeface="Courier New" panose="02070309020205020404" pitchFamily="49" charset="0"/>
                <a:cs typeface="Courier New" panose="02070309020205020404" pitchFamily="49" charset="0"/>
              </a:rPr>
              <a:t>tabular_data</a:t>
            </a:r>
            <a:r>
              <a:rPr lang="en-US" sz="1400" dirty="0">
                <a:latin typeface="Courier New" panose="02070309020205020404" pitchFamily="49" charset="0"/>
                <a:cs typeface="Courier New" panose="02070309020205020404" pitchFamily="49" charset="0"/>
              </a:rPr>
              <a:t>/</a:t>
            </a:r>
          </a:p>
          <a:p>
            <a:r>
              <a:rPr lang="en-US" sz="1400" dirty="0">
                <a:solidFill>
                  <a:schemeClr val="tx1"/>
                </a:solidFill>
                <a:latin typeface="Courier New" panose="02070309020205020404" pitchFamily="49" charset="0"/>
                <a:cs typeface="Courier New" panose="02070309020205020404" pitchFamily="49" charset="0"/>
              </a:rPr>
              <a:t>020_join_operations.ipynb</a:t>
            </a:r>
            <a:endParaRPr lang="en-DE" sz="1400">
              <a:solidFill>
                <a:schemeClr val="tx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1478066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8DFBD88-A407-BCCE-86D5-035B157D4265}"/>
              </a:ext>
            </a:extLst>
          </p:cNvPr>
          <p:cNvSpPr/>
          <p:nvPr/>
        </p:nvSpPr>
        <p:spPr>
          <a:xfrm>
            <a:off x="7428258" y="205950"/>
            <a:ext cx="4539047" cy="990187"/>
          </a:xfrm>
          <a:prstGeom prst="rect">
            <a:avLst/>
          </a:prstGeom>
          <a:solidFill>
            <a:schemeClr val="accent6">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latin typeface="Courier New" panose="02070309020205020404" pitchFamily="49" charset="0"/>
              <a:cs typeface="Courier New" panose="02070309020205020404" pitchFamily="49" charset="0"/>
            </a:endParaRPr>
          </a:p>
        </p:txBody>
      </p:sp>
      <p:sp>
        <p:nvSpPr>
          <p:cNvPr id="3" name="Content Placeholder 2">
            <a:extLst>
              <a:ext uri="{FF2B5EF4-FFF2-40B4-BE49-F238E27FC236}">
                <a16:creationId xmlns:a16="http://schemas.microsoft.com/office/drawing/2014/main" id="{5ECD4441-6525-41C6-BE74-BF0FD43E7305}"/>
              </a:ext>
            </a:extLst>
          </p:cNvPr>
          <p:cNvSpPr>
            <a:spLocks noGrp="1"/>
          </p:cNvSpPr>
          <p:nvPr>
            <p:ph idx="1"/>
          </p:nvPr>
        </p:nvSpPr>
        <p:spPr>
          <a:xfrm>
            <a:off x="838200" y="1496195"/>
            <a:ext cx="10515600" cy="4680768"/>
          </a:xfrm>
        </p:spPr>
        <p:txBody>
          <a:bodyPr/>
          <a:lstStyle/>
          <a:p>
            <a:r>
              <a:rPr lang="en-US" dirty="0"/>
              <a:t>Use joins to add experiment information to the neural data</a:t>
            </a:r>
          </a:p>
          <a:p>
            <a:r>
              <a:rPr lang="en-US" dirty="0"/>
              <a:t>Use anti-joins to remove outliers</a:t>
            </a:r>
          </a:p>
          <a:p>
            <a:r>
              <a:rPr lang="en-US" dirty="0"/>
              <a:t>Submit a PR for Issue #3 on </a:t>
            </a:r>
            <a:br>
              <a:rPr lang="en-US" dirty="0"/>
            </a:br>
            <a:r>
              <a:rPr lang="en-US" noProof="1">
                <a:latin typeface="Consolas" panose="020B0609020204030204" pitchFamily="49" charset="0"/>
                <a:cs typeface="Consolas" panose="020B0609020204030204" pitchFamily="49" charset="0"/>
              </a:rPr>
              <a:t>git.aspp.school</a:t>
            </a:r>
            <a:r>
              <a:rPr lang="en-US" dirty="0">
                <a:latin typeface="Consolas" panose="020B0609020204030204" pitchFamily="49" charset="0"/>
                <a:cs typeface="Consolas" panose="020B0609020204030204" pitchFamily="49" charset="0"/>
              </a:rPr>
              <a:t>/ASPP/2024-heraklion-data</a:t>
            </a:r>
            <a:endParaRPr lang="en-US" dirty="0"/>
          </a:p>
          <a:p>
            <a:endParaRPr lang="en-CH" dirty="0"/>
          </a:p>
        </p:txBody>
      </p:sp>
      <p:sp>
        <p:nvSpPr>
          <p:cNvPr id="4" name="Date Placeholder 3">
            <a:extLst>
              <a:ext uri="{FF2B5EF4-FFF2-40B4-BE49-F238E27FC236}">
                <a16:creationId xmlns:a16="http://schemas.microsoft.com/office/drawing/2014/main" id="{E8C84DEF-DCEF-7DAB-2DDF-ACBFCD4688DC}"/>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2C3C5D9D-450C-CD41-DC4B-A75684895E79}"/>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9F61D35E-DD39-AE70-A8D5-44192757D511}"/>
              </a:ext>
            </a:extLst>
          </p:cNvPr>
          <p:cNvSpPr>
            <a:spLocks noGrp="1"/>
          </p:cNvSpPr>
          <p:nvPr>
            <p:ph type="sldNum" sz="quarter" idx="12"/>
          </p:nvPr>
        </p:nvSpPr>
        <p:spPr/>
        <p:txBody>
          <a:bodyPr/>
          <a:lstStyle/>
          <a:p>
            <a:fld id="{EF79ADEA-B933-47CC-A4E9-04E6298B917C}" type="slidenum">
              <a:rPr lang="en-US" smtClean="0"/>
              <a:pPr/>
              <a:t>81</a:t>
            </a:fld>
            <a:endParaRPr lang="en-US"/>
          </a:p>
        </p:txBody>
      </p:sp>
      <p:sp>
        <p:nvSpPr>
          <p:cNvPr id="9" name="TextBox 8">
            <a:extLst>
              <a:ext uri="{FF2B5EF4-FFF2-40B4-BE49-F238E27FC236}">
                <a16:creationId xmlns:a16="http://schemas.microsoft.com/office/drawing/2014/main" id="{BB65695B-C9BD-A37B-E7AA-E696393008D2}"/>
              </a:ext>
            </a:extLst>
          </p:cNvPr>
          <p:cNvSpPr txBox="1"/>
          <p:nvPr/>
        </p:nvSpPr>
        <p:spPr>
          <a:xfrm>
            <a:off x="7930760" y="224587"/>
            <a:ext cx="1779374" cy="369332"/>
          </a:xfrm>
          <a:prstGeom prst="rect">
            <a:avLst/>
          </a:prstGeom>
          <a:noFill/>
        </p:spPr>
        <p:txBody>
          <a:bodyPr wrap="square">
            <a:spAutoFit/>
          </a:bodyPr>
          <a:lstStyle/>
          <a:p>
            <a:pPr algn="ctr"/>
            <a:r>
              <a:rPr lang="en-DE" b="1">
                <a:solidFill>
                  <a:schemeClr val="tx1"/>
                </a:solidFill>
                <a:latin typeface="Courier New" panose="02070309020205020404" pitchFamily="49" charset="0"/>
                <a:cs typeface="Courier New" panose="02070309020205020404" pitchFamily="49" charset="0"/>
              </a:rPr>
              <a:t>Exercise</a:t>
            </a:r>
          </a:p>
        </p:txBody>
      </p:sp>
      <p:pic>
        <p:nvPicPr>
          <p:cNvPr id="11" name="Graphic 10">
            <a:extLst>
              <a:ext uri="{FF2B5EF4-FFF2-40B4-BE49-F238E27FC236}">
                <a16:creationId xmlns:a16="http://schemas.microsoft.com/office/drawing/2014/main" id="{4100A633-F8F2-E59B-7BE8-C5F21118AEF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474831" y="274016"/>
            <a:ext cx="694459" cy="555568"/>
          </a:xfrm>
          <a:prstGeom prst="rect">
            <a:avLst/>
          </a:prstGeom>
        </p:spPr>
      </p:pic>
      <p:sp>
        <p:nvSpPr>
          <p:cNvPr id="13" name="TextBox 12">
            <a:extLst>
              <a:ext uri="{FF2B5EF4-FFF2-40B4-BE49-F238E27FC236}">
                <a16:creationId xmlns:a16="http://schemas.microsoft.com/office/drawing/2014/main" id="{53320516-5013-5786-E680-1CD41D26764D}"/>
              </a:ext>
            </a:extLst>
          </p:cNvPr>
          <p:cNvSpPr txBox="1"/>
          <p:nvPr/>
        </p:nvSpPr>
        <p:spPr>
          <a:xfrm>
            <a:off x="8302028" y="542883"/>
            <a:ext cx="3482604" cy="307777"/>
          </a:xfrm>
          <a:prstGeom prst="rect">
            <a:avLst/>
          </a:prstGeom>
          <a:noFill/>
        </p:spPr>
        <p:txBody>
          <a:bodyPr wrap="square">
            <a:spAutoFit/>
          </a:bodyPr>
          <a:lstStyle/>
          <a:p>
            <a:pPr algn="ctr"/>
            <a:r>
              <a:rPr lang="en-GB" sz="1400" noProof="1">
                <a:solidFill>
                  <a:schemeClr val="tx1"/>
                </a:solidFill>
                <a:latin typeface="Courier New" panose="02070309020205020404" pitchFamily="49" charset="0"/>
                <a:cs typeface="Courier New" panose="02070309020205020404" pitchFamily="49" charset="0"/>
              </a:rPr>
              <a:t>exercises/tabular_join</a:t>
            </a:r>
          </a:p>
        </p:txBody>
      </p:sp>
      <p:sp>
        <p:nvSpPr>
          <p:cNvPr id="17" name="Title 3">
            <a:extLst>
              <a:ext uri="{FF2B5EF4-FFF2-40B4-BE49-F238E27FC236}">
                <a16:creationId xmlns:a16="http://schemas.microsoft.com/office/drawing/2014/main" id="{0082FB03-B5BF-D4F7-5592-04D6D43828A1}"/>
              </a:ext>
            </a:extLst>
          </p:cNvPr>
          <p:cNvSpPr>
            <a:spLocks noGrp="1"/>
          </p:cNvSpPr>
          <p:nvPr>
            <p:ph type="title"/>
          </p:nvPr>
        </p:nvSpPr>
        <p:spPr>
          <a:xfrm>
            <a:off x="346841" y="365126"/>
            <a:ext cx="5965183" cy="953312"/>
          </a:xfrm>
        </p:spPr>
        <p:txBody>
          <a:bodyPr>
            <a:normAutofit fontScale="90000"/>
          </a:bodyPr>
          <a:lstStyle/>
          <a:p>
            <a:r>
              <a:rPr lang="en-US" b="1" dirty="0"/>
              <a:t>Hands-on</a:t>
            </a:r>
            <a:br>
              <a:rPr lang="en-US" b="1" dirty="0"/>
            </a:br>
            <a:endParaRPr lang="en-CH" sz="3600" dirty="0"/>
          </a:p>
        </p:txBody>
      </p:sp>
    </p:spTree>
    <p:extLst>
      <p:ext uri="{BB962C8B-B14F-4D97-AF65-F5344CB8AC3E}">
        <p14:creationId xmlns:p14="http://schemas.microsoft.com/office/powerpoint/2010/main" val="257198640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898EA9-22F5-16DF-63A1-0180EF71D553}"/>
              </a:ext>
            </a:extLst>
          </p:cNvPr>
          <p:cNvSpPr>
            <a:spLocks noGrp="1"/>
          </p:cNvSpPr>
          <p:nvPr>
            <p:ph type="title"/>
          </p:nvPr>
        </p:nvSpPr>
        <p:spPr>
          <a:xfrm>
            <a:off x="838200" y="2708920"/>
            <a:ext cx="10515600" cy="903635"/>
          </a:xfrm>
        </p:spPr>
        <p:txBody>
          <a:bodyPr>
            <a:normAutofit/>
          </a:bodyPr>
          <a:lstStyle/>
          <a:p>
            <a:pPr algn="ctr"/>
            <a:r>
              <a:rPr lang="en-CH" sz="5400" dirty="0"/>
              <a:t>Split-apply-combine</a:t>
            </a:r>
          </a:p>
        </p:txBody>
      </p:sp>
      <p:sp>
        <p:nvSpPr>
          <p:cNvPr id="3" name="Date Placeholder 2">
            <a:extLst>
              <a:ext uri="{FF2B5EF4-FFF2-40B4-BE49-F238E27FC236}">
                <a16:creationId xmlns:a16="http://schemas.microsoft.com/office/drawing/2014/main" id="{F459BBE2-A2A2-7EE1-1120-58A5181C884B}"/>
              </a:ext>
            </a:extLst>
          </p:cNvPr>
          <p:cNvSpPr>
            <a:spLocks noGrp="1"/>
          </p:cNvSpPr>
          <p:nvPr>
            <p:ph type="dt" sz="half" idx="10"/>
          </p:nvPr>
        </p:nvSpPr>
        <p:spPr/>
        <p:txBody>
          <a:bodyPr/>
          <a:lstStyle/>
          <a:p>
            <a:r>
              <a:rPr lang="de-CH"/>
              <a:t>July 2024, CC BY-SA 4.0</a:t>
            </a:r>
            <a:endParaRPr lang="en-US"/>
          </a:p>
        </p:txBody>
      </p:sp>
      <p:sp>
        <p:nvSpPr>
          <p:cNvPr id="4" name="Footer Placeholder 3">
            <a:extLst>
              <a:ext uri="{FF2B5EF4-FFF2-40B4-BE49-F238E27FC236}">
                <a16:creationId xmlns:a16="http://schemas.microsoft.com/office/drawing/2014/main" id="{3FCE048C-7643-4E0F-0055-1AF14D9F2051}"/>
              </a:ext>
            </a:extLst>
          </p:cNvPr>
          <p:cNvSpPr>
            <a:spLocks noGrp="1"/>
          </p:cNvSpPr>
          <p:nvPr>
            <p:ph type="ftr" sz="quarter" idx="11"/>
          </p:nvPr>
        </p:nvSpPr>
        <p:spPr/>
        <p:txBody>
          <a:bodyPr/>
          <a:lstStyle/>
          <a:p>
            <a:r>
              <a:rPr lang="en-US"/>
              <a:t>Data, v1.0</a:t>
            </a:r>
          </a:p>
        </p:txBody>
      </p:sp>
      <p:sp>
        <p:nvSpPr>
          <p:cNvPr id="5" name="Slide Number Placeholder 4">
            <a:extLst>
              <a:ext uri="{FF2B5EF4-FFF2-40B4-BE49-F238E27FC236}">
                <a16:creationId xmlns:a16="http://schemas.microsoft.com/office/drawing/2014/main" id="{397B6057-C196-6FBD-FEB5-531621B24D79}"/>
              </a:ext>
            </a:extLst>
          </p:cNvPr>
          <p:cNvSpPr>
            <a:spLocks noGrp="1"/>
          </p:cNvSpPr>
          <p:nvPr>
            <p:ph type="sldNum" sz="quarter" idx="12"/>
          </p:nvPr>
        </p:nvSpPr>
        <p:spPr/>
        <p:txBody>
          <a:bodyPr/>
          <a:lstStyle/>
          <a:p>
            <a:fld id="{EF79ADEA-B933-47CC-A4E9-04E6298B917C}" type="slidenum">
              <a:rPr lang="en-US" smtClean="0"/>
              <a:pPr/>
              <a:t>82</a:t>
            </a:fld>
            <a:endParaRPr lang="en-US"/>
          </a:p>
        </p:txBody>
      </p:sp>
    </p:spTree>
    <p:extLst>
      <p:ext uri="{BB962C8B-B14F-4D97-AF65-F5344CB8AC3E}">
        <p14:creationId xmlns:p14="http://schemas.microsoft.com/office/powerpoint/2010/main" val="173682542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8D3AA0D-3677-F02D-8C1D-234117B9A6F4}"/>
              </a:ext>
            </a:extLst>
          </p:cNvPr>
          <p:cNvSpPr>
            <a:spLocks noGrp="1"/>
          </p:cNvSpPr>
          <p:nvPr>
            <p:ph type="title"/>
          </p:nvPr>
        </p:nvSpPr>
        <p:spPr/>
        <p:txBody>
          <a:bodyPr>
            <a:normAutofit/>
          </a:bodyPr>
          <a:lstStyle/>
          <a:p>
            <a:r>
              <a:rPr lang="en-CH" dirty="0"/>
              <a:t>The basic structure of most numerical analyses</a:t>
            </a:r>
          </a:p>
        </p:txBody>
      </p:sp>
      <p:sp>
        <p:nvSpPr>
          <p:cNvPr id="4" name="Date Placeholder 3">
            <a:extLst>
              <a:ext uri="{FF2B5EF4-FFF2-40B4-BE49-F238E27FC236}">
                <a16:creationId xmlns:a16="http://schemas.microsoft.com/office/drawing/2014/main" id="{0E66C477-067C-9874-F2C4-C153E8CA8F89}"/>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5310C52F-00E9-73F5-D597-6067A2C22093}"/>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9A006B78-0ADB-5FBB-C43B-566CADED262D}"/>
              </a:ext>
            </a:extLst>
          </p:cNvPr>
          <p:cNvSpPr>
            <a:spLocks noGrp="1"/>
          </p:cNvSpPr>
          <p:nvPr>
            <p:ph type="sldNum" sz="quarter" idx="12"/>
          </p:nvPr>
        </p:nvSpPr>
        <p:spPr/>
        <p:txBody>
          <a:bodyPr/>
          <a:lstStyle/>
          <a:p>
            <a:fld id="{EF79ADEA-B933-47CC-A4E9-04E6298B917C}" type="slidenum">
              <a:rPr lang="en-US" smtClean="0"/>
              <a:pPr/>
              <a:t>83</a:t>
            </a:fld>
            <a:endParaRPr lang="en-US"/>
          </a:p>
        </p:txBody>
      </p:sp>
      <p:pic>
        <p:nvPicPr>
          <p:cNvPr id="12" name="Picture 11">
            <a:extLst>
              <a:ext uri="{FF2B5EF4-FFF2-40B4-BE49-F238E27FC236}">
                <a16:creationId xmlns:a16="http://schemas.microsoft.com/office/drawing/2014/main" id="{02B16CC5-6367-07FC-13F1-32602644A254}"/>
              </a:ext>
            </a:extLst>
          </p:cNvPr>
          <p:cNvPicPr>
            <a:picLocks noChangeAspect="1"/>
          </p:cNvPicPr>
          <p:nvPr/>
        </p:nvPicPr>
        <p:blipFill>
          <a:blip r:embed="rId2"/>
          <a:stretch>
            <a:fillRect/>
          </a:stretch>
        </p:blipFill>
        <p:spPr>
          <a:xfrm>
            <a:off x="3935760" y="2162606"/>
            <a:ext cx="2887012" cy="4558869"/>
          </a:xfrm>
          <a:prstGeom prst="rect">
            <a:avLst/>
          </a:prstGeom>
        </p:spPr>
      </p:pic>
      <p:pic>
        <p:nvPicPr>
          <p:cNvPr id="13" name="Picture 12">
            <a:extLst>
              <a:ext uri="{FF2B5EF4-FFF2-40B4-BE49-F238E27FC236}">
                <a16:creationId xmlns:a16="http://schemas.microsoft.com/office/drawing/2014/main" id="{25C5F1EF-81F0-2798-750C-D5C1621BBB7E}"/>
              </a:ext>
            </a:extLst>
          </p:cNvPr>
          <p:cNvPicPr>
            <a:picLocks noChangeAspect="1"/>
          </p:cNvPicPr>
          <p:nvPr/>
        </p:nvPicPr>
        <p:blipFill>
          <a:blip r:embed="rId3"/>
          <a:stretch>
            <a:fillRect/>
          </a:stretch>
        </p:blipFill>
        <p:spPr>
          <a:xfrm>
            <a:off x="7584807" y="2500519"/>
            <a:ext cx="1477203" cy="3629420"/>
          </a:xfrm>
          <a:prstGeom prst="rect">
            <a:avLst/>
          </a:prstGeom>
        </p:spPr>
      </p:pic>
      <p:pic>
        <p:nvPicPr>
          <p:cNvPr id="14" name="Picture 13">
            <a:extLst>
              <a:ext uri="{FF2B5EF4-FFF2-40B4-BE49-F238E27FC236}">
                <a16:creationId xmlns:a16="http://schemas.microsoft.com/office/drawing/2014/main" id="{B5B43A94-3712-95D3-824F-C2FF7E45A6CF}"/>
              </a:ext>
            </a:extLst>
          </p:cNvPr>
          <p:cNvPicPr>
            <a:picLocks noChangeAspect="1"/>
          </p:cNvPicPr>
          <p:nvPr/>
        </p:nvPicPr>
        <p:blipFill>
          <a:blip r:embed="rId4"/>
          <a:stretch>
            <a:fillRect/>
          </a:stretch>
        </p:blipFill>
        <p:spPr>
          <a:xfrm>
            <a:off x="9859831" y="2999832"/>
            <a:ext cx="1812348" cy="1955428"/>
          </a:xfrm>
          <a:prstGeom prst="rect">
            <a:avLst/>
          </a:prstGeom>
        </p:spPr>
      </p:pic>
      <p:pic>
        <p:nvPicPr>
          <p:cNvPr id="15" name="Picture 14">
            <a:extLst>
              <a:ext uri="{FF2B5EF4-FFF2-40B4-BE49-F238E27FC236}">
                <a16:creationId xmlns:a16="http://schemas.microsoft.com/office/drawing/2014/main" id="{BC3FA4E9-5294-0328-8F97-DDC1386E7258}"/>
              </a:ext>
            </a:extLst>
          </p:cNvPr>
          <p:cNvPicPr>
            <a:picLocks noChangeAspect="1"/>
          </p:cNvPicPr>
          <p:nvPr/>
        </p:nvPicPr>
        <p:blipFill>
          <a:blip r:embed="rId5"/>
          <a:stretch>
            <a:fillRect/>
          </a:stretch>
        </p:blipFill>
        <p:spPr>
          <a:xfrm>
            <a:off x="460196" y="2783808"/>
            <a:ext cx="2664296" cy="2589245"/>
          </a:xfrm>
          <a:prstGeom prst="rect">
            <a:avLst/>
          </a:prstGeom>
        </p:spPr>
      </p:pic>
      <p:sp>
        <p:nvSpPr>
          <p:cNvPr id="16" name="TextBox 15">
            <a:extLst>
              <a:ext uri="{FF2B5EF4-FFF2-40B4-BE49-F238E27FC236}">
                <a16:creationId xmlns:a16="http://schemas.microsoft.com/office/drawing/2014/main" id="{13746398-1E85-0926-179F-6EEC29167DF2}"/>
              </a:ext>
            </a:extLst>
          </p:cNvPr>
          <p:cNvSpPr txBox="1"/>
          <p:nvPr/>
        </p:nvSpPr>
        <p:spPr>
          <a:xfrm>
            <a:off x="2617788" y="1321781"/>
            <a:ext cx="1872208" cy="646331"/>
          </a:xfrm>
          <a:prstGeom prst="rect">
            <a:avLst/>
          </a:prstGeom>
          <a:solidFill>
            <a:schemeClr val="accent2">
              <a:lumMod val="20000"/>
              <a:lumOff val="80000"/>
            </a:schemeClr>
          </a:solidFill>
        </p:spPr>
        <p:txBody>
          <a:bodyPr wrap="square" rtlCol="0">
            <a:spAutoFit/>
          </a:bodyPr>
          <a:lstStyle/>
          <a:p>
            <a:pPr algn="ctr"/>
            <a:r>
              <a:rPr lang="en-CH" sz="3600" dirty="0"/>
              <a:t>split</a:t>
            </a:r>
          </a:p>
        </p:txBody>
      </p:sp>
      <p:sp>
        <p:nvSpPr>
          <p:cNvPr id="17" name="TextBox 16">
            <a:extLst>
              <a:ext uri="{FF2B5EF4-FFF2-40B4-BE49-F238E27FC236}">
                <a16:creationId xmlns:a16="http://schemas.microsoft.com/office/drawing/2014/main" id="{AC67E940-16D3-A6FC-0D6E-51EBD91DBB99}"/>
              </a:ext>
            </a:extLst>
          </p:cNvPr>
          <p:cNvSpPr txBox="1"/>
          <p:nvPr/>
        </p:nvSpPr>
        <p:spPr>
          <a:xfrm>
            <a:off x="6312024" y="1321781"/>
            <a:ext cx="1872208" cy="646331"/>
          </a:xfrm>
          <a:prstGeom prst="rect">
            <a:avLst/>
          </a:prstGeom>
          <a:solidFill>
            <a:schemeClr val="accent5">
              <a:lumMod val="20000"/>
              <a:lumOff val="80000"/>
            </a:schemeClr>
          </a:solidFill>
        </p:spPr>
        <p:txBody>
          <a:bodyPr wrap="square" rtlCol="0">
            <a:spAutoFit/>
          </a:bodyPr>
          <a:lstStyle/>
          <a:p>
            <a:pPr algn="ctr"/>
            <a:r>
              <a:rPr lang="en-CH" sz="3600" dirty="0"/>
              <a:t>apply</a:t>
            </a:r>
          </a:p>
        </p:txBody>
      </p:sp>
      <p:sp>
        <p:nvSpPr>
          <p:cNvPr id="18" name="TextBox 17">
            <a:extLst>
              <a:ext uri="{FF2B5EF4-FFF2-40B4-BE49-F238E27FC236}">
                <a16:creationId xmlns:a16="http://schemas.microsoft.com/office/drawing/2014/main" id="{25C191C7-F84D-BC99-8B6A-78157546F71D}"/>
              </a:ext>
            </a:extLst>
          </p:cNvPr>
          <p:cNvSpPr txBox="1"/>
          <p:nvPr/>
        </p:nvSpPr>
        <p:spPr>
          <a:xfrm>
            <a:off x="9783530" y="1321780"/>
            <a:ext cx="1872208" cy="646331"/>
          </a:xfrm>
          <a:prstGeom prst="rect">
            <a:avLst/>
          </a:prstGeom>
          <a:solidFill>
            <a:schemeClr val="accent6">
              <a:lumMod val="20000"/>
              <a:lumOff val="80000"/>
            </a:schemeClr>
          </a:solidFill>
        </p:spPr>
        <p:txBody>
          <a:bodyPr wrap="square" rtlCol="0">
            <a:spAutoFit/>
          </a:bodyPr>
          <a:lstStyle/>
          <a:p>
            <a:pPr algn="ctr"/>
            <a:r>
              <a:rPr lang="en-CH" sz="3600" dirty="0"/>
              <a:t>combine</a:t>
            </a:r>
          </a:p>
        </p:txBody>
      </p:sp>
      <p:cxnSp>
        <p:nvCxnSpPr>
          <p:cNvPr id="20" name="Straight Arrow Connector 19">
            <a:extLst>
              <a:ext uri="{FF2B5EF4-FFF2-40B4-BE49-F238E27FC236}">
                <a16:creationId xmlns:a16="http://schemas.microsoft.com/office/drawing/2014/main" id="{E234EC1C-4AEE-D9CD-6B18-48EA994F5396}"/>
              </a:ext>
            </a:extLst>
          </p:cNvPr>
          <p:cNvCxnSpPr/>
          <p:nvPr/>
        </p:nvCxnSpPr>
        <p:spPr>
          <a:xfrm flipV="1">
            <a:off x="3287688" y="2783808"/>
            <a:ext cx="648072" cy="742070"/>
          </a:xfrm>
          <a:prstGeom prst="straightConnector1">
            <a:avLst/>
          </a:prstGeom>
          <a:ln w="5715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C018CA81-A11A-1DA7-615E-C285A83D270B}"/>
              </a:ext>
            </a:extLst>
          </p:cNvPr>
          <p:cNvCxnSpPr>
            <a:cxnSpLocks/>
          </p:cNvCxnSpPr>
          <p:nvPr/>
        </p:nvCxnSpPr>
        <p:spPr>
          <a:xfrm flipV="1">
            <a:off x="3281427" y="3784447"/>
            <a:ext cx="648072" cy="112466"/>
          </a:xfrm>
          <a:prstGeom prst="straightConnector1">
            <a:avLst/>
          </a:prstGeom>
          <a:ln w="5715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217CE81-9FF0-1CEA-EE00-A4F296503CAC}"/>
              </a:ext>
            </a:extLst>
          </p:cNvPr>
          <p:cNvCxnSpPr>
            <a:cxnSpLocks/>
          </p:cNvCxnSpPr>
          <p:nvPr/>
        </p:nvCxnSpPr>
        <p:spPr>
          <a:xfrm>
            <a:off x="3281990" y="4326797"/>
            <a:ext cx="637329" cy="396034"/>
          </a:xfrm>
          <a:prstGeom prst="straightConnector1">
            <a:avLst/>
          </a:prstGeom>
          <a:ln w="5715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4397138F-9893-66D5-0CE1-BBEFC0EB76DC}"/>
              </a:ext>
            </a:extLst>
          </p:cNvPr>
          <p:cNvCxnSpPr>
            <a:cxnSpLocks/>
          </p:cNvCxnSpPr>
          <p:nvPr/>
        </p:nvCxnSpPr>
        <p:spPr>
          <a:xfrm>
            <a:off x="3292170" y="5254509"/>
            <a:ext cx="637329" cy="1186731"/>
          </a:xfrm>
          <a:prstGeom prst="straightConnector1">
            <a:avLst/>
          </a:prstGeom>
          <a:ln w="5715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D612E577-48AF-DA6D-3AD7-B39EC287E9D7}"/>
              </a:ext>
            </a:extLst>
          </p:cNvPr>
          <p:cNvCxnSpPr>
            <a:cxnSpLocks/>
          </p:cNvCxnSpPr>
          <p:nvPr/>
        </p:nvCxnSpPr>
        <p:spPr>
          <a:xfrm>
            <a:off x="3281427" y="4875093"/>
            <a:ext cx="648072" cy="753678"/>
          </a:xfrm>
          <a:prstGeom prst="straightConnector1">
            <a:avLst/>
          </a:prstGeom>
          <a:ln w="5715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67CC0460-6CB9-7E35-7CCF-D7F7CE9DED6B}"/>
              </a:ext>
            </a:extLst>
          </p:cNvPr>
          <p:cNvSpPr txBox="1"/>
          <p:nvPr/>
        </p:nvSpPr>
        <p:spPr>
          <a:xfrm>
            <a:off x="3228891" y="2734467"/>
            <a:ext cx="648072" cy="369332"/>
          </a:xfrm>
          <a:prstGeom prst="rect">
            <a:avLst/>
          </a:prstGeom>
          <a:noFill/>
        </p:spPr>
        <p:txBody>
          <a:bodyPr wrap="square" rtlCol="0">
            <a:spAutoFit/>
          </a:bodyPr>
          <a:lstStyle/>
          <a:p>
            <a:pPr algn="ctr"/>
            <a:r>
              <a:rPr lang="en-CH" dirty="0"/>
              <a:t>A1</a:t>
            </a:r>
          </a:p>
        </p:txBody>
      </p:sp>
      <p:sp>
        <p:nvSpPr>
          <p:cNvPr id="31" name="TextBox 30">
            <a:extLst>
              <a:ext uri="{FF2B5EF4-FFF2-40B4-BE49-F238E27FC236}">
                <a16:creationId xmlns:a16="http://schemas.microsoft.com/office/drawing/2014/main" id="{D44BF0D3-A2CC-FE32-FB6D-82FCFA71F02B}"/>
              </a:ext>
            </a:extLst>
          </p:cNvPr>
          <p:cNvSpPr txBox="1"/>
          <p:nvPr/>
        </p:nvSpPr>
        <p:spPr>
          <a:xfrm>
            <a:off x="3223865" y="3516586"/>
            <a:ext cx="648072" cy="369332"/>
          </a:xfrm>
          <a:prstGeom prst="rect">
            <a:avLst/>
          </a:prstGeom>
          <a:noFill/>
        </p:spPr>
        <p:txBody>
          <a:bodyPr wrap="square" rtlCol="0">
            <a:spAutoFit/>
          </a:bodyPr>
          <a:lstStyle/>
          <a:p>
            <a:pPr algn="ctr"/>
            <a:r>
              <a:rPr lang="en-CH" dirty="0"/>
              <a:t>A2</a:t>
            </a:r>
          </a:p>
        </p:txBody>
      </p:sp>
      <p:sp>
        <p:nvSpPr>
          <p:cNvPr id="32" name="TextBox 31">
            <a:extLst>
              <a:ext uri="{FF2B5EF4-FFF2-40B4-BE49-F238E27FC236}">
                <a16:creationId xmlns:a16="http://schemas.microsoft.com/office/drawing/2014/main" id="{22055C05-72BE-C303-05F7-436482D65C36}"/>
              </a:ext>
            </a:extLst>
          </p:cNvPr>
          <p:cNvSpPr txBox="1"/>
          <p:nvPr/>
        </p:nvSpPr>
        <p:spPr>
          <a:xfrm>
            <a:off x="3223865" y="4020642"/>
            <a:ext cx="648072" cy="369332"/>
          </a:xfrm>
          <a:prstGeom prst="rect">
            <a:avLst/>
          </a:prstGeom>
          <a:noFill/>
        </p:spPr>
        <p:txBody>
          <a:bodyPr wrap="square" rtlCol="0">
            <a:spAutoFit/>
          </a:bodyPr>
          <a:lstStyle/>
          <a:p>
            <a:pPr algn="ctr"/>
            <a:r>
              <a:rPr lang="en-CH" dirty="0"/>
              <a:t>B1</a:t>
            </a:r>
          </a:p>
        </p:txBody>
      </p:sp>
      <p:sp>
        <p:nvSpPr>
          <p:cNvPr id="33" name="TextBox 32">
            <a:extLst>
              <a:ext uri="{FF2B5EF4-FFF2-40B4-BE49-F238E27FC236}">
                <a16:creationId xmlns:a16="http://schemas.microsoft.com/office/drawing/2014/main" id="{CF13BBCD-07A1-F090-5B9A-30181BC4C0C3}"/>
              </a:ext>
            </a:extLst>
          </p:cNvPr>
          <p:cNvSpPr txBox="1"/>
          <p:nvPr/>
        </p:nvSpPr>
        <p:spPr>
          <a:xfrm>
            <a:off x="3233429" y="4754344"/>
            <a:ext cx="648072" cy="369332"/>
          </a:xfrm>
          <a:prstGeom prst="rect">
            <a:avLst/>
          </a:prstGeom>
          <a:noFill/>
        </p:spPr>
        <p:txBody>
          <a:bodyPr wrap="square" rtlCol="0">
            <a:spAutoFit/>
          </a:bodyPr>
          <a:lstStyle/>
          <a:p>
            <a:pPr algn="ctr"/>
            <a:r>
              <a:rPr lang="en-CH" dirty="0"/>
              <a:t>B2</a:t>
            </a:r>
          </a:p>
        </p:txBody>
      </p:sp>
      <p:sp>
        <p:nvSpPr>
          <p:cNvPr id="34" name="TextBox 33">
            <a:extLst>
              <a:ext uri="{FF2B5EF4-FFF2-40B4-BE49-F238E27FC236}">
                <a16:creationId xmlns:a16="http://schemas.microsoft.com/office/drawing/2014/main" id="{134B4FB5-E533-C665-B2C3-68921D4F73BA}"/>
              </a:ext>
            </a:extLst>
          </p:cNvPr>
          <p:cNvSpPr txBox="1"/>
          <p:nvPr/>
        </p:nvSpPr>
        <p:spPr>
          <a:xfrm>
            <a:off x="3233429" y="5244425"/>
            <a:ext cx="648072" cy="369332"/>
          </a:xfrm>
          <a:prstGeom prst="rect">
            <a:avLst/>
          </a:prstGeom>
          <a:noFill/>
        </p:spPr>
        <p:txBody>
          <a:bodyPr wrap="square" rtlCol="0">
            <a:spAutoFit/>
          </a:bodyPr>
          <a:lstStyle/>
          <a:p>
            <a:pPr algn="ctr"/>
            <a:r>
              <a:rPr lang="en-CH" dirty="0"/>
              <a:t>C2</a:t>
            </a:r>
          </a:p>
        </p:txBody>
      </p:sp>
      <p:sp>
        <p:nvSpPr>
          <p:cNvPr id="41" name="Right Arrow 40">
            <a:extLst>
              <a:ext uri="{FF2B5EF4-FFF2-40B4-BE49-F238E27FC236}">
                <a16:creationId xmlns:a16="http://schemas.microsoft.com/office/drawing/2014/main" id="{93A48569-F85A-F770-FA51-2B6998949808}"/>
              </a:ext>
            </a:extLst>
          </p:cNvPr>
          <p:cNvSpPr/>
          <p:nvPr/>
        </p:nvSpPr>
        <p:spPr>
          <a:xfrm>
            <a:off x="6996100" y="4089327"/>
            <a:ext cx="504056" cy="860580"/>
          </a:xfrm>
          <a:prstGeom prst="rightArrow">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2" name="TextBox 41">
            <a:extLst>
              <a:ext uri="{FF2B5EF4-FFF2-40B4-BE49-F238E27FC236}">
                <a16:creationId xmlns:a16="http://schemas.microsoft.com/office/drawing/2014/main" id="{333652E6-BDC8-263D-9D0B-16DD17F6D8B0}"/>
              </a:ext>
            </a:extLst>
          </p:cNvPr>
          <p:cNvSpPr txBox="1"/>
          <p:nvPr/>
        </p:nvSpPr>
        <p:spPr>
          <a:xfrm>
            <a:off x="6836998" y="3703084"/>
            <a:ext cx="782530" cy="369332"/>
          </a:xfrm>
          <a:prstGeom prst="rect">
            <a:avLst/>
          </a:prstGeom>
          <a:noFill/>
        </p:spPr>
        <p:txBody>
          <a:bodyPr wrap="square" rtlCol="0">
            <a:spAutoFit/>
          </a:bodyPr>
          <a:lstStyle/>
          <a:p>
            <a:pPr algn="ctr"/>
            <a:r>
              <a:rPr lang="en-CH" b="1" dirty="0"/>
              <a:t>mean</a:t>
            </a:r>
          </a:p>
        </p:txBody>
      </p:sp>
      <p:cxnSp>
        <p:nvCxnSpPr>
          <p:cNvPr id="43" name="Straight Arrow Connector 42">
            <a:extLst>
              <a:ext uri="{FF2B5EF4-FFF2-40B4-BE49-F238E27FC236}">
                <a16:creationId xmlns:a16="http://schemas.microsoft.com/office/drawing/2014/main" id="{89486C17-53CC-20C9-CD8D-63FA8CED505B}"/>
              </a:ext>
            </a:extLst>
          </p:cNvPr>
          <p:cNvCxnSpPr>
            <a:cxnSpLocks/>
          </p:cNvCxnSpPr>
          <p:nvPr/>
        </p:nvCxnSpPr>
        <p:spPr>
          <a:xfrm>
            <a:off x="9076492" y="2924246"/>
            <a:ext cx="707038" cy="592340"/>
          </a:xfrm>
          <a:prstGeom prst="straightConnector1">
            <a:avLst/>
          </a:prstGeom>
          <a:ln w="5715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E78C2F47-F524-3EA2-C9B9-323D7FA65172}"/>
              </a:ext>
            </a:extLst>
          </p:cNvPr>
          <p:cNvCxnSpPr>
            <a:cxnSpLocks/>
          </p:cNvCxnSpPr>
          <p:nvPr/>
        </p:nvCxnSpPr>
        <p:spPr>
          <a:xfrm>
            <a:off x="9076492" y="3645319"/>
            <a:ext cx="707038" cy="195361"/>
          </a:xfrm>
          <a:prstGeom prst="straightConnector1">
            <a:avLst/>
          </a:prstGeom>
          <a:ln w="5715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62D4EB21-0005-FD51-7470-B2028476A9CB}"/>
              </a:ext>
            </a:extLst>
          </p:cNvPr>
          <p:cNvCxnSpPr>
            <a:cxnSpLocks/>
          </p:cNvCxnSpPr>
          <p:nvPr/>
        </p:nvCxnSpPr>
        <p:spPr>
          <a:xfrm flipV="1">
            <a:off x="9065797" y="4205308"/>
            <a:ext cx="717733" cy="216628"/>
          </a:xfrm>
          <a:prstGeom prst="straightConnector1">
            <a:avLst/>
          </a:prstGeom>
          <a:ln w="5715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EBDE08F0-9045-A975-86E6-7425E8F00522}"/>
              </a:ext>
            </a:extLst>
          </p:cNvPr>
          <p:cNvCxnSpPr>
            <a:cxnSpLocks/>
          </p:cNvCxnSpPr>
          <p:nvPr/>
        </p:nvCxnSpPr>
        <p:spPr>
          <a:xfrm flipV="1">
            <a:off x="9076492" y="4421936"/>
            <a:ext cx="707038" cy="707416"/>
          </a:xfrm>
          <a:prstGeom prst="straightConnector1">
            <a:avLst/>
          </a:prstGeom>
          <a:ln w="5715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5A0A5073-F3C2-1242-F06D-8978935DB96B}"/>
              </a:ext>
            </a:extLst>
          </p:cNvPr>
          <p:cNvCxnSpPr>
            <a:cxnSpLocks/>
          </p:cNvCxnSpPr>
          <p:nvPr/>
        </p:nvCxnSpPr>
        <p:spPr>
          <a:xfrm flipV="1">
            <a:off x="9076492" y="4775644"/>
            <a:ext cx="707038" cy="1163243"/>
          </a:xfrm>
          <a:prstGeom prst="straightConnector1">
            <a:avLst/>
          </a:prstGeom>
          <a:ln w="5715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6027685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ECCB6A-618E-37C7-C40C-C398D3EBB3A0}"/>
              </a:ext>
            </a:extLst>
          </p:cNvPr>
          <p:cNvSpPr>
            <a:spLocks noGrp="1"/>
          </p:cNvSpPr>
          <p:nvPr>
            <p:ph type="title"/>
          </p:nvPr>
        </p:nvSpPr>
        <p:spPr/>
        <p:txBody>
          <a:bodyPr>
            <a:normAutofit fontScale="90000"/>
          </a:bodyPr>
          <a:lstStyle/>
          <a:p>
            <a:r>
              <a:rPr lang="en-CH" dirty="0"/>
              <a:t>Split-apply-combine </a:t>
            </a:r>
            <a:br>
              <a:rPr lang="en-CH" dirty="0"/>
            </a:br>
            <a:r>
              <a:rPr lang="en-CH" dirty="0"/>
              <a:t>operations</a:t>
            </a:r>
          </a:p>
        </p:txBody>
      </p:sp>
      <p:sp>
        <p:nvSpPr>
          <p:cNvPr id="4" name="Date Placeholder 3">
            <a:extLst>
              <a:ext uri="{FF2B5EF4-FFF2-40B4-BE49-F238E27FC236}">
                <a16:creationId xmlns:a16="http://schemas.microsoft.com/office/drawing/2014/main" id="{0EF2311A-7E78-BC6F-DE17-3E75987EC041}"/>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70F815FB-8E2B-AC35-EB50-287891425947}"/>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F934E1C5-2199-1F19-A099-EE0522DAC09B}"/>
              </a:ext>
            </a:extLst>
          </p:cNvPr>
          <p:cNvSpPr>
            <a:spLocks noGrp="1"/>
          </p:cNvSpPr>
          <p:nvPr>
            <p:ph type="sldNum" sz="quarter" idx="12"/>
          </p:nvPr>
        </p:nvSpPr>
        <p:spPr/>
        <p:txBody>
          <a:bodyPr/>
          <a:lstStyle/>
          <a:p>
            <a:fld id="{EF79ADEA-B933-47CC-A4E9-04E6298B917C}" type="slidenum">
              <a:rPr lang="en-US" smtClean="0"/>
              <a:pPr/>
              <a:t>84</a:t>
            </a:fld>
            <a:endParaRPr lang="en-US"/>
          </a:p>
        </p:txBody>
      </p:sp>
      <p:sp>
        <p:nvSpPr>
          <p:cNvPr id="8" name="Rectangle 7">
            <a:extLst>
              <a:ext uri="{FF2B5EF4-FFF2-40B4-BE49-F238E27FC236}">
                <a16:creationId xmlns:a16="http://schemas.microsoft.com/office/drawing/2014/main" id="{1FA8826F-32E2-BD5F-02E2-43A2489D5CEA}"/>
              </a:ext>
            </a:extLst>
          </p:cNvPr>
          <p:cNvSpPr/>
          <p:nvPr/>
        </p:nvSpPr>
        <p:spPr>
          <a:xfrm>
            <a:off x="7430532" y="206565"/>
            <a:ext cx="4539047" cy="990187"/>
          </a:xfrm>
          <a:prstGeom prst="rect">
            <a:avLst/>
          </a:prstGeom>
          <a:solidFill>
            <a:schemeClr val="accent1">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latin typeface="Courier New" panose="02070309020205020404" pitchFamily="49" charset="0"/>
              <a:cs typeface="Courier New" panose="02070309020205020404" pitchFamily="49" charset="0"/>
            </a:endParaRPr>
          </a:p>
        </p:txBody>
      </p:sp>
      <p:pic>
        <p:nvPicPr>
          <p:cNvPr id="9" name="Graphic 8">
            <a:extLst>
              <a:ext uri="{FF2B5EF4-FFF2-40B4-BE49-F238E27FC236}">
                <a16:creationId xmlns:a16="http://schemas.microsoft.com/office/drawing/2014/main" id="{AFCBC6E9-294C-070A-720C-D25315B20F9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511198" y="232081"/>
            <a:ext cx="710164" cy="631257"/>
          </a:xfrm>
          <a:prstGeom prst="rect">
            <a:avLst/>
          </a:prstGeom>
        </p:spPr>
      </p:pic>
      <p:sp>
        <p:nvSpPr>
          <p:cNvPr id="10" name="TextBox 9">
            <a:extLst>
              <a:ext uri="{FF2B5EF4-FFF2-40B4-BE49-F238E27FC236}">
                <a16:creationId xmlns:a16="http://schemas.microsoft.com/office/drawing/2014/main" id="{9ED7A6F1-CCC3-C091-FA45-D986B7844394}"/>
              </a:ext>
            </a:extLst>
          </p:cNvPr>
          <p:cNvSpPr txBox="1"/>
          <p:nvPr/>
        </p:nvSpPr>
        <p:spPr>
          <a:xfrm>
            <a:off x="8163696" y="225202"/>
            <a:ext cx="1779374" cy="369332"/>
          </a:xfrm>
          <a:prstGeom prst="rect">
            <a:avLst/>
          </a:prstGeom>
          <a:noFill/>
        </p:spPr>
        <p:txBody>
          <a:bodyPr wrap="square">
            <a:spAutoFit/>
          </a:bodyPr>
          <a:lstStyle/>
          <a:p>
            <a:pPr algn="ctr"/>
            <a:r>
              <a:rPr lang="en-DE" b="1">
                <a:solidFill>
                  <a:schemeClr val="tx1"/>
                </a:solidFill>
                <a:latin typeface="Courier New" panose="02070309020205020404" pitchFamily="49" charset="0"/>
                <a:cs typeface="Courier New" panose="02070309020205020404" pitchFamily="49" charset="0"/>
              </a:rPr>
              <a:t>Live Coding</a:t>
            </a:r>
          </a:p>
        </p:txBody>
      </p:sp>
      <p:sp>
        <p:nvSpPr>
          <p:cNvPr id="11" name="TextBox 10">
            <a:extLst>
              <a:ext uri="{FF2B5EF4-FFF2-40B4-BE49-F238E27FC236}">
                <a16:creationId xmlns:a16="http://schemas.microsoft.com/office/drawing/2014/main" id="{258EEBEA-4B1F-6F02-B601-6F6BECB48DFF}"/>
              </a:ext>
            </a:extLst>
          </p:cNvPr>
          <p:cNvSpPr txBox="1"/>
          <p:nvPr/>
        </p:nvSpPr>
        <p:spPr>
          <a:xfrm>
            <a:off x="8302028" y="542883"/>
            <a:ext cx="3482604" cy="523220"/>
          </a:xfrm>
          <a:prstGeom prst="rect">
            <a:avLst/>
          </a:prstGeom>
          <a:noFill/>
        </p:spPr>
        <p:txBody>
          <a:bodyPr wrap="square">
            <a:spAutoFit/>
          </a:bodyPr>
          <a:lstStyle/>
          <a:p>
            <a:r>
              <a:rPr lang="en-GB" sz="1400" dirty="0">
                <a:solidFill>
                  <a:schemeClr val="tx1"/>
                </a:solidFill>
                <a:latin typeface="Courier New" panose="02070309020205020404" pitchFamily="49" charset="0"/>
                <a:cs typeface="Courier New" panose="02070309020205020404" pitchFamily="49" charset="0"/>
              </a:rPr>
              <a:t>n</a:t>
            </a:r>
            <a:r>
              <a:rPr lang="en-DE" sz="1400">
                <a:solidFill>
                  <a:schemeClr val="tx1"/>
                </a:solidFill>
                <a:latin typeface="Courier New" panose="02070309020205020404" pitchFamily="49" charset="0"/>
                <a:cs typeface="Courier New" panose="02070309020205020404" pitchFamily="49" charset="0"/>
              </a:rPr>
              <a:t>otebooks/</a:t>
            </a:r>
            <a:r>
              <a:rPr lang="en-US" sz="1400" dirty="0">
                <a:solidFill>
                  <a:schemeClr val="tx1"/>
                </a:solidFill>
                <a:latin typeface="Courier New" panose="02070309020205020404" pitchFamily="49" charset="0"/>
                <a:cs typeface="Courier New" panose="02070309020205020404" pitchFamily="49" charset="0"/>
              </a:rPr>
              <a:t>030_</a:t>
            </a:r>
            <a:r>
              <a:rPr lang="en-US" sz="1400" dirty="0">
                <a:latin typeface="Courier New" panose="02070309020205020404" pitchFamily="49" charset="0"/>
                <a:cs typeface="Courier New" panose="02070309020205020404" pitchFamily="49" charset="0"/>
              </a:rPr>
              <a:t>tabular_data/</a:t>
            </a:r>
          </a:p>
          <a:p>
            <a:r>
              <a:rPr lang="en-US" sz="1400" dirty="0">
                <a:solidFill>
                  <a:schemeClr val="tx1"/>
                </a:solidFill>
                <a:latin typeface="Courier New" panose="02070309020205020404" pitchFamily="49" charset="0"/>
                <a:cs typeface="Courier New" panose="02070309020205020404" pitchFamily="49" charset="0"/>
              </a:rPr>
              <a:t>030_split-apply-combine.ipynb</a:t>
            </a:r>
            <a:endParaRPr lang="en-DE" sz="1400">
              <a:solidFill>
                <a:schemeClr val="tx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61953597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ECCB6A-618E-37C7-C40C-C398D3EBB3A0}"/>
              </a:ext>
            </a:extLst>
          </p:cNvPr>
          <p:cNvSpPr>
            <a:spLocks noGrp="1"/>
          </p:cNvSpPr>
          <p:nvPr>
            <p:ph type="title"/>
          </p:nvPr>
        </p:nvSpPr>
        <p:spPr/>
        <p:txBody>
          <a:bodyPr>
            <a:normAutofit fontScale="90000"/>
          </a:bodyPr>
          <a:lstStyle/>
          <a:p>
            <a:r>
              <a:rPr lang="en-CH" dirty="0"/>
              <a:t>Split-apply-combine </a:t>
            </a:r>
            <a:br>
              <a:rPr lang="en-CH" dirty="0"/>
            </a:br>
            <a:r>
              <a:rPr lang="en-CH" dirty="0"/>
              <a:t>operations</a:t>
            </a:r>
          </a:p>
        </p:txBody>
      </p:sp>
      <p:sp>
        <p:nvSpPr>
          <p:cNvPr id="3" name="Content Placeholder 2">
            <a:extLst>
              <a:ext uri="{FF2B5EF4-FFF2-40B4-BE49-F238E27FC236}">
                <a16:creationId xmlns:a16="http://schemas.microsoft.com/office/drawing/2014/main" id="{8341FE87-BBC4-59B5-6D80-2D99DCA70AD0}"/>
              </a:ext>
            </a:extLst>
          </p:cNvPr>
          <p:cNvSpPr>
            <a:spLocks noGrp="1"/>
          </p:cNvSpPr>
          <p:nvPr>
            <p:ph idx="1"/>
          </p:nvPr>
        </p:nvSpPr>
        <p:spPr/>
        <p:txBody>
          <a:bodyPr>
            <a:normAutofit/>
          </a:bodyPr>
          <a:lstStyle/>
          <a:p>
            <a:pPr marL="0" indent="0">
              <a:buNone/>
            </a:pPr>
            <a:r>
              <a:rPr lang="en-CH" dirty="0"/>
              <a:t>Main points:</a:t>
            </a:r>
          </a:p>
          <a:p>
            <a:r>
              <a:rPr lang="en-US" dirty="0"/>
              <a:t>Tabular data tools have a way to vectorize the standard</a:t>
            </a:r>
            <a:br>
              <a:rPr lang="en-US" dirty="0"/>
            </a:br>
            <a:r>
              <a:rPr lang="en-US" dirty="0"/>
              <a:t>split-apply-combine operations, using a “group-by” command</a:t>
            </a:r>
          </a:p>
          <a:p>
            <a:r>
              <a:rPr lang="en-US" dirty="0"/>
              <a:t>In addition, Pandas has got a “pivot-table” command that can be used to simplify the creation of more complex summary tables</a:t>
            </a:r>
          </a:p>
        </p:txBody>
      </p:sp>
      <p:sp>
        <p:nvSpPr>
          <p:cNvPr id="4" name="Date Placeholder 3">
            <a:extLst>
              <a:ext uri="{FF2B5EF4-FFF2-40B4-BE49-F238E27FC236}">
                <a16:creationId xmlns:a16="http://schemas.microsoft.com/office/drawing/2014/main" id="{0EF2311A-7E78-BC6F-DE17-3E75987EC041}"/>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70F815FB-8E2B-AC35-EB50-287891425947}"/>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F934E1C5-2199-1F19-A099-EE0522DAC09B}"/>
              </a:ext>
            </a:extLst>
          </p:cNvPr>
          <p:cNvSpPr>
            <a:spLocks noGrp="1"/>
          </p:cNvSpPr>
          <p:nvPr>
            <p:ph type="sldNum" sz="quarter" idx="12"/>
          </p:nvPr>
        </p:nvSpPr>
        <p:spPr/>
        <p:txBody>
          <a:bodyPr/>
          <a:lstStyle/>
          <a:p>
            <a:fld id="{EF79ADEA-B933-47CC-A4E9-04E6298B917C}" type="slidenum">
              <a:rPr lang="en-US" smtClean="0"/>
              <a:pPr/>
              <a:t>85</a:t>
            </a:fld>
            <a:endParaRPr lang="en-US"/>
          </a:p>
        </p:txBody>
      </p:sp>
      <p:sp>
        <p:nvSpPr>
          <p:cNvPr id="8" name="Rectangle 7">
            <a:extLst>
              <a:ext uri="{FF2B5EF4-FFF2-40B4-BE49-F238E27FC236}">
                <a16:creationId xmlns:a16="http://schemas.microsoft.com/office/drawing/2014/main" id="{1FA8826F-32E2-BD5F-02E2-43A2489D5CEA}"/>
              </a:ext>
            </a:extLst>
          </p:cNvPr>
          <p:cNvSpPr/>
          <p:nvPr/>
        </p:nvSpPr>
        <p:spPr>
          <a:xfrm>
            <a:off x="7430532" y="206565"/>
            <a:ext cx="4539047" cy="990187"/>
          </a:xfrm>
          <a:prstGeom prst="rect">
            <a:avLst/>
          </a:prstGeom>
          <a:solidFill>
            <a:schemeClr val="accent1">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latin typeface="Courier New" panose="02070309020205020404" pitchFamily="49" charset="0"/>
              <a:cs typeface="Courier New" panose="02070309020205020404" pitchFamily="49" charset="0"/>
            </a:endParaRPr>
          </a:p>
        </p:txBody>
      </p:sp>
      <p:pic>
        <p:nvPicPr>
          <p:cNvPr id="9" name="Graphic 8">
            <a:extLst>
              <a:ext uri="{FF2B5EF4-FFF2-40B4-BE49-F238E27FC236}">
                <a16:creationId xmlns:a16="http://schemas.microsoft.com/office/drawing/2014/main" id="{AFCBC6E9-294C-070A-720C-D25315B20F9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511198" y="232081"/>
            <a:ext cx="710164" cy="631257"/>
          </a:xfrm>
          <a:prstGeom prst="rect">
            <a:avLst/>
          </a:prstGeom>
        </p:spPr>
      </p:pic>
      <p:sp>
        <p:nvSpPr>
          <p:cNvPr id="10" name="TextBox 9">
            <a:extLst>
              <a:ext uri="{FF2B5EF4-FFF2-40B4-BE49-F238E27FC236}">
                <a16:creationId xmlns:a16="http://schemas.microsoft.com/office/drawing/2014/main" id="{9ED7A6F1-CCC3-C091-FA45-D986B7844394}"/>
              </a:ext>
            </a:extLst>
          </p:cNvPr>
          <p:cNvSpPr txBox="1"/>
          <p:nvPr/>
        </p:nvSpPr>
        <p:spPr>
          <a:xfrm>
            <a:off x="8163696" y="225202"/>
            <a:ext cx="1779374" cy="369332"/>
          </a:xfrm>
          <a:prstGeom prst="rect">
            <a:avLst/>
          </a:prstGeom>
          <a:noFill/>
        </p:spPr>
        <p:txBody>
          <a:bodyPr wrap="square">
            <a:spAutoFit/>
          </a:bodyPr>
          <a:lstStyle/>
          <a:p>
            <a:pPr algn="ctr"/>
            <a:r>
              <a:rPr lang="en-DE" b="1">
                <a:solidFill>
                  <a:schemeClr val="tx1"/>
                </a:solidFill>
                <a:latin typeface="Courier New" panose="02070309020205020404" pitchFamily="49" charset="0"/>
                <a:cs typeface="Courier New" panose="02070309020205020404" pitchFamily="49" charset="0"/>
              </a:rPr>
              <a:t>Live Coding</a:t>
            </a:r>
          </a:p>
        </p:txBody>
      </p:sp>
      <p:sp>
        <p:nvSpPr>
          <p:cNvPr id="11" name="TextBox 10">
            <a:extLst>
              <a:ext uri="{FF2B5EF4-FFF2-40B4-BE49-F238E27FC236}">
                <a16:creationId xmlns:a16="http://schemas.microsoft.com/office/drawing/2014/main" id="{258EEBEA-4B1F-6F02-B601-6F6BECB48DFF}"/>
              </a:ext>
            </a:extLst>
          </p:cNvPr>
          <p:cNvSpPr txBox="1"/>
          <p:nvPr/>
        </p:nvSpPr>
        <p:spPr>
          <a:xfrm>
            <a:off x="8302028" y="542883"/>
            <a:ext cx="3482604" cy="523220"/>
          </a:xfrm>
          <a:prstGeom prst="rect">
            <a:avLst/>
          </a:prstGeom>
          <a:noFill/>
        </p:spPr>
        <p:txBody>
          <a:bodyPr wrap="square">
            <a:spAutoFit/>
          </a:bodyPr>
          <a:lstStyle/>
          <a:p>
            <a:r>
              <a:rPr lang="en-GB" sz="1400" dirty="0">
                <a:solidFill>
                  <a:schemeClr val="tx1"/>
                </a:solidFill>
                <a:latin typeface="Courier New" panose="02070309020205020404" pitchFamily="49" charset="0"/>
                <a:cs typeface="Courier New" panose="02070309020205020404" pitchFamily="49" charset="0"/>
              </a:rPr>
              <a:t>n</a:t>
            </a:r>
            <a:r>
              <a:rPr lang="en-DE" sz="1400">
                <a:solidFill>
                  <a:schemeClr val="tx1"/>
                </a:solidFill>
                <a:latin typeface="Courier New" panose="02070309020205020404" pitchFamily="49" charset="0"/>
                <a:cs typeface="Courier New" panose="02070309020205020404" pitchFamily="49" charset="0"/>
              </a:rPr>
              <a:t>otebooks/</a:t>
            </a:r>
            <a:r>
              <a:rPr lang="en-US" sz="1400" dirty="0">
                <a:solidFill>
                  <a:schemeClr val="tx1"/>
                </a:solidFill>
                <a:latin typeface="Courier New" panose="02070309020205020404" pitchFamily="49" charset="0"/>
                <a:cs typeface="Courier New" panose="02070309020205020404" pitchFamily="49" charset="0"/>
              </a:rPr>
              <a:t>030_</a:t>
            </a:r>
            <a:r>
              <a:rPr lang="en-US" sz="1400" dirty="0">
                <a:latin typeface="Courier New" panose="02070309020205020404" pitchFamily="49" charset="0"/>
                <a:cs typeface="Courier New" panose="02070309020205020404" pitchFamily="49" charset="0"/>
              </a:rPr>
              <a:t>tabular_data/</a:t>
            </a:r>
          </a:p>
          <a:p>
            <a:r>
              <a:rPr lang="en-US" sz="1400" dirty="0">
                <a:solidFill>
                  <a:schemeClr val="tx1"/>
                </a:solidFill>
                <a:latin typeface="Courier New" panose="02070309020205020404" pitchFamily="49" charset="0"/>
                <a:cs typeface="Courier New" panose="02070309020205020404" pitchFamily="49" charset="0"/>
              </a:rPr>
              <a:t>030_split-apply-combine.ipynb</a:t>
            </a:r>
            <a:endParaRPr lang="en-DE" sz="1400">
              <a:solidFill>
                <a:schemeClr val="tx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38026680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E66C477-067C-9874-F2C4-C153E8CA8F89}"/>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5310C52F-00E9-73F5-D597-6067A2C22093}"/>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9A006B78-0ADB-5FBB-C43B-566CADED262D}"/>
              </a:ext>
            </a:extLst>
          </p:cNvPr>
          <p:cNvSpPr>
            <a:spLocks noGrp="1"/>
          </p:cNvSpPr>
          <p:nvPr>
            <p:ph type="sldNum" sz="quarter" idx="12"/>
          </p:nvPr>
        </p:nvSpPr>
        <p:spPr/>
        <p:txBody>
          <a:bodyPr/>
          <a:lstStyle/>
          <a:p>
            <a:fld id="{EF79ADEA-B933-47CC-A4E9-04E6298B917C}" type="slidenum">
              <a:rPr lang="en-US" smtClean="0"/>
              <a:pPr/>
              <a:t>86</a:t>
            </a:fld>
            <a:endParaRPr lang="en-US"/>
          </a:p>
        </p:txBody>
      </p:sp>
      <p:pic>
        <p:nvPicPr>
          <p:cNvPr id="12" name="Picture 11">
            <a:extLst>
              <a:ext uri="{FF2B5EF4-FFF2-40B4-BE49-F238E27FC236}">
                <a16:creationId xmlns:a16="http://schemas.microsoft.com/office/drawing/2014/main" id="{02B16CC5-6367-07FC-13F1-32602644A254}"/>
              </a:ext>
            </a:extLst>
          </p:cNvPr>
          <p:cNvPicPr>
            <a:picLocks noChangeAspect="1"/>
          </p:cNvPicPr>
          <p:nvPr/>
        </p:nvPicPr>
        <p:blipFill>
          <a:blip r:embed="rId2"/>
          <a:stretch>
            <a:fillRect/>
          </a:stretch>
        </p:blipFill>
        <p:spPr>
          <a:xfrm>
            <a:off x="3935760" y="2162606"/>
            <a:ext cx="2887012" cy="4558869"/>
          </a:xfrm>
          <a:prstGeom prst="rect">
            <a:avLst/>
          </a:prstGeom>
        </p:spPr>
      </p:pic>
      <p:pic>
        <p:nvPicPr>
          <p:cNvPr id="13" name="Picture 12">
            <a:extLst>
              <a:ext uri="{FF2B5EF4-FFF2-40B4-BE49-F238E27FC236}">
                <a16:creationId xmlns:a16="http://schemas.microsoft.com/office/drawing/2014/main" id="{25C5F1EF-81F0-2798-750C-D5C1621BBB7E}"/>
              </a:ext>
            </a:extLst>
          </p:cNvPr>
          <p:cNvPicPr>
            <a:picLocks noChangeAspect="1"/>
          </p:cNvPicPr>
          <p:nvPr/>
        </p:nvPicPr>
        <p:blipFill>
          <a:blip r:embed="rId3"/>
          <a:stretch>
            <a:fillRect/>
          </a:stretch>
        </p:blipFill>
        <p:spPr>
          <a:xfrm>
            <a:off x="7584807" y="2500519"/>
            <a:ext cx="1477203" cy="3629420"/>
          </a:xfrm>
          <a:prstGeom prst="rect">
            <a:avLst/>
          </a:prstGeom>
        </p:spPr>
      </p:pic>
      <p:pic>
        <p:nvPicPr>
          <p:cNvPr id="14" name="Picture 13">
            <a:extLst>
              <a:ext uri="{FF2B5EF4-FFF2-40B4-BE49-F238E27FC236}">
                <a16:creationId xmlns:a16="http://schemas.microsoft.com/office/drawing/2014/main" id="{B5B43A94-3712-95D3-824F-C2FF7E45A6CF}"/>
              </a:ext>
            </a:extLst>
          </p:cNvPr>
          <p:cNvPicPr>
            <a:picLocks noChangeAspect="1"/>
          </p:cNvPicPr>
          <p:nvPr/>
        </p:nvPicPr>
        <p:blipFill>
          <a:blip r:embed="rId4"/>
          <a:stretch>
            <a:fillRect/>
          </a:stretch>
        </p:blipFill>
        <p:spPr>
          <a:xfrm>
            <a:off x="9859831" y="2999832"/>
            <a:ext cx="1812348" cy="1955428"/>
          </a:xfrm>
          <a:prstGeom prst="rect">
            <a:avLst/>
          </a:prstGeom>
        </p:spPr>
      </p:pic>
      <p:pic>
        <p:nvPicPr>
          <p:cNvPr id="15" name="Picture 14">
            <a:extLst>
              <a:ext uri="{FF2B5EF4-FFF2-40B4-BE49-F238E27FC236}">
                <a16:creationId xmlns:a16="http://schemas.microsoft.com/office/drawing/2014/main" id="{BC3FA4E9-5294-0328-8F97-DDC1386E7258}"/>
              </a:ext>
            </a:extLst>
          </p:cNvPr>
          <p:cNvPicPr>
            <a:picLocks noChangeAspect="1"/>
          </p:cNvPicPr>
          <p:nvPr/>
        </p:nvPicPr>
        <p:blipFill>
          <a:blip r:embed="rId5"/>
          <a:stretch>
            <a:fillRect/>
          </a:stretch>
        </p:blipFill>
        <p:spPr>
          <a:xfrm>
            <a:off x="460196" y="2783808"/>
            <a:ext cx="2664296" cy="2589245"/>
          </a:xfrm>
          <a:prstGeom prst="rect">
            <a:avLst/>
          </a:prstGeom>
        </p:spPr>
      </p:pic>
      <p:sp>
        <p:nvSpPr>
          <p:cNvPr id="16" name="TextBox 15">
            <a:extLst>
              <a:ext uri="{FF2B5EF4-FFF2-40B4-BE49-F238E27FC236}">
                <a16:creationId xmlns:a16="http://schemas.microsoft.com/office/drawing/2014/main" id="{13746398-1E85-0926-179F-6EEC29167DF2}"/>
              </a:ext>
            </a:extLst>
          </p:cNvPr>
          <p:cNvSpPr txBox="1"/>
          <p:nvPr/>
        </p:nvSpPr>
        <p:spPr>
          <a:xfrm>
            <a:off x="2617788" y="1321781"/>
            <a:ext cx="1872208" cy="646331"/>
          </a:xfrm>
          <a:prstGeom prst="rect">
            <a:avLst/>
          </a:prstGeom>
          <a:solidFill>
            <a:schemeClr val="accent2">
              <a:lumMod val="20000"/>
              <a:lumOff val="80000"/>
            </a:schemeClr>
          </a:solidFill>
        </p:spPr>
        <p:txBody>
          <a:bodyPr wrap="square" rtlCol="0">
            <a:spAutoFit/>
          </a:bodyPr>
          <a:lstStyle/>
          <a:p>
            <a:pPr algn="ctr"/>
            <a:r>
              <a:rPr lang="en-CH" sz="3600" dirty="0"/>
              <a:t>split</a:t>
            </a:r>
          </a:p>
        </p:txBody>
      </p:sp>
      <p:sp>
        <p:nvSpPr>
          <p:cNvPr id="17" name="TextBox 16">
            <a:extLst>
              <a:ext uri="{FF2B5EF4-FFF2-40B4-BE49-F238E27FC236}">
                <a16:creationId xmlns:a16="http://schemas.microsoft.com/office/drawing/2014/main" id="{AC67E940-16D3-A6FC-0D6E-51EBD91DBB99}"/>
              </a:ext>
            </a:extLst>
          </p:cNvPr>
          <p:cNvSpPr txBox="1"/>
          <p:nvPr/>
        </p:nvSpPr>
        <p:spPr>
          <a:xfrm>
            <a:off x="6312024" y="1321781"/>
            <a:ext cx="1872208" cy="646331"/>
          </a:xfrm>
          <a:prstGeom prst="rect">
            <a:avLst/>
          </a:prstGeom>
          <a:solidFill>
            <a:schemeClr val="accent5">
              <a:lumMod val="20000"/>
              <a:lumOff val="80000"/>
            </a:schemeClr>
          </a:solidFill>
        </p:spPr>
        <p:txBody>
          <a:bodyPr wrap="square" rtlCol="0">
            <a:spAutoFit/>
          </a:bodyPr>
          <a:lstStyle/>
          <a:p>
            <a:pPr algn="ctr"/>
            <a:r>
              <a:rPr lang="en-CH" sz="3600" dirty="0"/>
              <a:t>apply</a:t>
            </a:r>
          </a:p>
        </p:txBody>
      </p:sp>
      <p:sp>
        <p:nvSpPr>
          <p:cNvPr id="18" name="TextBox 17">
            <a:extLst>
              <a:ext uri="{FF2B5EF4-FFF2-40B4-BE49-F238E27FC236}">
                <a16:creationId xmlns:a16="http://schemas.microsoft.com/office/drawing/2014/main" id="{25C191C7-F84D-BC99-8B6A-78157546F71D}"/>
              </a:ext>
            </a:extLst>
          </p:cNvPr>
          <p:cNvSpPr txBox="1"/>
          <p:nvPr/>
        </p:nvSpPr>
        <p:spPr>
          <a:xfrm>
            <a:off x="9783530" y="1321780"/>
            <a:ext cx="1872208" cy="646331"/>
          </a:xfrm>
          <a:prstGeom prst="rect">
            <a:avLst/>
          </a:prstGeom>
          <a:solidFill>
            <a:schemeClr val="accent6">
              <a:lumMod val="20000"/>
              <a:lumOff val="80000"/>
            </a:schemeClr>
          </a:solidFill>
        </p:spPr>
        <p:txBody>
          <a:bodyPr wrap="square" rtlCol="0">
            <a:spAutoFit/>
          </a:bodyPr>
          <a:lstStyle/>
          <a:p>
            <a:pPr algn="ctr"/>
            <a:r>
              <a:rPr lang="en-CH" sz="3600" dirty="0"/>
              <a:t>combine</a:t>
            </a:r>
          </a:p>
        </p:txBody>
      </p:sp>
      <p:cxnSp>
        <p:nvCxnSpPr>
          <p:cNvPr id="20" name="Straight Arrow Connector 19">
            <a:extLst>
              <a:ext uri="{FF2B5EF4-FFF2-40B4-BE49-F238E27FC236}">
                <a16:creationId xmlns:a16="http://schemas.microsoft.com/office/drawing/2014/main" id="{E234EC1C-4AEE-D9CD-6B18-48EA994F5396}"/>
              </a:ext>
            </a:extLst>
          </p:cNvPr>
          <p:cNvCxnSpPr/>
          <p:nvPr/>
        </p:nvCxnSpPr>
        <p:spPr>
          <a:xfrm flipV="1">
            <a:off x="3287688" y="2783808"/>
            <a:ext cx="648072" cy="742070"/>
          </a:xfrm>
          <a:prstGeom prst="straightConnector1">
            <a:avLst/>
          </a:prstGeom>
          <a:ln w="5715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C018CA81-A11A-1DA7-615E-C285A83D270B}"/>
              </a:ext>
            </a:extLst>
          </p:cNvPr>
          <p:cNvCxnSpPr>
            <a:cxnSpLocks/>
          </p:cNvCxnSpPr>
          <p:nvPr/>
        </p:nvCxnSpPr>
        <p:spPr>
          <a:xfrm flipV="1">
            <a:off x="3281427" y="3784447"/>
            <a:ext cx="648072" cy="112466"/>
          </a:xfrm>
          <a:prstGeom prst="straightConnector1">
            <a:avLst/>
          </a:prstGeom>
          <a:ln w="5715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217CE81-9FF0-1CEA-EE00-A4F296503CAC}"/>
              </a:ext>
            </a:extLst>
          </p:cNvPr>
          <p:cNvCxnSpPr>
            <a:cxnSpLocks/>
          </p:cNvCxnSpPr>
          <p:nvPr/>
        </p:nvCxnSpPr>
        <p:spPr>
          <a:xfrm>
            <a:off x="3281990" y="4326797"/>
            <a:ext cx="637329" cy="396034"/>
          </a:xfrm>
          <a:prstGeom prst="straightConnector1">
            <a:avLst/>
          </a:prstGeom>
          <a:ln w="5715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4397138F-9893-66D5-0CE1-BBEFC0EB76DC}"/>
              </a:ext>
            </a:extLst>
          </p:cNvPr>
          <p:cNvCxnSpPr>
            <a:cxnSpLocks/>
          </p:cNvCxnSpPr>
          <p:nvPr/>
        </p:nvCxnSpPr>
        <p:spPr>
          <a:xfrm>
            <a:off x="3292170" y="5254509"/>
            <a:ext cx="637329" cy="1186731"/>
          </a:xfrm>
          <a:prstGeom prst="straightConnector1">
            <a:avLst/>
          </a:prstGeom>
          <a:ln w="5715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D612E577-48AF-DA6D-3AD7-B39EC287E9D7}"/>
              </a:ext>
            </a:extLst>
          </p:cNvPr>
          <p:cNvCxnSpPr>
            <a:cxnSpLocks/>
          </p:cNvCxnSpPr>
          <p:nvPr/>
        </p:nvCxnSpPr>
        <p:spPr>
          <a:xfrm>
            <a:off x="3281427" y="4875093"/>
            <a:ext cx="648072" cy="753678"/>
          </a:xfrm>
          <a:prstGeom prst="straightConnector1">
            <a:avLst/>
          </a:prstGeom>
          <a:ln w="5715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67CC0460-6CB9-7E35-7CCF-D7F7CE9DED6B}"/>
              </a:ext>
            </a:extLst>
          </p:cNvPr>
          <p:cNvSpPr txBox="1"/>
          <p:nvPr/>
        </p:nvSpPr>
        <p:spPr>
          <a:xfrm>
            <a:off x="3228891" y="2734467"/>
            <a:ext cx="648072" cy="369332"/>
          </a:xfrm>
          <a:prstGeom prst="rect">
            <a:avLst/>
          </a:prstGeom>
          <a:noFill/>
        </p:spPr>
        <p:txBody>
          <a:bodyPr wrap="square" rtlCol="0">
            <a:spAutoFit/>
          </a:bodyPr>
          <a:lstStyle/>
          <a:p>
            <a:pPr algn="ctr"/>
            <a:r>
              <a:rPr lang="en-CH" dirty="0"/>
              <a:t>A1</a:t>
            </a:r>
          </a:p>
        </p:txBody>
      </p:sp>
      <p:sp>
        <p:nvSpPr>
          <p:cNvPr id="31" name="TextBox 30">
            <a:extLst>
              <a:ext uri="{FF2B5EF4-FFF2-40B4-BE49-F238E27FC236}">
                <a16:creationId xmlns:a16="http://schemas.microsoft.com/office/drawing/2014/main" id="{D44BF0D3-A2CC-FE32-FB6D-82FCFA71F02B}"/>
              </a:ext>
            </a:extLst>
          </p:cNvPr>
          <p:cNvSpPr txBox="1"/>
          <p:nvPr/>
        </p:nvSpPr>
        <p:spPr>
          <a:xfrm>
            <a:off x="3223865" y="3516586"/>
            <a:ext cx="648072" cy="369332"/>
          </a:xfrm>
          <a:prstGeom prst="rect">
            <a:avLst/>
          </a:prstGeom>
          <a:noFill/>
        </p:spPr>
        <p:txBody>
          <a:bodyPr wrap="square" rtlCol="0">
            <a:spAutoFit/>
          </a:bodyPr>
          <a:lstStyle/>
          <a:p>
            <a:pPr algn="ctr"/>
            <a:r>
              <a:rPr lang="en-CH" dirty="0"/>
              <a:t>A2</a:t>
            </a:r>
          </a:p>
        </p:txBody>
      </p:sp>
      <p:sp>
        <p:nvSpPr>
          <p:cNvPr id="32" name="TextBox 31">
            <a:extLst>
              <a:ext uri="{FF2B5EF4-FFF2-40B4-BE49-F238E27FC236}">
                <a16:creationId xmlns:a16="http://schemas.microsoft.com/office/drawing/2014/main" id="{22055C05-72BE-C303-05F7-436482D65C36}"/>
              </a:ext>
            </a:extLst>
          </p:cNvPr>
          <p:cNvSpPr txBox="1"/>
          <p:nvPr/>
        </p:nvSpPr>
        <p:spPr>
          <a:xfrm>
            <a:off x="3223865" y="4020642"/>
            <a:ext cx="648072" cy="369332"/>
          </a:xfrm>
          <a:prstGeom prst="rect">
            <a:avLst/>
          </a:prstGeom>
          <a:noFill/>
        </p:spPr>
        <p:txBody>
          <a:bodyPr wrap="square" rtlCol="0">
            <a:spAutoFit/>
          </a:bodyPr>
          <a:lstStyle/>
          <a:p>
            <a:pPr algn="ctr"/>
            <a:r>
              <a:rPr lang="en-CH" dirty="0"/>
              <a:t>B1</a:t>
            </a:r>
          </a:p>
        </p:txBody>
      </p:sp>
      <p:sp>
        <p:nvSpPr>
          <p:cNvPr id="33" name="TextBox 32">
            <a:extLst>
              <a:ext uri="{FF2B5EF4-FFF2-40B4-BE49-F238E27FC236}">
                <a16:creationId xmlns:a16="http://schemas.microsoft.com/office/drawing/2014/main" id="{CF13BBCD-07A1-F090-5B9A-30181BC4C0C3}"/>
              </a:ext>
            </a:extLst>
          </p:cNvPr>
          <p:cNvSpPr txBox="1"/>
          <p:nvPr/>
        </p:nvSpPr>
        <p:spPr>
          <a:xfrm>
            <a:off x="3233429" y="4754344"/>
            <a:ext cx="648072" cy="369332"/>
          </a:xfrm>
          <a:prstGeom prst="rect">
            <a:avLst/>
          </a:prstGeom>
          <a:noFill/>
        </p:spPr>
        <p:txBody>
          <a:bodyPr wrap="square" rtlCol="0">
            <a:spAutoFit/>
          </a:bodyPr>
          <a:lstStyle/>
          <a:p>
            <a:pPr algn="ctr"/>
            <a:r>
              <a:rPr lang="en-CH" dirty="0"/>
              <a:t>B2</a:t>
            </a:r>
          </a:p>
        </p:txBody>
      </p:sp>
      <p:sp>
        <p:nvSpPr>
          <p:cNvPr id="34" name="TextBox 33">
            <a:extLst>
              <a:ext uri="{FF2B5EF4-FFF2-40B4-BE49-F238E27FC236}">
                <a16:creationId xmlns:a16="http://schemas.microsoft.com/office/drawing/2014/main" id="{134B4FB5-E533-C665-B2C3-68921D4F73BA}"/>
              </a:ext>
            </a:extLst>
          </p:cNvPr>
          <p:cNvSpPr txBox="1"/>
          <p:nvPr/>
        </p:nvSpPr>
        <p:spPr>
          <a:xfrm>
            <a:off x="3233429" y="5244425"/>
            <a:ext cx="648072" cy="369332"/>
          </a:xfrm>
          <a:prstGeom prst="rect">
            <a:avLst/>
          </a:prstGeom>
          <a:noFill/>
        </p:spPr>
        <p:txBody>
          <a:bodyPr wrap="square" rtlCol="0">
            <a:spAutoFit/>
          </a:bodyPr>
          <a:lstStyle/>
          <a:p>
            <a:pPr algn="ctr"/>
            <a:r>
              <a:rPr lang="en-CH" dirty="0"/>
              <a:t>C2</a:t>
            </a:r>
          </a:p>
        </p:txBody>
      </p:sp>
      <p:sp>
        <p:nvSpPr>
          <p:cNvPr id="41" name="Right Arrow 40">
            <a:extLst>
              <a:ext uri="{FF2B5EF4-FFF2-40B4-BE49-F238E27FC236}">
                <a16:creationId xmlns:a16="http://schemas.microsoft.com/office/drawing/2014/main" id="{93A48569-F85A-F770-FA51-2B6998949808}"/>
              </a:ext>
            </a:extLst>
          </p:cNvPr>
          <p:cNvSpPr/>
          <p:nvPr/>
        </p:nvSpPr>
        <p:spPr>
          <a:xfrm>
            <a:off x="6996100" y="4089327"/>
            <a:ext cx="504056" cy="860580"/>
          </a:xfrm>
          <a:prstGeom prst="rightArrow">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2" name="TextBox 41">
            <a:extLst>
              <a:ext uri="{FF2B5EF4-FFF2-40B4-BE49-F238E27FC236}">
                <a16:creationId xmlns:a16="http://schemas.microsoft.com/office/drawing/2014/main" id="{333652E6-BDC8-263D-9D0B-16DD17F6D8B0}"/>
              </a:ext>
            </a:extLst>
          </p:cNvPr>
          <p:cNvSpPr txBox="1"/>
          <p:nvPr/>
        </p:nvSpPr>
        <p:spPr>
          <a:xfrm>
            <a:off x="6836998" y="3703084"/>
            <a:ext cx="782530" cy="369332"/>
          </a:xfrm>
          <a:prstGeom prst="rect">
            <a:avLst/>
          </a:prstGeom>
          <a:noFill/>
        </p:spPr>
        <p:txBody>
          <a:bodyPr wrap="square" rtlCol="0">
            <a:spAutoFit/>
          </a:bodyPr>
          <a:lstStyle/>
          <a:p>
            <a:pPr algn="ctr"/>
            <a:r>
              <a:rPr lang="en-CH" b="1" dirty="0"/>
              <a:t>mean</a:t>
            </a:r>
          </a:p>
        </p:txBody>
      </p:sp>
      <p:cxnSp>
        <p:nvCxnSpPr>
          <p:cNvPr id="43" name="Straight Arrow Connector 42">
            <a:extLst>
              <a:ext uri="{FF2B5EF4-FFF2-40B4-BE49-F238E27FC236}">
                <a16:creationId xmlns:a16="http://schemas.microsoft.com/office/drawing/2014/main" id="{89486C17-53CC-20C9-CD8D-63FA8CED505B}"/>
              </a:ext>
            </a:extLst>
          </p:cNvPr>
          <p:cNvCxnSpPr>
            <a:cxnSpLocks/>
          </p:cNvCxnSpPr>
          <p:nvPr/>
        </p:nvCxnSpPr>
        <p:spPr>
          <a:xfrm>
            <a:off x="9076492" y="2924246"/>
            <a:ext cx="707038" cy="592340"/>
          </a:xfrm>
          <a:prstGeom prst="straightConnector1">
            <a:avLst/>
          </a:prstGeom>
          <a:ln w="5715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E78C2F47-F524-3EA2-C9B9-323D7FA65172}"/>
              </a:ext>
            </a:extLst>
          </p:cNvPr>
          <p:cNvCxnSpPr>
            <a:cxnSpLocks/>
          </p:cNvCxnSpPr>
          <p:nvPr/>
        </p:nvCxnSpPr>
        <p:spPr>
          <a:xfrm>
            <a:off x="9076492" y="3645319"/>
            <a:ext cx="707038" cy="195361"/>
          </a:xfrm>
          <a:prstGeom prst="straightConnector1">
            <a:avLst/>
          </a:prstGeom>
          <a:ln w="5715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62D4EB21-0005-FD51-7470-B2028476A9CB}"/>
              </a:ext>
            </a:extLst>
          </p:cNvPr>
          <p:cNvCxnSpPr>
            <a:cxnSpLocks/>
          </p:cNvCxnSpPr>
          <p:nvPr/>
        </p:nvCxnSpPr>
        <p:spPr>
          <a:xfrm flipV="1">
            <a:off x="9065797" y="4205308"/>
            <a:ext cx="717733" cy="216628"/>
          </a:xfrm>
          <a:prstGeom prst="straightConnector1">
            <a:avLst/>
          </a:prstGeom>
          <a:ln w="5715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EBDE08F0-9045-A975-86E6-7425E8F00522}"/>
              </a:ext>
            </a:extLst>
          </p:cNvPr>
          <p:cNvCxnSpPr>
            <a:cxnSpLocks/>
          </p:cNvCxnSpPr>
          <p:nvPr/>
        </p:nvCxnSpPr>
        <p:spPr>
          <a:xfrm flipV="1">
            <a:off x="9076492" y="4421936"/>
            <a:ext cx="707038" cy="707416"/>
          </a:xfrm>
          <a:prstGeom prst="straightConnector1">
            <a:avLst/>
          </a:prstGeom>
          <a:ln w="5715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5A0A5073-F3C2-1242-F06D-8978935DB96B}"/>
              </a:ext>
            </a:extLst>
          </p:cNvPr>
          <p:cNvCxnSpPr>
            <a:cxnSpLocks/>
          </p:cNvCxnSpPr>
          <p:nvPr/>
        </p:nvCxnSpPr>
        <p:spPr>
          <a:xfrm flipV="1">
            <a:off x="9076492" y="4775644"/>
            <a:ext cx="707038" cy="1163243"/>
          </a:xfrm>
          <a:prstGeom prst="straightConnector1">
            <a:avLst/>
          </a:prstGeom>
          <a:ln w="5715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83C52ED-9FD8-CD83-CD04-5BB697C03FA5}"/>
              </a:ext>
            </a:extLst>
          </p:cNvPr>
          <p:cNvSpPr txBox="1"/>
          <p:nvPr/>
        </p:nvSpPr>
        <p:spPr>
          <a:xfrm>
            <a:off x="515380" y="293815"/>
            <a:ext cx="11161240" cy="523220"/>
          </a:xfrm>
          <a:prstGeom prst="rect">
            <a:avLst/>
          </a:prstGeom>
          <a:noFill/>
        </p:spPr>
        <p:txBody>
          <a:bodyPr wrap="square" rtlCol="0">
            <a:spAutoFit/>
          </a:bodyPr>
          <a:lstStyle/>
          <a:p>
            <a:pPr algn="ctr"/>
            <a:r>
              <a:rPr lang="en-CH" sz="2800" dirty="0">
                <a:latin typeface="Consolas" panose="020B0609020204030204" pitchFamily="49" charset="0"/>
                <a:cs typeface="Consolas" panose="020B0609020204030204" pitchFamily="49" charset="0"/>
              </a:rPr>
              <a:t>df</a:t>
            </a:r>
            <a:r>
              <a:rPr lang="en-CH" sz="2800" dirty="0">
                <a:solidFill>
                  <a:schemeClr val="accent2">
                    <a:lumMod val="75000"/>
                  </a:schemeClr>
                </a:solidFill>
                <a:latin typeface="Consolas" panose="020B0609020204030204" pitchFamily="49" charset="0"/>
                <a:cs typeface="Consolas" panose="020B0609020204030204" pitchFamily="49" charset="0"/>
              </a:rPr>
              <a:t>.groupby(‘condition_id’)</a:t>
            </a:r>
            <a:r>
              <a:rPr lang="en-CH" sz="2800" dirty="0">
                <a:solidFill>
                  <a:schemeClr val="accent1">
                    <a:lumMod val="75000"/>
                  </a:schemeClr>
                </a:solidFill>
                <a:latin typeface="Consolas" panose="020B0609020204030204" pitchFamily="49" charset="0"/>
                <a:cs typeface="Consolas" panose="020B0609020204030204" pitchFamily="49" charset="0"/>
              </a:rPr>
              <a:t>[‘response_time’].mean()</a:t>
            </a:r>
          </a:p>
        </p:txBody>
      </p:sp>
    </p:spTree>
    <p:extLst>
      <p:ext uri="{BB962C8B-B14F-4D97-AF65-F5344CB8AC3E}">
        <p14:creationId xmlns:p14="http://schemas.microsoft.com/office/powerpoint/2010/main" val="267810174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E66C477-067C-9874-F2C4-C153E8CA8F89}"/>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5310C52F-00E9-73F5-D597-6067A2C22093}"/>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9A006B78-0ADB-5FBB-C43B-566CADED262D}"/>
              </a:ext>
            </a:extLst>
          </p:cNvPr>
          <p:cNvSpPr>
            <a:spLocks noGrp="1"/>
          </p:cNvSpPr>
          <p:nvPr>
            <p:ph type="sldNum" sz="quarter" idx="12"/>
          </p:nvPr>
        </p:nvSpPr>
        <p:spPr/>
        <p:txBody>
          <a:bodyPr/>
          <a:lstStyle/>
          <a:p>
            <a:fld id="{EF79ADEA-B933-47CC-A4E9-04E6298B917C}" type="slidenum">
              <a:rPr lang="en-US" smtClean="0"/>
              <a:pPr/>
              <a:t>87</a:t>
            </a:fld>
            <a:endParaRPr lang="en-US"/>
          </a:p>
        </p:txBody>
      </p:sp>
      <p:pic>
        <p:nvPicPr>
          <p:cNvPr id="15" name="Picture 14">
            <a:extLst>
              <a:ext uri="{FF2B5EF4-FFF2-40B4-BE49-F238E27FC236}">
                <a16:creationId xmlns:a16="http://schemas.microsoft.com/office/drawing/2014/main" id="{BC3FA4E9-5294-0328-8F97-DDC1386E7258}"/>
              </a:ext>
            </a:extLst>
          </p:cNvPr>
          <p:cNvPicPr>
            <a:picLocks noChangeAspect="1"/>
          </p:cNvPicPr>
          <p:nvPr/>
        </p:nvPicPr>
        <p:blipFill>
          <a:blip r:embed="rId2"/>
          <a:stretch>
            <a:fillRect/>
          </a:stretch>
        </p:blipFill>
        <p:spPr>
          <a:xfrm>
            <a:off x="1775520" y="2645490"/>
            <a:ext cx="3399553" cy="3303790"/>
          </a:xfrm>
          <a:prstGeom prst="rect">
            <a:avLst/>
          </a:prstGeom>
        </p:spPr>
      </p:pic>
      <p:sp>
        <p:nvSpPr>
          <p:cNvPr id="16" name="TextBox 15">
            <a:extLst>
              <a:ext uri="{FF2B5EF4-FFF2-40B4-BE49-F238E27FC236}">
                <a16:creationId xmlns:a16="http://schemas.microsoft.com/office/drawing/2014/main" id="{13746398-1E85-0926-179F-6EEC29167DF2}"/>
              </a:ext>
            </a:extLst>
          </p:cNvPr>
          <p:cNvSpPr txBox="1"/>
          <p:nvPr/>
        </p:nvSpPr>
        <p:spPr>
          <a:xfrm>
            <a:off x="9984432" y="476672"/>
            <a:ext cx="1872208" cy="646331"/>
          </a:xfrm>
          <a:prstGeom prst="rect">
            <a:avLst/>
          </a:prstGeom>
          <a:solidFill>
            <a:schemeClr val="accent2">
              <a:lumMod val="20000"/>
              <a:lumOff val="80000"/>
            </a:schemeClr>
          </a:solidFill>
        </p:spPr>
        <p:txBody>
          <a:bodyPr wrap="square" rtlCol="0">
            <a:spAutoFit/>
          </a:bodyPr>
          <a:lstStyle/>
          <a:p>
            <a:pPr algn="ctr"/>
            <a:r>
              <a:rPr lang="en-CH" sz="3600" dirty="0"/>
              <a:t>split</a:t>
            </a:r>
          </a:p>
        </p:txBody>
      </p:sp>
      <p:sp>
        <p:nvSpPr>
          <p:cNvPr id="17" name="TextBox 16">
            <a:extLst>
              <a:ext uri="{FF2B5EF4-FFF2-40B4-BE49-F238E27FC236}">
                <a16:creationId xmlns:a16="http://schemas.microsoft.com/office/drawing/2014/main" id="{AC67E940-16D3-A6FC-0D6E-51EBD91DBB99}"/>
              </a:ext>
            </a:extLst>
          </p:cNvPr>
          <p:cNvSpPr txBox="1"/>
          <p:nvPr/>
        </p:nvSpPr>
        <p:spPr>
          <a:xfrm>
            <a:off x="9984432" y="1214386"/>
            <a:ext cx="1872208" cy="646331"/>
          </a:xfrm>
          <a:prstGeom prst="rect">
            <a:avLst/>
          </a:prstGeom>
          <a:solidFill>
            <a:schemeClr val="accent5">
              <a:lumMod val="20000"/>
              <a:lumOff val="80000"/>
            </a:schemeClr>
          </a:solidFill>
        </p:spPr>
        <p:txBody>
          <a:bodyPr wrap="square" rtlCol="0">
            <a:spAutoFit/>
          </a:bodyPr>
          <a:lstStyle/>
          <a:p>
            <a:pPr algn="ctr"/>
            <a:r>
              <a:rPr lang="en-CH" sz="3600" dirty="0"/>
              <a:t>apply</a:t>
            </a:r>
          </a:p>
        </p:txBody>
      </p:sp>
      <p:sp>
        <p:nvSpPr>
          <p:cNvPr id="18" name="TextBox 17">
            <a:extLst>
              <a:ext uri="{FF2B5EF4-FFF2-40B4-BE49-F238E27FC236}">
                <a16:creationId xmlns:a16="http://schemas.microsoft.com/office/drawing/2014/main" id="{25C191C7-F84D-BC99-8B6A-78157546F71D}"/>
              </a:ext>
            </a:extLst>
          </p:cNvPr>
          <p:cNvSpPr txBox="1"/>
          <p:nvPr/>
        </p:nvSpPr>
        <p:spPr>
          <a:xfrm>
            <a:off x="9987372" y="2017506"/>
            <a:ext cx="1872208" cy="646331"/>
          </a:xfrm>
          <a:prstGeom prst="rect">
            <a:avLst/>
          </a:prstGeom>
          <a:solidFill>
            <a:schemeClr val="accent6">
              <a:lumMod val="20000"/>
              <a:lumOff val="80000"/>
            </a:schemeClr>
          </a:solidFill>
        </p:spPr>
        <p:txBody>
          <a:bodyPr wrap="square" rtlCol="0">
            <a:spAutoFit/>
          </a:bodyPr>
          <a:lstStyle/>
          <a:p>
            <a:pPr algn="ctr"/>
            <a:r>
              <a:rPr lang="en-CH" sz="3600" dirty="0"/>
              <a:t>combine</a:t>
            </a:r>
          </a:p>
        </p:txBody>
      </p:sp>
      <p:sp>
        <p:nvSpPr>
          <p:cNvPr id="2" name="TextBox 1">
            <a:extLst>
              <a:ext uri="{FF2B5EF4-FFF2-40B4-BE49-F238E27FC236}">
                <a16:creationId xmlns:a16="http://schemas.microsoft.com/office/drawing/2014/main" id="{BD9A048F-1E28-B293-1899-011E813CD4C3}"/>
              </a:ext>
            </a:extLst>
          </p:cNvPr>
          <p:cNvSpPr txBox="1"/>
          <p:nvPr/>
        </p:nvSpPr>
        <p:spPr>
          <a:xfrm>
            <a:off x="515380" y="325916"/>
            <a:ext cx="11161240" cy="1815882"/>
          </a:xfrm>
          <a:prstGeom prst="rect">
            <a:avLst/>
          </a:prstGeom>
          <a:noFill/>
        </p:spPr>
        <p:txBody>
          <a:bodyPr wrap="square" rtlCol="0">
            <a:spAutoFit/>
          </a:bodyPr>
          <a:lstStyle/>
          <a:p>
            <a:r>
              <a:rPr lang="en-US" sz="2800" noProof="1">
                <a:latin typeface="Consolas" panose="020B0609020204030204" pitchFamily="49" charset="0"/>
                <a:cs typeface="Consolas" panose="020B0609020204030204" pitchFamily="49" charset="0"/>
              </a:rPr>
              <a:t>data.pivot_table(</a:t>
            </a:r>
            <a:br>
              <a:rPr lang="en-US" sz="2800" noProof="1">
                <a:latin typeface="Consolas" panose="020B0609020204030204" pitchFamily="49" charset="0"/>
                <a:cs typeface="Consolas" panose="020B0609020204030204" pitchFamily="49" charset="0"/>
              </a:rPr>
            </a:br>
            <a:r>
              <a:rPr lang="en-US" sz="2800" noProof="1">
                <a:latin typeface="Consolas" panose="020B0609020204030204" pitchFamily="49" charset="0"/>
                <a:cs typeface="Consolas" panose="020B0609020204030204" pitchFamily="49" charset="0"/>
              </a:rPr>
              <a:t>	</a:t>
            </a:r>
            <a:r>
              <a:rPr lang="en-US" sz="2800" noProof="1">
                <a:solidFill>
                  <a:schemeClr val="accent2">
                    <a:lumMod val="75000"/>
                  </a:schemeClr>
                </a:solidFill>
                <a:latin typeface="Consolas" panose="020B0609020204030204" pitchFamily="49" charset="0"/>
                <a:cs typeface="Consolas" panose="020B0609020204030204" pitchFamily="49" charset="0"/>
              </a:rPr>
              <a:t>index='condition_id', columns='response'</a:t>
            </a:r>
            <a:r>
              <a:rPr lang="en-US" sz="2800" noProof="1">
                <a:latin typeface="Consolas" panose="020B0609020204030204" pitchFamily="49" charset="0"/>
                <a:cs typeface="Consolas" panose="020B0609020204030204" pitchFamily="49" charset="0"/>
              </a:rPr>
              <a:t>, 	</a:t>
            </a:r>
            <a:r>
              <a:rPr lang="en-US" sz="2800" noProof="1">
                <a:solidFill>
                  <a:schemeClr val="accent1">
                    <a:lumMod val="75000"/>
                  </a:schemeClr>
                </a:solidFill>
                <a:latin typeface="Consolas" panose="020B0609020204030204" pitchFamily="49" charset="0"/>
                <a:cs typeface="Consolas" panose="020B0609020204030204" pitchFamily="49" charset="0"/>
              </a:rPr>
              <a:t>values='response_time', aggfunc='mean',</a:t>
            </a:r>
          </a:p>
          <a:p>
            <a:r>
              <a:rPr lang="en-US" sz="2800" noProof="1">
                <a:latin typeface="Consolas" panose="020B0609020204030204" pitchFamily="49" charset="0"/>
                <a:cs typeface="Consolas" panose="020B0609020204030204" pitchFamily="49" charset="0"/>
              </a:rPr>
              <a:t>)</a:t>
            </a:r>
            <a:endParaRPr lang="en-US" sz="2800" noProof="1">
              <a:solidFill>
                <a:schemeClr val="accent1">
                  <a:lumMod val="75000"/>
                </a:schemeClr>
              </a:solidFill>
              <a:latin typeface="Consolas" panose="020B0609020204030204" pitchFamily="49" charset="0"/>
              <a:cs typeface="Consolas" panose="020B0609020204030204" pitchFamily="49" charset="0"/>
            </a:endParaRPr>
          </a:p>
        </p:txBody>
      </p:sp>
      <p:pic>
        <p:nvPicPr>
          <p:cNvPr id="3" name="Picture 2">
            <a:extLst>
              <a:ext uri="{FF2B5EF4-FFF2-40B4-BE49-F238E27FC236}">
                <a16:creationId xmlns:a16="http://schemas.microsoft.com/office/drawing/2014/main" id="{0382C0A9-A6E3-C014-7C76-79C3F66B5B60}"/>
              </a:ext>
            </a:extLst>
          </p:cNvPr>
          <p:cNvPicPr>
            <a:picLocks noChangeAspect="1"/>
          </p:cNvPicPr>
          <p:nvPr/>
        </p:nvPicPr>
        <p:blipFill>
          <a:blip r:embed="rId3"/>
          <a:stretch>
            <a:fillRect/>
          </a:stretch>
        </p:blipFill>
        <p:spPr>
          <a:xfrm>
            <a:off x="6965950" y="3065485"/>
            <a:ext cx="2374900" cy="2463800"/>
          </a:xfrm>
          <a:prstGeom prst="rect">
            <a:avLst/>
          </a:prstGeom>
        </p:spPr>
      </p:pic>
      <p:sp>
        <p:nvSpPr>
          <p:cNvPr id="7" name="Right Arrow 6">
            <a:extLst>
              <a:ext uri="{FF2B5EF4-FFF2-40B4-BE49-F238E27FC236}">
                <a16:creationId xmlns:a16="http://schemas.microsoft.com/office/drawing/2014/main" id="{8D24DFD9-74EF-596F-2750-89A68BE73746}"/>
              </a:ext>
            </a:extLst>
          </p:cNvPr>
          <p:cNvSpPr/>
          <p:nvPr/>
        </p:nvSpPr>
        <p:spPr>
          <a:xfrm>
            <a:off x="5818483" y="3867095"/>
            <a:ext cx="504056" cy="860580"/>
          </a:xfrm>
          <a:prstGeom prst="rightArrow">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Tree>
    <p:extLst>
      <p:ext uri="{BB962C8B-B14F-4D97-AF65-F5344CB8AC3E}">
        <p14:creationId xmlns:p14="http://schemas.microsoft.com/office/powerpoint/2010/main" val="283234780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8DFBD88-A407-BCCE-86D5-035B157D4265}"/>
              </a:ext>
            </a:extLst>
          </p:cNvPr>
          <p:cNvSpPr/>
          <p:nvPr/>
        </p:nvSpPr>
        <p:spPr>
          <a:xfrm>
            <a:off x="7428258" y="205950"/>
            <a:ext cx="4539047" cy="990187"/>
          </a:xfrm>
          <a:prstGeom prst="rect">
            <a:avLst/>
          </a:prstGeom>
          <a:solidFill>
            <a:schemeClr val="accent6">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latin typeface="Courier New" panose="02070309020205020404" pitchFamily="49" charset="0"/>
              <a:cs typeface="Courier New" panose="02070309020205020404" pitchFamily="49" charset="0"/>
            </a:endParaRPr>
          </a:p>
        </p:txBody>
      </p:sp>
      <p:sp>
        <p:nvSpPr>
          <p:cNvPr id="3" name="Content Placeholder 2">
            <a:extLst>
              <a:ext uri="{FF2B5EF4-FFF2-40B4-BE49-F238E27FC236}">
                <a16:creationId xmlns:a16="http://schemas.microsoft.com/office/drawing/2014/main" id="{5ECD4441-6525-41C6-BE74-BF0FD43E7305}"/>
              </a:ext>
            </a:extLst>
          </p:cNvPr>
          <p:cNvSpPr>
            <a:spLocks noGrp="1"/>
          </p:cNvSpPr>
          <p:nvPr>
            <p:ph idx="1"/>
          </p:nvPr>
        </p:nvSpPr>
        <p:spPr/>
        <p:txBody>
          <a:bodyPr/>
          <a:lstStyle/>
          <a:p>
            <a:endParaRPr lang="en-US" dirty="0"/>
          </a:p>
          <a:p>
            <a:r>
              <a:rPr lang="en-US" dirty="0"/>
              <a:t>Compute summary statistics for the neural data</a:t>
            </a:r>
          </a:p>
          <a:p>
            <a:r>
              <a:rPr lang="en-US" dirty="0"/>
              <a:t>Submit a PR for Issue #4 on</a:t>
            </a:r>
            <a:br>
              <a:rPr lang="en-US" dirty="0"/>
            </a:br>
            <a:r>
              <a:rPr lang="en-US" noProof="1">
                <a:latin typeface="Consolas" panose="020B0609020204030204" pitchFamily="49" charset="0"/>
                <a:cs typeface="Consolas" panose="020B0609020204030204" pitchFamily="49" charset="0"/>
              </a:rPr>
              <a:t>git.aspp.school</a:t>
            </a:r>
            <a:r>
              <a:rPr lang="en-US" dirty="0">
                <a:latin typeface="Consolas" panose="020B0609020204030204" pitchFamily="49" charset="0"/>
                <a:cs typeface="Consolas" panose="020B0609020204030204" pitchFamily="49" charset="0"/>
              </a:rPr>
              <a:t>/ASPP/2024-heraklion-data</a:t>
            </a:r>
            <a:endParaRPr lang="en-US" dirty="0"/>
          </a:p>
          <a:p>
            <a:endParaRPr lang="en-CH" dirty="0"/>
          </a:p>
        </p:txBody>
      </p:sp>
      <p:sp>
        <p:nvSpPr>
          <p:cNvPr id="4" name="Date Placeholder 3">
            <a:extLst>
              <a:ext uri="{FF2B5EF4-FFF2-40B4-BE49-F238E27FC236}">
                <a16:creationId xmlns:a16="http://schemas.microsoft.com/office/drawing/2014/main" id="{E8C84DEF-DCEF-7DAB-2DDF-ACBFCD4688DC}"/>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2C3C5D9D-450C-CD41-DC4B-A75684895E79}"/>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9F61D35E-DD39-AE70-A8D5-44192757D511}"/>
              </a:ext>
            </a:extLst>
          </p:cNvPr>
          <p:cNvSpPr>
            <a:spLocks noGrp="1"/>
          </p:cNvSpPr>
          <p:nvPr>
            <p:ph type="sldNum" sz="quarter" idx="12"/>
          </p:nvPr>
        </p:nvSpPr>
        <p:spPr/>
        <p:txBody>
          <a:bodyPr/>
          <a:lstStyle/>
          <a:p>
            <a:fld id="{EF79ADEA-B933-47CC-A4E9-04E6298B917C}" type="slidenum">
              <a:rPr lang="en-US" smtClean="0"/>
              <a:pPr/>
              <a:t>88</a:t>
            </a:fld>
            <a:endParaRPr lang="en-US"/>
          </a:p>
        </p:txBody>
      </p:sp>
      <p:sp>
        <p:nvSpPr>
          <p:cNvPr id="9" name="TextBox 8">
            <a:extLst>
              <a:ext uri="{FF2B5EF4-FFF2-40B4-BE49-F238E27FC236}">
                <a16:creationId xmlns:a16="http://schemas.microsoft.com/office/drawing/2014/main" id="{BB65695B-C9BD-A37B-E7AA-E696393008D2}"/>
              </a:ext>
            </a:extLst>
          </p:cNvPr>
          <p:cNvSpPr txBox="1"/>
          <p:nvPr/>
        </p:nvSpPr>
        <p:spPr>
          <a:xfrm>
            <a:off x="7930760" y="224587"/>
            <a:ext cx="1779374" cy="369332"/>
          </a:xfrm>
          <a:prstGeom prst="rect">
            <a:avLst/>
          </a:prstGeom>
          <a:noFill/>
        </p:spPr>
        <p:txBody>
          <a:bodyPr wrap="square">
            <a:spAutoFit/>
          </a:bodyPr>
          <a:lstStyle/>
          <a:p>
            <a:pPr algn="ctr"/>
            <a:r>
              <a:rPr lang="en-DE" b="1">
                <a:solidFill>
                  <a:schemeClr val="tx1"/>
                </a:solidFill>
                <a:latin typeface="Courier New" panose="02070309020205020404" pitchFamily="49" charset="0"/>
                <a:cs typeface="Courier New" panose="02070309020205020404" pitchFamily="49" charset="0"/>
              </a:rPr>
              <a:t>Exercise</a:t>
            </a:r>
          </a:p>
        </p:txBody>
      </p:sp>
      <p:pic>
        <p:nvPicPr>
          <p:cNvPr id="11" name="Graphic 10">
            <a:extLst>
              <a:ext uri="{FF2B5EF4-FFF2-40B4-BE49-F238E27FC236}">
                <a16:creationId xmlns:a16="http://schemas.microsoft.com/office/drawing/2014/main" id="{4100A633-F8F2-E59B-7BE8-C5F21118AEF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474831" y="274016"/>
            <a:ext cx="694459" cy="555568"/>
          </a:xfrm>
          <a:prstGeom prst="rect">
            <a:avLst/>
          </a:prstGeom>
        </p:spPr>
      </p:pic>
      <p:sp>
        <p:nvSpPr>
          <p:cNvPr id="13" name="TextBox 12">
            <a:extLst>
              <a:ext uri="{FF2B5EF4-FFF2-40B4-BE49-F238E27FC236}">
                <a16:creationId xmlns:a16="http://schemas.microsoft.com/office/drawing/2014/main" id="{53320516-5013-5786-E680-1CD41D26764D}"/>
              </a:ext>
            </a:extLst>
          </p:cNvPr>
          <p:cNvSpPr txBox="1"/>
          <p:nvPr/>
        </p:nvSpPr>
        <p:spPr>
          <a:xfrm>
            <a:off x="8302028" y="542883"/>
            <a:ext cx="3482604" cy="523220"/>
          </a:xfrm>
          <a:prstGeom prst="rect">
            <a:avLst/>
          </a:prstGeom>
          <a:noFill/>
        </p:spPr>
        <p:txBody>
          <a:bodyPr wrap="square">
            <a:spAutoFit/>
          </a:bodyPr>
          <a:lstStyle/>
          <a:p>
            <a:r>
              <a:rPr lang="en-GB" sz="1400" noProof="1">
                <a:solidFill>
                  <a:schemeClr val="tx1"/>
                </a:solidFill>
                <a:latin typeface="Courier New" panose="02070309020205020404" pitchFamily="49" charset="0"/>
                <a:cs typeface="Courier New" panose="02070309020205020404" pitchFamily="49" charset="0"/>
              </a:rPr>
              <a:t>exercises/</a:t>
            </a:r>
            <a:br>
              <a:rPr lang="en-GB" sz="1400" noProof="1">
                <a:solidFill>
                  <a:schemeClr val="tx1"/>
                </a:solidFill>
                <a:latin typeface="Courier New" panose="02070309020205020404" pitchFamily="49" charset="0"/>
                <a:cs typeface="Courier New" panose="02070309020205020404" pitchFamily="49" charset="0"/>
              </a:rPr>
            </a:br>
            <a:r>
              <a:rPr lang="en-GB" sz="1400" noProof="1">
                <a:solidFill>
                  <a:schemeClr val="tx1"/>
                </a:solidFill>
                <a:latin typeface="Courier New" panose="02070309020205020404" pitchFamily="49" charset="0"/>
                <a:cs typeface="Courier New" panose="02070309020205020404" pitchFamily="49" charset="0"/>
              </a:rPr>
              <a:t>tabular_split_apply_combine</a:t>
            </a:r>
          </a:p>
        </p:txBody>
      </p:sp>
      <p:sp>
        <p:nvSpPr>
          <p:cNvPr id="17" name="Title 3">
            <a:extLst>
              <a:ext uri="{FF2B5EF4-FFF2-40B4-BE49-F238E27FC236}">
                <a16:creationId xmlns:a16="http://schemas.microsoft.com/office/drawing/2014/main" id="{0082FB03-B5BF-D4F7-5592-04D6D43828A1}"/>
              </a:ext>
            </a:extLst>
          </p:cNvPr>
          <p:cNvSpPr>
            <a:spLocks noGrp="1"/>
          </p:cNvSpPr>
          <p:nvPr>
            <p:ph type="title"/>
          </p:nvPr>
        </p:nvSpPr>
        <p:spPr>
          <a:xfrm>
            <a:off x="346842" y="365126"/>
            <a:ext cx="6898744" cy="953312"/>
          </a:xfrm>
        </p:spPr>
        <p:txBody>
          <a:bodyPr>
            <a:normAutofit fontScale="90000"/>
          </a:bodyPr>
          <a:lstStyle/>
          <a:p>
            <a:r>
              <a:rPr lang="en-US" b="1" dirty="0"/>
              <a:t>Hands-on</a:t>
            </a:r>
            <a:br>
              <a:rPr lang="en-US" b="1" dirty="0"/>
            </a:br>
            <a:endParaRPr lang="en-CH" sz="3600" dirty="0"/>
          </a:p>
        </p:txBody>
      </p:sp>
    </p:spTree>
    <p:extLst>
      <p:ext uri="{BB962C8B-B14F-4D97-AF65-F5344CB8AC3E}">
        <p14:creationId xmlns:p14="http://schemas.microsoft.com/office/powerpoint/2010/main" val="114054585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8DFBD88-A407-BCCE-86D5-035B157D4265}"/>
              </a:ext>
            </a:extLst>
          </p:cNvPr>
          <p:cNvSpPr/>
          <p:nvPr/>
        </p:nvSpPr>
        <p:spPr>
          <a:xfrm>
            <a:off x="7428258" y="205950"/>
            <a:ext cx="4539047" cy="990187"/>
          </a:xfrm>
          <a:prstGeom prst="rect">
            <a:avLst/>
          </a:prstGeom>
          <a:solidFill>
            <a:schemeClr val="accent6">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latin typeface="Courier New" panose="02070309020205020404" pitchFamily="49" charset="0"/>
              <a:cs typeface="Courier New" panose="02070309020205020404" pitchFamily="49" charset="0"/>
            </a:endParaRPr>
          </a:p>
        </p:txBody>
      </p:sp>
      <p:sp>
        <p:nvSpPr>
          <p:cNvPr id="3" name="Content Placeholder 2">
            <a:extLst>
              <a:ext uri="{FF2B5EF4-FFF2-40B4-BE49-F238E27FC236}">
                <a16:creationId xmlns:a16="http://schemas.microsoft.com/office/drawing/2014/main" id="{5ECD4441-6525-41C6-BE74-BF0FD43E7305}"/>
              </a:ext>
            </a:extLst>
          </p:cNvPr>
          <p:cNvSpPr>
            <a:spLocks noGrp="1"/>
          </p:cNvSpPr>
          <p:nvPr>
            <p:ph idx="1"/>
          </p:nvPr>
        </p:nvSpPr>
        <p:spPr/>
        <p:txBody>
          <a:bodyPr/>
          <a:lstStyle/>
          <a:p>
            <a:r>
              <a:rPr lang="en-US" dirty="0"/>
              <a:t>Compute some summary tables for the WHO tuberculosis data</a:t>
            </a:r>
          </a:p>
          <a:p>
            <a:pPr marL="0" indent="0">
              <a:buNone/>
            </a:pPr>
            <a:endParaRPr lang="en-CH" dirty="0"/>
          </a:p>
        </p:txBody>
      </p:sp>
      <p:sp>
        <p:nvSpPr>
          <p:cNvPr id="4" name="Date Placeholder 3">
            <a:extLst>
              <a:ext uri="{FF2B5EF4-FFF2-40B4-BE49-F238E27FC236}">
                <a16:creationId xmlns:a16="http://schemas.microsoft.com/office/drawing/2014/main" id="{E8C84DEF-DCEF-7DAB-2DDF-ACBFCD4688DC}"/>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2C3C5D9D-450C-CD41-DC4B-A75684895E79}"/>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9F61D35E-DD39-AE70-A8D5-44192757D511}"/>
              </a:ext>
            </a:extLst>
          </p:cNvPr>
          <p:cNvSpPr>
            <a:spLocks noGrp="1"/>
          </p:cNvSpPr>
          <p:nvPr>
            <p:ph type="sldNum" sz="quarter" idx="12"/>
          </p:nvPr>
        </p:nvSpPr>
        <p:spPr/>
        <p:txBody>
          <a:bodyPr/>
          <a:lstStyle/>
          <a:p>
            <a:fld id="{EF79ADEA-B933-47CC-A4E9-04E6298B917C}" type="slidenum">
              <a:rPr lang="en-US" smtClean="0"/>
              <a:pPr/>
              <a:t>89</a:t>
            </a:fld>
            <a:endParaRPr lang="en-US"/>
          </a:p>
        </p:txBody>
      </p:sp>
      <p:sp>
        <p:nvSpPr>
          <p:cNvPr id="9" name="TextBox 8">
            <a:extLst>
              <a:ext uri="{FF2B5EF4-FFF2-40B4-BE49-F238E27FC236}">
                <a16:creationId xmlns:a16="http://schemas.microsoft.com/office/drawing/2014/main" id="{BB65695B-C9BD-A37B-E7AA-E696393008D2}"/>
              </a:ext>
            </a:extLst>
          </p:cNvPr>
          <p:cNvSpPr txBox="1"/>
          <p:nvPr/>
        </p:nvSpPr>
        <p:spPr>
          <a:xfrm>
            <a:off x="7930760" y="224587"/>
            <a:ext cx="1779374" cy="369332"/>
          </a:xfrm>
          <a:prstGeom prst="rect">
            <a:avLst/>
          </a:prstGeom>
          <a:noFill/>
        </p:spPr>
        <p:txBody>
          <a:bodyPr wrap="square">
            <a:spAutoFit/>
          </a:bodyPr>
          <a:lstStyle/>
          <a:p>
            <a:pPr algn="ctr"/>
            <a:r>
              <a:rPr lang="en-DE" b="1">
                <a:solidFill>
                  <a:schemeClr val="tx1"/>
                </a:solidFill>
                <a:latin typeface="Courier New" panose="02070309020205020404" pitchFamily="49" charset="0"/>
                <a:cs typeface="Courier New" panose="02070309020205020404" pitchFamily="49" charset="0"/>
              </a:rPr>
              <a:t>Exercise</a:t>
            </a:r>
          </a:p>
        </p:txBody>
      </p:sp>
      <p:pic>
        <p:nvPicPr>
          <p:cNvPr id="11" name="Graphic 10">
            <a:extLst>
              <a:ext uri="{FF2B5EF4-FFF2-40B4-BE49-F238E27FC236}">
                <a16:creationId xmlns:a16="http://schemas.microsoft.com/office/drawing/2014/main" id="{4100A633-F8F2-E59B-7BE8-C5F21118AEF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474831" y="274016"/>
            <a:ext cx="694459" cy="555568"/>
          </a:xfrm>
          <a:prstGeom prst="rect">
            <a:avLst/>
          </a:prstGeom>
        </p:spPr>
      </p:pic>
      <p:sp>
        <p:nvSpPr>
          <p:cNvPr id="13" name="TextBox 12">
            <a:extLst>
              <a:ext uri="{FF2B5EF4-FFF2-40B4-BE49-F238E27FC236}">
                <a16:creationId xmlns:a16="http://schemas.microsoft.com/office/drawing/2014/main" id="{53320516-5013-5786-E680-1CD41D26764D}"/>
              </a:ext>
            </a:extLst>
          </p:cNvPr>
          <p:cNvSpPr txBox="1"/>
          <p:nvPr/>
        </p:nvSpPr>
        <p:spPr>
          <a:xfrm>
            <a:off x="8302028" y="542883"/>
            <a:ext cx="3482604" cy="307777"/>
          </a:xfrm>
          <a:prstGeom prst="rect">
            <a:avLst/>
          </a:prstGeom>
          <a:noFill/>
        </p:spPr>
        <p:txBody>
          <a:bodyPr wrap="square">
            <a:spAutoFit/>
          </a:bodyPr>
          <a:lstStyle/>
          <a:p>
            <a:r>
              <a:rPr lang="en-GB" sz="1400" dirty="0">
                <a:solidFill>
                  <a:schemeClr val="tx1"/>
                </a:solidFill>
                <a:latin typeface="Courier New" panose="02070309020205020404" pitchFamily="49" charset="0"/>
                <a:cs typeface="Courier New" panose="02070309020205020404" pitchFamily="49" charset="0"/>
              </a:rPr>
              <a:t>exercises/tuberculosis</a:t>
            </a:r>
            <a:endParaRPr lang="en-DE" sz="1400">
              <a:solidFill>
                <a:schemeClr val="tx1"/>
              </a:solidFill>
              <a:latin typeface="Courier New" panose="02070309020205020404" pitchFamily="49" charset="0"/>
              <a:cs typeface="Courier New" panose="02070309020205020404" pitchFamily="49" charset="0"/>
            </a:endParaRPr>
          </a:p>
        </p:txBody>
      </p:sp>
      <p:sp>
        <p:nvSpPr>
          <p:cNvPr id="17" name="Title 3">
            <a:extLst>
              <a:ext uri="{FF2B5EF4-FFF2-40B4-BE49-F238E27FC236}">
                <a16:creationId xmlns:a16="http://schemas.microsoft.com/office/drawing/2014/main" id="{0082FB03-B5BF-D4F7-5592-04D6D43828A1}"/>
              </a:ext>
            </a:extLst>
          </p:cNvPr>
          <p:cNvSpPr>
            <a:spLocks noGrp="1"/>
          </p:cNvSpPr>
          <p:nvPr>
            <p:ph type="title"/>
          </p:nvPr>
        </p:nvSpPr>
        <p:spPr>
          <a:xfrm>
            <a:off x="346841" y="365126"/>
            <a:ext cx="5893175" cy="953312"/>
          </a:xfrm>
        </p:spPr>
        <p:txBody>
          <a:bodyPr>
            <a:normAutofit fontScale="90000"/>
          </a:bodyPr>
          <a:lstStyle/>
          <a:p>
            <a:r>
              <a:rPr lang="en-US" b="1" dirty="0"/>
              <a:t>Hands-on</a:t>
            </a:r>
            <a:br>
              <a:rPr lang="en-US" b="1" dirty="0"/>
            </a:br>
            <a:endParaRPr lang="en-CH" sz="3600" dirty="0"/>
          </a:p>
        </p:txBody>
      </p:sp>
      <p:pic>
        <p:nvPicPr>
          <p:cNvPr id="7" name="Picture 6">
            <a:extLst>
              <a:ext uri="{FF2B5EF4-FFF2-40B4-BE49-F238E27FC236}">
                <a16:creationId xmlns:a16="http://schemas.microsoft.com/office/drawing/2014/main" id="{CEB9BAF4-9A29-61A6-B1DF-B3A5BAA5D07E}"/>
              </a:ext>
            </a:extLst>
          </p:cNvPr>
          <p:cNvPicPr>
            <a:picLocks noChangeAspect="1"/>
          </p:cNvPicPr>
          <p:nvPr/>
        </p:nvPicPr>
        <p:blipFill>
          <a:blip r:embed="rId4"/>
          <a:stretch>
            <a:fillRect/>
          </a:stretch>
        </p:blipFill>
        <p:spPr>
          <a:xfrm>
            <a:off x="1559496" y="2780928"/>
            <a:ext cx="8916370" cy="2880320"/>
          </a:xfrm>
          <a:prstGeom prst="rect">
            <a:avLst/>
          </a:prstGeom>
        </p:spPr>
      </p:pic>
      <p:sp>
        <p:nvSpPr>
          <p:cNvPr id="10" name="TextBox 9">
            <a:extLst>
              <a:ext uri="{FF2B5EF4-FFF2-40B4-BE49-F238E27FC236}">
                <a16:creationId xmlns:a16="http://schemas.microsoft.com/office/drawing/2014/main" id="{B3EB0833-4BEE-BEBE-1B0A-CD7E9848ACC9}"/>
              </a:ext>
            </a:extLst>
          </p:cNvPr>
          <p:cNvSpPr txBox="1"/>
          <p:nvPr/>
        </p:nvSpPr>
        <p:spPr>
          <a:xfrm>
            <a:off x="4223792" y="2137237"/>
            <a:ext cx="792088" cy="369332"/>
          </a:xfrm>
          <a:prstGeom prst="rect">
            <a:avLst/>
          </a:prstGeom>
          <a:noFill/>
        </p:spPr>
        <p:txBody>
          <a:bodyPr wrap="square" rtlCol="0">
            <a:spAutoFit/>
          </a:bodyPr>
          <a:lstStyle/>
          <a:p>
            <a:r>
              <a:rPr lang="en-CH" dirty="0"/>
              <a:t>Males</a:t>
            </a:r>
          </a:p>
        </p:txBody>
      </p:sp>
      <p:sp>
        <p:nvSpPr>
          <p:cNvPr id="12" name="TextBox 11">
            <a:extLst>
              <a:ext uri="{FF2B5EF4-FFF2-40B4-BE49-F238E27FC236}">
                <a16:creationId xmlns:a16="http://schemas.microsoft.com/office/drawing/2014/main" id="{ED1B7377-8FFF-CEE1-68D1-19FCFF93A6AA}"/>
              </a:ext>
            </a:extLst>
          </p:cNvPr>
          <p:cNvSpPr txBox="1"/>
          <p:nvPr/>
        </p:nvSpPr>
        <p:spPr>
          <a:xfrm>
            <a:off x="5026296" y="2137237"/>
            <a:ext cx="1516814" cy="369332"/>
          </a:xfrm>
          <a:prstGeom prst="rect">
            <a:avLst/>
          </a:prstGeom>
          <a:noFill/>
        </p:spPr>
        <p:txBody>
          <a:bodyPr wrap="square" rtlCol="0">
            <a:spAutoFit/>
          </a:bodyPr>
          <a:lstStyle/>
          <a:p>
            <a:r>
              <a:rPr lang="en-CH" dirty="0"/>
              <a:t>15-24 years</a:t>
            </a:r>
          </a:p>
        </p:txBody>
      </p:sp>
      <p:cxnSp>
        <p:nvCxnSpPr>
          <p:cNvPr id="14" name="Straight Arrow Connector 13">
            <a:extLst>
              <a:ext uri="{FF2B5EF4-FFF2-40B4-BE49-F238E27FC236}">
                <a16:creationId xmlns:a16="http://schemas.microsoft.com/office/drawing/2014/main" id="{2BC2DFCE-B34D-5488-B5D8-D11BBFB2320E}"/>
              </a:ext>
            </a:extLst>
          </p:cNvPr>
          <p:cNvCxnSpPr>
            <a:stCxn id="10" idx="2"/>
          </p:cNvCxnSpPr>
          <p:nvPr/>
        </p:nvCxnSpPr>
        <p:spPr>
          <a:xfrm>
            <a:off x="4619836" y="2506569"/>
            <a:ext cx="252028" cy="34636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02FCE878-596E-57F4-C9DC-AEE772818FA2}"/>
              </a:ext>
            </a:extLst>
          </p:cNvPr>
          <p:cNvCxnSpPr>
            <a:cxnSpLocks/>
          </p:cNvCxnSpPr>
          <p:nvPr/>
        </p:nvCxnSpPr>
        <p:spPr>
          <a:xfrm flipH="1">
            <a:off x="5159896" y="2423396"/>
            <a:ext cx="239376" cy="42954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719394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8DFBD88-A407-BCCE-86D5-035B157D4265}"/>
              </a:ext>
            </a:extLst>
          </p:cNvPr>
          <p:cNvSpPr/>
          <p:nvPr/>
        </p:nvSpPr>
        <p:spPr>
          <a:xfrm>
            <a:off x="11052383" y="205950"/>
            <a:ext cx="827981" cy="702769"/>
          </a:xfrm>
          <a:prstGeom prst="rect">
            <a:avLst/>
          </a:prstGeom>
          <a:solidFill>
            <a:schemeClr val="accent6">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latin typeface="Courier New" panose="02070309020205020404" pitchFamily="49" charset="0"/>
              <a:cs typeface="Courier New" panose="02070309020205020404" pitchFamily="49" charset="0"/>
            </a:endParaRPr>
          </a:p>
        </p:txBody>
      </p:sp>
      <p:sp>
        <p:nvSpPr>
          <p:cNvPr id="17" name="Title 3">
            <a:extLst>
              <a:ext uri="{FF2B5EF4-FFF2-40B4-BE49-F238E27FC236}">
                <a16:creationId xmlns:a16="http://schemas.microsoft.com/office/drawing/2014/main" id="{0082FB03-B5BF-D4F7-5592-04D6D43828A1}"/>
              </a:ext>
            </a:extLst>
          </p:cNvPr>
          <p:cNvSpPr>
            <a:spLocks noGrp="1"/>
          </p:cNvSpPr>
          <p:nvPr>
            <p:ph type="title"/>
          </p:nvPr>
        </p:nvSpPr>
        <p:spPr/>
        <p:txBody>
          <a:bodyPr>
            <a:normAutofit fontScale="90000"/>
          </a:bodyPr>
          <a:lstStyle/>
          <a:p>
            <a:r>
              <a:rPr lang="en-US" b="1" dirty="0"/>
              <a:t>Hands-on</a:t>
            </a:r>
            <a:br>
              <a:rPr lang="en-US" b="1" dirty="0"/>
            </a:br>
            <a:r>
              <a:rPr lang="en-US" sz="3600" dirty="0"/>
              <a:t>What data structure would you use to represent…</a:t>
            </a:r>
            <a:endParaRPr lang="en-CH" sz="3600" dirty="0"/>
          </a:p>
        </p:txBody>
      </p:sp>
      <p:sp>
        <p:nvSpPr>
          <p:cNvPr id="4" name="Date Placeholder 3">
            <a:extLst>
              <a:ext uri="{FF2B5EF4-FFF2-40B4-BE49-F238E27FC236}">
                <a16:creationId xmlns:a16="http://schemas.microsoft.com/office/drawing/2014/main" id="{E8C84DEF-DCEF-7DAB-2DDF-ACBFCD4688DC}"/>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2C3C5D9D-450C-CD41-DC4B-A75684895E79}"/>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9F61D35E-DD39-AE70-A8D5-44192757D511}"/>
              </a:ext>
            </a:extLst>
          </p:cNvPr>
          <p:cNvSpPr>
            <a:spLocks noGrp="1"/>
          </p:cNvSpPr>
          <p:nvPr>
            <p:ph type="sldNum" sz="quarter" idx="12"/>
          </p:nvPr>
        </p:nvSpPr>
        <p:spPr/>
        <p:txBody>
          <a:bodyPr/>
          <a:lstStyle/>
          <a:p>
            <a:fld id="{EF79ADEA-B933-47CC-A4E9-04E6298B917C}" type="slidenum">
              <a:rPr lang="en-US" smtClean="0"/>
              <a:pPr/>
              <a:t>9</a:t>
            </a:fld>
            <a:endParaRPr lang="en-US"/>
          </a:p>
        </p:txBody>
      </p:sp>
      <p:pic>
        <p:nvPicPr>
          <p:cNvPr id="11" name="Graphic 10">
            <a:extLst>
              <a:ext uri="{FF2B5EF4-FFF2-40B4-BE49-F238E27FC236}">
                <a16:creationId xmlns:a16="http://schemas.microsoft.com/office/drawing/2014/main" id="{4100A633-F8F2-E59B-7BE8-C5F21118AEF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119144" y="279550"/>
            <a:ext cx="694459" cy="555568"/>
          </a:xfrm>
          <a:prstGeom prst="rect">
            <a:avLst/>
          </a:prstGeom>
        </p:spPr>
      </p:pic>
      <p:grpSp>
        <p:nvGrpSpPr>
          <p:cNvPr id="63" name="Group 62">
            <a:extLst>
              <a:ext uri="{FF2B5EF4-FFF2-40B4-BE49-F238E27FC236}">
                <a16:creationId xmlns:a16="http://schemas.microsoft.com/office/drawing/2014/main" id="{F5D280C4-15D0-1A23-0BE8-78C174B75831}"/>
              </a:ext>
            </a:extLst>
          </p:cNvPr>
          <p:cNvGrpSpPr/>
          <p:nvPr/>
        </p:nvGrpSpPr>
        <p:grpSpPr>
          <a:xfrm>
            <a:off x="1538289" y="2737705"/>
            <a:ext cx="2322314" cy="1843700"/>
            <a:chOff x="896055" y="1934422"/>
            <a:chExt cx="2322314" cy="1843700"/>
          </a:xfrm>
        </p:grpSpPr>
        <p:pic>
          <p:nvPicPr>
            <p:cNvPr id="22" name="Picture 21">
              <a:extLst>
                <a:ext uri="{FF2B5EF4-FFF2-40B4-BE49-F238E27FC236}">
                  <a16:creationId xmlns:a16="http://schemas.microsoft.com/office/drawing/2014/main" id="{40EABA42-504D-040F-2F4D-EAFCE2233D0E}"/>
                </a:ext>
              </a:extLst>
            </p:cNvPr>
            <p:cNvPicPr>
              <a:picLocks noChangeAspect="1"/>
            </p:cNvPicPr>
            <p:nvPr/>
          </p:nvPicPr>
          <p:blipFill>
            <a:blip r:embed="rId4"/>
            <a:stretch>
              <a:fillRect/>
            </a:stretch>
          </p:blipFill>
          <p:spPr>
            <a:xfrm>
              <a:off x="896055" y="2584517"/>
              <a:ext cx="557316" cy="569301"/>
            </a:xfrm>
            <a:prstGeom prst="rect">
              <a:avLst/>
            </a:prstGeom>
          </p:spPr>
        </p:pic>
        <p:pic>
          <p:nvPicPr>
            <p:cNvPr id="23" name="Picture 22">
              <a:extLst>
                <a:ext uri="{FF2B5EF4-FFF2-40B4-BE49-F238E27FC236}">
                  <a16:creationId xmlns:a16="http://schemas.microsoft.com/office/drawing/2014/main" id="{0065ABCE-CF01-1953-BF4E-607AF9C2B97C}"/>
                </a:ext>
              </a:extLst>
            </p:cNvPr>
            <p:cNvPicPr>
              <a:picLocks noChangeAspect="1"/>
            </p:cNvPicPr>
            <p:nvPr/>
          </p:nvPicPr>
          <p:blipFill>
            <a:blip r:embed="rId5"/>
            <a:stretch>
              <a:fillRect/>
            </a:stretch>
          </p:blipFill>
          <p:spPr>
            <a:xfrm>
              <a:off x="1703512" y="1934422"/>
              <a:ext cx="557316" cy="569432"/>
            </a:xfrm>
            <a:prstGeom prst="rect">
              <a:avLst/>
            </a:prstGeom>
          </p:spPr>
        </p:pic>
        <p:pic>
          <p:nvPicPr>
            <p:cNvPr id="24" name="Picture 23">
              <a:extLst>
                <a:ext uri="{FF2B5EF4-FFF2-40B4-BE49-F238E27FC236}">
                  <a16:creationId xmlns:a16="http://schemas.microsoft.com/office/drawing/2014/main" id="{729BB2E1-3FE2-F851-EF24-B07E9ACE5BC7}"/>
                </a:ext>
              </a:extLst>
            </p:cNvPr>
            <p:cNvPicPr>
              <a:picLocks noChangeAspect="1"/>
            </p:cNvPicPr>
            <p:nvPr/>
          </p:nvPicPr>
          <p:blipFill>
            <a:blip r:embed="rId6"/>
            <a:stretch>
              <a:fillRect/>
            </a:stretch>
          </p:blipFill>
          <p:spPr>
            <a:xfrm>
              <a:off x="1703512" y="3208690"/>
              <a:ext cx="557316" cy="569432"/>
            </a:xfrm>
            <a:prstGeom prst="rect">
              <a:avLst/>
            </a:prstGeom>
          </p:spPr>
        </p:pic>
        <p:pic>
          <p:nvPicPr>
            <p:cNvPr id="25" name="Picture 24">
              <a:extLst>
                <a:ext uri="{FF2B5EF4-FFF2-40B4-BE49-F238E27FC236}">
                  <a16:creationId xmlns:a16="http://schemas.microsoft.com/office/drawing/2014/main" id="{D16687D0-09B4-1C8B-C64E-8EB9BFE04517}"/>
                </a:ext>
              </a:extLst>
            </p:cNvPr>
            <p:cNvPicPr>
              <a:picLocks noChangeAspect="1"/>
            </p:cNvPicPr>
            <p:nvPr/>
          </p:nvPicPr>
          <p:blipFill>
            <a:blip r:embed="rId7"/>
            <a:stretch>
              <a:fillRect/>
            </a:stretch>
          </p:blipFill>
          <p:spPr>
            <a:xfrm>
              <a:off x="2653563" y="1990743"/>
              <a:ext cx="557568" cy="600458"/>
            </a:xfrm>
            <a:prstGeom prst="rect">
              <a:avLst/>
            </a:prstGeom>
          </p:spPr>
        </p:pic>
        <p:pic>
          <p:nvPicPr>
            <p:cNvPr id="27" name="Picture 26">
              <a:extLst>
                <a:ext uri="{FF2B5EF4-FFF2-40B4-BE49-F238E27FC236}">
                  <a16:creationId xmlns:a16="http://schemas.microsoft.com/office/drawing/2014/main" id="{5BA6A656-3C7C-1CB8-A483-EAEBF4A6A330}"/>
                </a:ext>
              </a:extLst>
            </p:cNvPr>
            <p:cNvPicPr>
              <a:picLocks noChangeAspect="1"/>
            </p:cNvPicPr>
            <p:nvPr/>
          </p:nvPicPr>
          <p:blipFill>
            <a:blip r:embed="rId8"/>
            <a:stretch>
              <a:fillRect/>
            </a:stretch>
          </p:blipFill>
          <p:spPr>
            <a:xfrm>
              <a:off x="2661052" y="2879977"/>
              <a:ext cx="557317" cy="613049"/>
            </a:xfrm>
            <a:prstGeom prst="rect">
              <a:avLst/>
            </a:prstGeom>
          </p:spPr>
        </p:pic>
        <p:cxnSp>
          <p:nvCxnSpPr>
            <p:cNvPr id="30" name="Straight Arrow Connector 29">
              <a:extLst>
                <a:ext uri="{FF2B5EF4-FFF2-40B4-BE49-F238E27FC236}">
                  <a16:creationId xmlns:a16="http://schemas.microsoft.com/office/drawing/2014/main" id="{ABCDD4EB-5B91-1C44-FF95-142778105BAD}"/>
                </a:ext>
              </a:extLst>
            </p:cNvPr>
            <p:cNvCxnSpPr>
              <a:cxnSpLocks/>
            </p:cNvCxnSpPr>
            <p:nvPr/>
          </p:nvCxnSpPr>
          <p:spPr>
            <a:xfrm flipV="1">
              <a:off x="1353185" y="2342543"/>
              <a:ext cx="350327" cy="33777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A89413D4-7EAC-CB5E-EBFB-541E71358E95}"/>
                </a:ext>
              </a:extLst>
            </p:cNvPr>
            <p:cNvCxnSpPr>
              <a:cxnSpLocks/>
            </p:cNvCxnSpPr>
            <p:nvPr/>
          </p:nvCxnSpPr>
          <p:spPr>
            <a:xfrm>
              <a:off x="1403278" y="3025161"/>
              <a:ext cx="372242" cy="28026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84A8E8F9-86B0-DC4A-939F-F4015001F599}"/>
                </a:ext>
              </a:extLst>
            </p:cNvPr>
            <p:cNvCxnSpPr>
              <a:cxnSpLocks/>
              <a:stCxn id="23" idx="2"/>
              <a:endCxn id="24" idx="0"/>
            </p:cNvCxnSpPr>
            <p:nvPr/>
          </p:nvCxnSpPr>
          <p:spPr>
            <a:xfrm>
              <a:off x="1982170" y="2503854"/>
              <a:ext cx="0" cy="70483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678F6202-5B2A-8CB4-BFB1-118AEE6337CE}"/>
                </a:ext>
              </a:extLst>
            </p:cNvPr>
            <p:cNvCxnSpPr>
              <a:cxnSpLocks/>
              <a:endCxn id="25" idx="1"/>
            </p:cNvCxnSpPr>
            <p:nvPr/>
          </p:nvCxnSpPr>
          <p:spPr>
            <a:xfrm>
              <a:off x="2260828" y="2219138"/>
              <a:ext cx="392735" cy="7183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F2AE2E09-644E-5139-806A-4906C5922DE4}"/>
                </a:ext>
              </a:extLst>
            </p:cNvPr>
            <p:cNvCxnSpPr>
              <a:cxnSpLocks/>
              <a:endCxn id="27" idx="1"/>
            </p:cNvCxnSpPr>
            <p:nvPr/>
          </p:nvCxnSpPr>
          <p:spPr>
            <a:xfrm flipV="1">
              <a:off x="2256095" y="3186502"/>
              <a:ext cx="404957" cy="30652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FA255DA8-EA99-1B72-FFCA-2854B161529D}"/>
                </a:ext>
              </a:extLst>
            </p:cNvPr>
            <p:cNvCxnSpPr>
              <a:cxnSpLocks/>
              <a:stCxn id="27" idx="0"/>
              <a:endCxn id="25" idx="2"/>
            </p:cNvCxnSpPr>
            <p:nvPr/>
          </p:nvCxnSpPr>
          <p:spPr>
            <a:xfrm flipH="1" flipV="1">
              <a:off x="2932347" y="2591201"/>
              <a:ext cx="7364" cy="28877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56" name="TextBox 55">
            <a:extLst>
              <a:ext uri="{FF2B5EF4-FFF2-40B4-BE49-F238E27FC236}">
                <a16:creationId xmlns:a16="http://schemas.microsoft.com/office/drawing/2014/main" id="{5DBF2BB3-DE17-A327-0B6B-0A32211A3414}"/>
              </a:ext>
            </a:extLst>
          </p:cNvPr>
          <p:cNvSpPr txBox="1"/>
          <p:nvPr/>
        </p:nvSpPr>
        <p:spPr>
          <a:xfrm>
            <a:off x="1387734" y="1907458"/>
            <a:ext cx="2473339" cy="400110"/>
          </a:xfrm>
          <a:prstGeom prst="rect">
            <a:avLst/>
          </a:prstGeom>
          <a:solidFill>
            <a:srgbClr val="F0D0D5"/>
          </a:solidFill>
        </p:spPr>
        <p:txBody>
          <a:bodyPr wrap="square" rtlCol="0">
            <a:spAutoFit/>
          </a:bodyPr>
          <a:lstStyle/>
          <a:p>
            <a:pPr algn="ctr"/>
            <a:r>
              <a:rPr lang="en-US" sz="2000" dirty="0"/>
              <a:t>Friendship relations?</a:t>
            </a:r>
            <a:endParaRPr lang="en-CH" sz="2000" dirty="0"/>
          </a:p>
        </p:txBody>
      </p:sp>
    </p:spTree>
    <p:extLst>
      <p:ext uri="{BB962C8B-B14F-4D97-AF65-F5344CB8AC3E}">
        <p14:creationId xmlns:p14="http://schemas.microsoft.com/office/powerpoint/2010/main" val="18547587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898EA9-22F5-16DF-63A1-0180EF71D553}"/>
              </a:ext>
            </a:extLst>
          </p:cNvPr>
          <p:cNvSpPr>
            <a:spLocks noGrp="1"/>
          </p:cNvSpPr>
          <p:nvPr>
            <p:ph type="title"/>
          </p:nvPr>
        </p:nvSpPr>
        <p:spPr>
          <a:xfrm>
            <a:off x="838200" y="2708920"/>
            <a:ext cx="10515600" cy="903635"/>
          </a:xfrm>
        </p:spPr>
        <p:txBody>
          <a:bodyPr>
            <a:normAutofit/>
          </a:bodyPr>
          <a:lstStyle/>
          <a:p>
            <a:pPr algn="ctr"/>
            <a:r>
              <a:rPr lang="en-CH" sz="5400" dirty="0"/>
              <a:t>Tidy Data</a:t>
            </a:r>
          </a:p>
        </p:txBody>
      </p:sp>
      <p:sp>
        <p:nvSpPr>
          <p:cNvPr id="3" name="Date Placeholder 2">
            <a:extLst>
              <a:ext uri="{FF2B5EF4-FFF2-40B4-BE49-F238E27FC236}">
                <a16:creationId xmlns:a16="http://schemas.microsoft.com/office/drawing/2014/main" id="{F459BBE2-A2A2-7EE1-1120-58A5181C884B}"/>
              </a:ext>
            </a:extLst>
          </p:cNvPr>
          <p:cNvSpPr>
            <a:spLocks noGrp="1"/>
          </p:cNvSpPr>
          <p:nvPr>
            <p:ph type="dt" sz="half" idx="10"/>
          </p:nvPr>
        </p:nvSpPr>
        <p:spPr/>
        <p:txBody>
          <a:bodyPr/>
          <a:lstStyle/>
          <a:p>
            <a:r>
              <a:rPr lang="de-CH"/>
              <a:t>July 2024, CC BY-SA 4.0</a:t>
            </a:r>
            <a:endParaRPr lang="en-US"/>
          </a:p>
        </p:txBody>
      </p:sp>
      <p:sp>
        <p:nvSpPr>
          <p:cNvPr id="4" name="Footer Placeholder 3">
            <a:extLst>
              <a:ext uri="{FF2B5EF4-FFF2-40B4-BE49-F238E27FC236}">
                <a16:creationId xmlns:a16="http://schemas.microsoft.com/office/drawing/2014/main" id="{3FCE048C-7643-4E0F-0055-1AF14D9F2051}"/>
              </a:ext>
            </a:extLst>
          </p:cNvPr>
          <p:cNvSpPr>
            <a:spLocks noGrp="1"/>
          </p:cNvSpPr>
          <p:nvPr>
            <p:ph type="ftr" sz="quarter" idx="11"/>
          </p:nvPr>
        </p:nvSpPr>
        <p:spPr/>
        <p:txBody>
          <a:bodyPr/>
          <a:lstStyle/>
          <a:p>
            <a:r>
              <a:rPr lang="en-US"/>
              <a:t>Data, v1.0</a:t>
            </a:r>
          </a:p>
        </p:txBody>
      </p:sp>
      <p:sp>
        <p:nvSpPr>
          <p:cNvPr id="5" name="Slide Number Placeholder 4">
            <a:extLst>
              <a:ext uri="{FF2B5EF4-FFF2-40B4-BE49-F238E27FC236}">
                <a16:creationId xmlns:a16="http://schemas.microsoft.com/office/drawing/2014/main" id="{397B6057-C196-6FBD-FEB5-531621B24D79}"/>
              </a:ext>
            </a:extLst>
          </p:cNvPr>
          <p:cNvSpPr>
            <a:spLocks noGrp="1"/>
          </p:cNvSpPr>
          <p:nvPr>
            <p:ph type="sldNum" sz="quarter" idx="12"/>
          </p:nvPr>
        </p:nvSpPr>
        <p:spPr/>
        <p:txBody>
          <a:bodyPr/>
          <a:lstStyle/>
          <a:p>
            <a:fld id="{EF79ADEA-B933-47CC-A4E9-04E6298B917C}" type="slidenum">
              <a:rPr lang="en-US" smtClean="0"/>
              <a:pPr/>
              <a:t>90</a:t>
            </a:fld>
            <a:endParaRPr lang="en-US"/>
          </a:p>
        </p:txBody>
      </p:sp>
    </p:spTree>
    <p:extLst>
      <p:ext uri="{BB962C8B-B14F-4D97-AF65-F5344CB8AC3E}">
        <p14:creationId xmlns:p14="http://schemas.microsoft.com/office/powerpoint/2010/main" val="329165741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14B646-8652-81E7-F0FA-A1DCDDDA9441}"/>
              </a:ext>
            </a:extLst>
          </p:cNvPr>
          <p:cNvSpPr>
            <a:spLocks noGrp="1"/>
          </p:cNvSpPr>
          <p:nvPr>
            <p:ph type="title"/>
          </p:nvPr>
        </p:nvSpPr>
        <p:spPr/>
        <p:txBody>
          <a:bodyPr>
            <a:normAutofit fontScale="90000"/>
          </a:bodyPr>
          <a:lstStyle/>
          <a:p>
            <a:r>
              <a:rPr lang="en-CH" dirty="0"/>
              <a:t>Same data, different organization</a:t>
            </a:r>
            <a:br>
              <a:rPr lang="en-CH" dirty="0"/>
            </a:br>
            <a:r>
              <a:rPr lang="en-CH" dirty="0"/>
              <a:t>Which one is best for data analysis?</a:t>
            </a:r>
          </a:p>
        </p:txBody>
      </p:sp>
      <p:sp>
        <p:nvSpPr>
          <p:cNvPr id="4" name="Date Placeholder 3">
            <a:extLst>
              <a:ext uri="{FF2B5EF4-FFF2-40B4-BE49-F238E27FC236}">
                <a16:creationId xmlns:a16="http://schemas.microsoft.com/office/drawing/2014/main" id="{2DAFADA9-26E5-6C2B-1D8D-AC08D6DAAEA2}"/>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720A424C-917B-F462-A6B9-7498F562D0F2}"/>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62AF1FE1-936B-86BB-8AC9-07915C9815FB}"/>
              </a:ext>
            </a:extLst>
          </p:cNvPr>
          <p:cNvSpPr>
            <a:spLocks noGrp="1"/>
          </p:cNvSpPr>
          <p:nvPr>
            <p:ph type="sldNum" sz="quarter" idx="12"/>
          </p:nvPr>
        </p:nvSpPr>
        <p:spPr/>
        <p:txBody>
          <a:bodyPr/>
          <a:lstStyle/>
          <a:p>
            <a:fld id="{EF79ADEA-B933-47CC-A4E9-04E6298B917C}" type="slidenum">
              <a:rPr lang="en-US" smtClean="0"/>
              <a:pPr/>
              <a:t>91</a:t>
            </a:fld>
            <a:endParaRPr lang="en-US"/>
          </a:p>
        </p:txBody>
      </p:sp>
      <p:pic>
        <p:nvPicPr>
          <p:cNvPr id="7" name="Picture 6">
            <a:extLst>
              <a:ext uri="{FF2B5EF4-FFF2-40B4-BE49-F238E27FC236}">
                <a16:creationId xmlns:a16="http://schemas.microsoft.com/office/drawing/2014/main" id="{A022AF9A-DDC5-2580-85C9-5A540895453F}"/>
              </a:ext>
            </a:extLst>
          </p:cNvPr>
          <p:cNvPicPr>
            <a:picLocks noChangeAspect="1"/>
          </p:cNvPicPr>
          <p:nvPr/>
        </p:nvPicPr>
        <p:blipFill>
          <a:blip r:embed="rId2"/>
          <a:stretch>
            <a:fillRect/>
          </a:stretch>
        </p:blipFill>
        <p:spPr>
          <a:xfrm>
            <a:off x="6528048" y="3078000"/>
            <a:ext cx="4368800" cy="1511300"/>
          </a:xfrm>
          <a:prstGeom prst="rect">
            <a:avLst/>
          </a:prstGeom>
        </p:spPr>
      </p:pic>
      <p:pic>
        <p:nvPicPr>
          <p:cNvPr id="8" name="Picture 7">
            <a:extLst>
              <a:ext uri="{FF2B5EF4-FFF2-40B4-BE49-F238E27FC236}">
                <a16:creationId xmlns:a16="http://schemas.microsoft.com/office/drawing/2014/main" id="{5F89FB98-0730-C326-77E0-D426C1B72C1D}"/>
              </a:ext>
            </a:extLst>
          </p:cNvPr>
          <p:cNvPicPr>
            <a:picLocks noChangeAspect="1"/>
          </p:cNvPicPr>
          <p:nvPr/>
        </p:nvPicPr>
        <p:blipFill>
          <a:blip r:embed="rId3"/>
          <a:stretch>
            <a:fillRect/>
          </a:stretch>
        </p:blipFill>
        <p:spPr>
          <a:xfrm>
            <a:off x="551384" y="2119385"/>
            <a:ext cx="5384800" cy="1257300"/>
          </a:xfrm>
          <a:prstGeom prst="rect">
            <a:avLst/>
          </a:prstGeom>
        </p:spPr>
      </p:pic>
      <p:pic>
        <p:nvPicPr>
          <p:cNvPr id="9" name="Picture 8">
            <a:extLst>
              <a:ext uri="{FF2B5EF4-FFF2-40B4-BE49-F238E27FC236}">
                <a16:creationId xmlns:a16="http://schemas.microsoft.com/office/drawing/2014/main" id="{1D9745A8-CC05-85FB-6D97-1EC35D7FB27D}"/>
              </a:ext>
            </a:extLst>
          </p:cNvPr>
          <p:cNvPicPr>
            <a:picLocks noChangeAspect="1"/>
          </p:cNvPicPr>
          <p:nvPr/>
        </p:nvPicPr>
        <p:blipFill>
          <a:blip r:embed="rId4"/>
          <a:stretch>
            <a:fillRect/>
          </a:stretch>
        </p:blipFill>
        <p:spPr>
          <a:xfrm>
            <a:off x="2927648" y="3944117"/>
            <a:ext cx="2921000" cy="2273300"/>
          </a:xfrm>
          <a:prstGeom prst="rect">
            <a:avLst/>
          </a:prstGeom>
        </p:spPr>
      </p:pic>
    </p:spTree>
    <p:extLst>
      <p:ext uri="{BB962C8B-B14F-4D97-AF65-F5344CB8AC3E}">
        <p14:creationId xmlns:p14="http://schemas.microsoft.com/office/powerpoint/2010/main" val="363756235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14B646-8652-81E7-F0FA-A1DCDDDA9441}"/>
              </a:ext>
            </a:extLst>
          </p:cNvPr>
          <p:cNvSpPr>
            <a:spLocks noGrp="1"/>
          </p:cNvSpPr>
          <p:nvPr>
            <p:ph type="title"/>
          </p:nvPr>
        </p:nvSpPr>
        <p:spPr/>
        <p:txBody>
          <a:bodyPr>
            <a:normAutofit fontScale="90000"/>
          </a:bodyPr>
          <a:lstStyle/>
          <a:p>
            <a:r>
              <a:rPr lang="en-CH" dirty="0"/>
              <a:t>Same data, different organization</a:t>
            </a:r>
            <a:br>
              <a:rPr lang="en-CH" dirty="0"/>
            </a:br>
            <a:r>
              <a:rPr lang="en-CH" dirty="0"/>
              <a:t>Which one is best for data analysis?</a:t>
            </a:r>
          </a:p>
        </p:txBody>
      </p:sp>
      <p:sp>
        <p:nvSpPr>
          <p:cNvPr id="4" name="Date Placeholder 3">
            <a:extLst>
              <a:ext uri="{FF2B5EF4-FFF2-40B4-BE49-F238E27FC236}">
                <a16:creationId xmlns:a16="http://schemas.microsoft.com/office/drawing/2014/main" id="{2DAFADA9-26E5-6C2B-1D8D-AC08D6DAAEA2}"/>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720A424C-917B-F462-A6B9-7498F562D0F2}"/>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62AF1FE1-936B-86BB-8AC9-07915C9815FB}"/>
              </a:ext>
            </a:extLst>
          </p:cNvPr>
          <p:cNvSpPr>
            <a:spLocks noGrp="1"/>
          </p:cNvSpPr>
          <p:nvPr>
            <p:ph type="sldNum" sz="quarter" idx="12"/>
          </p:nvPr>
        </p:nvSpPr>
        <p:spPr/>
        <p:txBody>
          <a:bodyPr/>
          <a:lstStyle/>
          <a:p>
            <a:fld id="{EF79ADEA-B933-47CC-A4E9-04E6298B917C}" type="slidenum">
              <a:rPr lang="en-US" smtClean="0"/>
              <a:pPr/>
              <a:t>92</a:t>
            </a:fld>
            <a:endParaRPr lang="en-US"/>
          </a:p>
        </p:txBody>
      </p:sp>
      <p:pic>
        <p:nvPicPr>
          <p:cNvPr id="7" name="Picture 6">
            <a:extLst>
              <a:ext uri="{FF2B5EF4-FFF2-40B4-BE49-F238E27FC236}">
                <a16:creationId xmlns:a16="http://schemas.microsoft.com/office/drawing/2014/main" id="{A022AF9A-DDC5-2580-85C9-5A540895453F}"/>
              </a:ext>
            </a:extLst>
          </p:cNvPr>
          <p:cNvPicPr>
            <a:picLocks noChangeAspect="1"/>
          </p:cNvPicPr>
          <p:nvPr/>
        </p:nvPicPr>
        <p:blipFill>
          <a:blip r:embed="rId2"/>
          <a:stretch>
            <a:fillRect/>
          </a:stretch>
        </p:blipFill>
        <p:spPr>
          <a:xfrm>
            <a:off x="6528048" y="3078000"/>
            <a:ext cx="4368800" cy="1511300"/>
          </a:xfrm>
          <a:prstGeom prst="rect">
            <a:avLst/>
          </a:prstGeom>
        </p:spPr>
      </p:pic>
      <p:pic>
        <p:nvPicPr>
          <p:cNvPr id="8" name="Picture 7">
            <a:extLst>
              <a:ext uri="{FF2B5EF4-FFF2-40B4-BE49-F238E27FC236}">
                <a16:creationId xmlns:a16="http://schemas.microsoft.com/office/drawing/2014/main" id="{5F89FB98-0730-C326-77E0-D426C1B72C1D}"/>
              </a:ext>
            </a:extLst>
          </p:cNvPr>
          <p:cNvPicPr>
            <a:picLocks noChangeAspect="1"/>
          </p:cNvPicPr>
          <p:nvPr/>
        </p:nvPicPr>
        <p:blipFill>
          <a:blip r:embed="rId3"/>
          <a:stretch>
            <a:fillRect/>
          </a:stretch>
        </p:blipFill>
        <p:spPr>
          <a:xfrm>
            <a:off x="551384" y="2119385"/>
            <a:ext cx="5384800" cy="1257300"/>
          </a:xfrm>
          <a:prstGeom prst="rect">
            <a:avLst/>
          </a:prstGeom>
        </p:spPr>
      </p:pic>
      <p:pic>
        <p:nvPicPr>
          <p:cNvPr id="9" name="Picture 8">
            <a:extLst>
              <a:ext uri="{FF2B5EF4-FFF2-40B4-BE49-F238E27FC236}">
                <a16:creationId xmlns:a16="http://schemas.microsoft.com/office/drawing/2014/main" id="{1D9745A8-CC05-85FB-6D97-1EC35D7FB27D}"/>
              </a:ext>
            </a:extLst>
          </p:cNvPr>
          <p:cNvPicPr>
            <a:picLocks noChangeAspect="1"/>
          </p:cNvPicPr>
          <p:nvPr/>
        </p:nvPicPr>
        <p:blipFill>
          <a:blip r:embed="rId4"/>
          <a:stretch>
            <a:fillRect/>
          </a:stretch>
        </p:blipFill>
        <p:spPr>
          <a:xfrm>
            <a:off x="2927648" y="3944117"/>
            <a:ext cx="2921000" cy="2273300"/>
          </a:xfrm>
          <a:prstGeom prst="rect">
            <a:avLst/>
          </a:prstGeom>
        </p:spPr>
      </p:pic>
      <p:sp>
        <p:nvSpPr>
          <p:cNvPr id="3" name="TextBox 2">
            <a:extLst>
              <a:ext uri="{FF2B5EF4-FFF2-40B4-BE49-F238E27FC236}">
                <a16:creationId xmlns:a16="http://schemas.microsoft.com/office/drawing/2014/main" id="{DC829498-F1E3-C510-0849-4D6CC686E3C0}"/>
              </a:ext>
            </a:extLst>
          </p:cNvPr>
          <p:cNvSpPr txBox="1"/>
          <p:nvPr/>
        </p:nvSpPr>
        <p:spPr>
          <a:xfrm>
            <a:off x="3048000" y="1772816"/>
            <a:ext cx="5712296" cy="2308324"/>
          </a:xfrm>
          <a:custGeom>
            <a:avLst/>
            <a:gdLst>
              <a:gd name="connsiteX0" fmla="*/ 0 w 5712296"/>
              <a:gd name="connsiteY0" fmla="*/ 0 h 2308324"/>
              <a:gd name="connsiteX1" fmla="*/ 691823 w 5712296"/>
              <a:gd name="connsiteY1" fmla="*/ 0 h 2308324"/>
              <a:gd name="connsiteX2" fmla="*/ 1155153 w 5712296"/>
              <a:gd name="connsiteY2" fmla="*/ 0 h 2308324"/>
              <a:gd name="connsiteX3" fmla="*/ 1732730 w 5712296"/>
              <a:gd name="connsiteY3" fmla="*/ 0 h 2308324"/>
              <a:gd name="connsiteX4" fmla="*/ 2481675 w 5712296"/>
              <a:gd name="connsiteY4" fmla="*/ 0 h 2308324"/>
              <a:gd name="connsiteX5" fmla="*/ 3116375 w 5712296"/>
              <a:gd name="connsiteY5" fmla="*/ 0 h 2308324"/>
              <a:gd name="connsiteX6" fmla="*/ 3808197 w 5712296"/>
              <a:gd name="connsiteY6" fmla="*/ 0 h 2308324"/>
              <a:gd name="connsiteX7" fmla="*/ 4385774 w 5712296"/>
              <a:gd name="connsiteY7" fmla="*/ 0 h 2308324"/>
              <a:gd name="connsiteX8" fmla="*/ 5020473 w 5712296"/>
              <a:gd name="connsiteY8" fmla="*/ 0 h 2308324"/>
              <a:gd name="connsiteX9" fmla="*/ 5712296 w 5712296"/>
              <a:gd name="connsiteY9" fmla="*/ 0 h 2308324"/>
              <a:gd name="connsiteX10" fmla="*/ 5712296 w 5712296"/>
              <a:gd name="connsiteY10" fmla="*/ 530915 h 2308324"/>
              <a:gd name="connsiteX11" fmla="*/ 5712296 w 5712296"/>
              <a:gd name="connsiteY11" fmla="*/ 1038746 h 2308324"/>
              <a:gd name="connsiteX12" fmla="*/ 5712296 w 5712296"/>
              <a:gd name="connsiteY12" fmla="*/ 1569660 h 2308324"/>
              <a:gd name="connsiteX13" fmla="*/ 5712296 w 5712296"/>
              <a:gd name="connsiteY13" fmla="*/ 2308324 h 2308324"/>
              <a:gd name="connsiteX14" fmla="*/ 5077596 w 5712296"/>
              <a:gd name="connsiteY14" fmla="*/ 2308324 h 2308324"/>
              <a:gd name="connsiteX15" fmla="*/ 4442897 w 5712296"/>
              <a:gd name="connsiteY15" fmla="*/ 2308324 h 2308324"/>
              <a:gd name="connsiteX16" fmla="*/ 3922443 w 5712296"/>
              <a:gd name="connsiteY16" fmla="*/ 2308324 h 2308324"/>
              <a:gd name="connsiteX17" fmla="*/ 3287744 w 5712296"/>
              <a:gd name="connsiteY17" fmla="*/ 2308324 h 2308324"/>
              <a:gd name="connsiteX18" fmla="*/ 2653044 w 5712296"/>
              <a:gd name="connsiteY18" fmla="*/ 2308324 h 2308324"/>
              <a:gd name="connsiteX19" fmla="*/ 2018345 w 5712296"/>
              <a:gd name="connsiteY19" fmla="*/ 2308324 h 2308324"/>
              <a:gd name="connsiteX20" fmla="*/ 1383645 w 5712296"/>
              <a:gd name="connsiteY20" fmla="*/ 2308324 h 2308324"/>
              <a:gd name="connsiteX21" fmla="*/ 806068 w 5712296"/>
              <a:gd name="connsiteY21" fmla="*/ 2308324 h 2308324"/>
              <a:gd name="connsiteX22" fmla="*/ 0 w 5712296"/>
              <a:gd name="connsiteY22" fmla="*/ 2308324 h 2308324"/>
              <a:gd name="connsiteX23" fmla="*/ 0 w 5712296"/>
              <a:gd name="connsiteY23" fmla="*/ 1731243 h 2308324"/>
              <a:gd name="connsiteX24" fmla="*/ 0 w 5712296"/>
              <a:gd name="connsiteY24" fmla="*/ 1131079 h 2308324"/>
              <a:gd name="connsiteX25" fmla="*/ 0 w 5712296"/>
              <a:gd name="connsiteY25" fmla="*/ 530915 h 2308324"/>
              <a:gd name="connsiteX26" fmla="*/ 0 w 5712296"/>
              <a:gd name="connsiteY26" fmla="*/ 0 h 2308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712296" h="2308324" fill="none" extrusionOk="0">
                <a:moveTo>
                  <a:pt x="0" y="0"/>
                </a:moveTo>
                <a:cubicBezTo>
                  <a:pt x="170481" y="12395"/>
                  <a:pt x="474495" y="4923"/>
                  <a:pt x="691823" y="0"/>
                </a:cubicBezTo>
                <a:cubicBezTo>
                  <a:pt x="909151" y="-4923"/>
                  <a:pt x="1025161" y="11703"/>
                  <a:pt x="1155153" y="0"/>
                </a:cubicBezTo>
                <a:cubicBezTo>
                  <a:pt x="1285145" y="-11703"/>
                  <a:pt x="1576417" y="299"/>
                  <a:pt x="1732730" y="0"/>
                </a:cubicBezTo>
                <a:cubicBezTo>
                  <a:pt x="1889043" y="-299"/>
                  <a:pt x="2130093" y="16857"/>
                  <a:pt x="2481675" y="0"/>
                </a:cubicBezTo>
                <a:cubicBezTo>
                  <a:pt x="2833257" y="-16857"/>
                  <a:pt x="2873551" y="17793"/>
                  <a:pt x="3116375" y="0"/>
                </a:cubicBezTo>
                <a:cubicBezTo>
                  <a:pt x="3359199" y="-17793"/>
                  <a:pt x="3543615" y="15531"/>
                  <a:pt x="3808197" y="0"/>
                </a:cubicBezTo>
                <a:cubicBezTo>
                  <a:pt x="4072779" y="-15531"/>
                  <a:pt x="4244086" y="-26212"/>
                  <a:pt x="4385774" y="0"/>
                </a:cubicBezTo>
                <a:cubicBezTo>
                  <a:pt x="4527462" y="26212"/>
                  <a:pt x="4804411" y="-17362"/>
                  <a:pt x="5020473" y="0"/>
                </a:cubicBezTo>
                <a:cubicBezTo>
                  <a:pt x="5236535" y="17362"/>
                  <a:pt x="5483850" y="13915"/>
                  <a:pt x="5712296" y="0"/>
                </a:cubicBezTo>
                <a:cubicBezTo>
                  <a:pt x="5698337" y="227921"/>
                  <a:pt x="5726828" y="309662"/>
                  <a:pt x="5712296" y="530915"/>
                </a:cubicBezTo>
                <a:cubicBezTo>
                  <a:pt x="5697764" y="752169"/>
                  <a:pt x="5697572" y="832379"/>
                  <a:pt x="5712296" y="1038746"/>
                </a:cubicBezTo>
                <a:cubicBezTo>
                  <a:pt x="5727020" y="1245113"/>
                  <a:pt x="5718057" y="1350161"/>
                  <a:pt x="5712296" y="1569660"/>
                </a:cubicBezTo>
                <a:cubicBezTo>
                  <a:pt x="5706535" y="1789159"/>
                  <a:pt x="5715761" y="2034313"/>
                  <a:pt x="5712296" y="2308324"/>
                </a:cubicBezTo>
                <a:cubicBezTo>
                  <a:pt x="5427327" y="2287513"/>
                  <a:pt x="5344141" y="2327301"/>
                  <a:pt x="5077596" y="2308324"/>
                </a:cubicBezTo>
                <a:cubicBezTo>
                  <a:pt x="4811051" y="2289347"/>
                  <a:pt x="4588159" y="2292673"/>
                  <a:pt x="4442897" y="2308324"/>
                </a:cubicBezTo>
                <a:cubicBezTo>
                  <a:pt x="4297635" y="2323975"/>
                  <a:pt x="4142033" y="2304319"/>
                  <a:pt x="3922443" y="2308324"/>
                </a:cubicBezTo>
                <a:cubicBezTo>
                  <a:pt x="3702853" y="2312329"/>
                  <a:pt x="3448460" y="2301342"/>
                  <a:pt x="3287744" y="2308324"/>
                </a:cubicBezTo>
                <a:cubicBezTo>
                  <a:pt x="3127028" y="2315306"/>
                  <a:pt x="2908419" y="2286204"/>
                  <a:pt x="2653044" y="2308324"/>
                </a:cubicBezTo>
                <a:cubicBezTo>
                  <a:pt x="2397669" y="2330444"/>
                  <a:pt x="2181981" y="2338620"/>
                  <a:pt x="2018345" y="2308324"/>
                </a:cubicBezTo>
                <a:cubicBezTo>
                  <a:pt x="1854709" y="2278028"/>
                  <a:pt x="1523819" y="2337051"/>
                  <a:pt x="1383645" y="2308324"/>
                </a:cubicBezTo>
                <a:cubicBezTo>
                  <a:pt x="1243471" y="2279597"/>
                  <a:pt x="1031240" y="2304491"/>
                  <a:pt x="806068" y="2308324"/>
                </a:cubicBezTo>
                <a:cubicBezTo>
                  <a:pt x="580896" y="2312157"/>
                  <a:pt x="347967" y="2325492"/>
                  <a:pt x="0" y="2308324"/>
                </a:cubicBezTo>
                <a:cubicBezTo>
                  <a:pt x="9212" y="2185053"/>
                  <a:pt x="-17414" y="1970670"/>
                  <a:pt x="0" y="1731243"/>
                </a:cubicBezTo>
                <a:cubicBezTo>
                  <a:pt x="17414" y="1491816"/>
                  <a:pt x="-10325" y="1313911"/>
                  <a:pt x="0" y="1131079"/>
                </a:cubicBezTo>
                <a:cubicBezTo>
                  <a:pt x="10325" y="948247"/>
                  <a:pt x="-25330" y="680352"/>
                  <a:pt x="0" y="530915"/>
                </a:cubicBezTo>
                <a:cubicBezTo>
                  <a:pt x="25330" y="381478"/>
                  <a:pt x="12113" y="149989"/>
                  <a:pt x="0" y="0"/>
                </a:cubicBezTo>
                <a:close/>
              </a:path>
              <a:path w="5712296" h="2308324" stroke="0" extrusionOk="0">
                <a:moveTo>
                  <a:pt x="0" y="0"/>
                </a:moveTo>
                <a:cubicBezTo>
                  <a:pt x="117366" y="12157"/>
                  <a:pt x="427981" y="-1654"/>
                  <a:pt x="577577" y="0"/>
                </a:cubicBezTo>
                <a:cubicBezTo>
                  <a:pt x="727173" y="1654"/>
                  <a:pt x="919785" y="-10211"/>
                  <a:pt x="1040907" y="0"/>
                </a:cubicBezTo>
                <a:cubicBezTo>
                  <a:pt x="1162029" y="10211"/>
                  <a:pt x="1577922" y="25650"/>
                  <a:pt x="1789853" y="0"/>
                </a:cubicBezTo>
                <a:cubicBezTo>
                  <a:pt x="2001784" y="-25650"/>
                  <a:pt x="2188209" y="-24222"/>
                  <a:pt x="2367429" y="0"/>
                </a:cubicBezTo>
                <a:cubicBezTo>
                  <a:pt x="2546649" y="24222"/>
                  <a:pt x="2756192" y="-23950"/>
                  <a:pt x="2945006" y="0"/>
                </a:cubicBezTo>
                <a:cubicBezTo>
                  <a:pt x="3133820" y="23950"/>
                  <a:pt x="3433459" y="-33367"/>
                  <a:pt x="3693951" y="0"/>
                </a:cubicBezTo>
                <a:cubicBezTo>
                  <a:pt x="3954443" y="33367"/>
                  <a:pt x="4032117" y="-813"/>
                  <a:pt x="4214405" y="0"/>
                </a:cubicBezTo>
                <a:cubicBezTo>
                  <a:pt x="4396693" y="813"/>
                  <a:pt x="4790380" y="18167"/>
                  <a:pt x="4963351" y="0"/>
                </a:cubicBezTo>
                <a:cubicBezTo>
                  <a:pt x="5136322" y="-18167"/>
                  <a:pt x="5355621" y="-34473"/>
                  <a:pt x="5712296" y="0"/>
                </a:cubicBezTo>
                <a:cubicBezTo>
                  <a:pt x="5703245" y="275623"/>
                  <a:pt x="5730046" y="433797"/>
                  <a:pt x="5712296" y="577081"/>
                </a:cubicBezTo>
                <a:cubicBezTo>
                  <a:pt x="5694546" y="720365"/>
                  <a:pt x="5706106" y="925832"/>
                  <a:pt x="5712296" y="1154162"/>
                </a:cubicBezTo>
                <a:cubicBezTo>
                  <a:pt x="5718486" y="1382492"/>
                  <a:pt x="5707131" y="1562931"/>
                  <a:pt x="5712296" y="1754326"/>
                </a:cubicBezTo>
                <a:cubicBezTo>
                  <a:pt x="5717461" y="1945721"/>
                  <a:pt x="5715860" y="2077979"/>
                  <a:pt x="5712296" y="2308324"/>
                </a:cubicBezTo>
                <a:cubicBezTo>
                  <a:pt x="5577581" y="2308670"/>
                  <a:pt x="5224458" y="2290918"/>
                  <a:pt x="5077596" y="2308324"/>
                </a:cubicBezTo>
                <a:cubicBezTo>
                  <a:pt x="4930734" y="2325730"/>
                  <a:pt x="4790654" y="2322770"/>
                  <a:pt x="4557143" y="2308324"/>
                </a:cubicBezTo>
                <a:cubicBezTo>
                  <a:pt x="4323632" y="2293878"/>
                  <a:pt x="4066460" y="2312216"/>
                  <a:pt x="3922443" y="2308324"/>
                </a:cubicBezTo>
                <a:cubicBezTo>
                  <a:pt x="3778426" y="2304432"/>
                  <a:pt x="3352455" y="2286696"/>
                  <a:pt x="3173498" y="2308324"/>
                </a:cubicBezTo>
                <a:cubicBezTo>
                  <a:pt x="2994541" y="2329952"/>
                  <a:pt x="2709991" y="2308489"/>
                  <a:pt x="2538798" y="2308324"/>
                </a:cubicBezTo>
                <a:cubicBezTo>
                  <a:pt x="2367605" y="2308159"/>
                  <a:pt x="2190477" y="2285762"/>
                  <a:pt x="2075468" y="2308324"/>
                </a:cubicBezTo>
                <a:cubicBezTo>
                  <a:pt x="1960459" y="2330887"/>
                  <a:pt x="1781938" y="2316511"/>
                  <a:pt x="1555014" y="2308324"/>
                </a:cubicBezTo>
                <a:cubicBezTo>
                  <a:pt x="1328090" y="2300137"/>
                  <a:pt x="978738" y="2284534"/>
                  <a:pt x="806068" y="2308324"/>
                </a:cubicBezTo>
                <a:cubicBezTo>
                  <a:pt x="633398" y="2332114"/>
                  <a:pt x="358206" y="2331133"/>
                  <a:pt x="0" y="2308324"/>
                </a:cubicBezTo>
                <a:cubicBezTo>
                  <a:pt x="-23618" y="2154219"/>
                  <a:pt x="18177" y="1906591"/>
                  <a:pt x="0" y="1777409"/>
                </a:cubicBezTo>
                <a:cubicBezTo>
                  <a:pt x="-18177" y="1648228"/>
                  <a:pt x="-9736" y="1356449"/>
                  <a:pt x="0" y="1223412"/>
                </a:cubicBezTo>
                <a:cubicBezTo>
                  <a:pt x="9736" y="1090375"/>
                  <a:pt x="16833" y="862591"/>
                  <a:pt x="0" y="715580"/>
                </a:cubicBezTo>
                <a:cubicBezTo>
                  <a:pt x="-16833" y="568569"/>
                  <a:pt x="13966" y="290526"/>
                  <a:pt x="0" y="0"/>
                </a:cubicBezTo>
                <a:close/>
              </a:path>
            </a:pathLst>
          </a:custGeom>
          <a:solidFill>
            <a:schemeClr val="accent5">
              <a:lumMod val="20000"/>
              <a:lumOff val="80000"/>
            </a:schemeClr>
          </a:solidFill>
          <a:ln w="38100">
            <a:solidFill>
              <a:schemeClr val="tx1"/>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en-CH" sz="3600" dirty="0"/>
              <a:t>What do we want?</a:t>
            </a:r>
          </a:p>
          <a:p>
            <a:r>
              <a:rPr lang="en-CH" sz="3600" b="1" dirty="0"/>
              <a:t>We want data to be in a natural format, such that data analysis is easy</a:t>
            </a:r>
          </a:p>
        </p:txBody>
      </p:sp>
    </p:spTree>
    <p:extLst>
      <p:ext uri="{BB962C8B-B14F-4D97-AF65-F5344CB8AC3E}">
        <p14:creationId xmlns:p14="http://schemas.microsoft.com/office/powerpoint/2010/main" val="429151287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3F6D34-02D6-0F2F-47D1-424C44B523D9}"/>
              </a:ext>
            </a:extLst>
          </p:cNvPr>
          <p:cNvSpPr>
            <a:spLocks noGrp="1"/>
          </p:cNvSpPr>
          <p:nvPr>
            <p:ph type="title"/>
          </p:nvPr>
        </p:nvSpPr>
        <p:spPr/>
        <p:txBody>
          <a:bodyPr/>
          <a:lstStyle/>
          <a:p>
            <a:r>
              <a:rPr lang="en-CH" dirty="0"/>
              <a:t>Tidy data</a:t>
            </a:r>
          </a:p>
        </p:txBody>
      </p:sp>
      <p:sp>
        <p:nvSpPr>
          <p:cNvPr id="4" name="Date Placeholder 3">
            <a:extLst>
              <a:ext uri="{FF2B5EF4-FFF2-40B4-BE49-F238E27FC236}">
                <a16:creationId xmlns:a16="http://schemas.microsoft.com/office/drawing/2014/main" id="{A2D86B7E-2AD2-48D0-3AB1-A4361ECF9EF7}"/>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F1A93F31-D954-DF2E-6F33-F874DB393575}"/>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1DC221E1-822E-396B-E013-10EE395C269F}"/>
              </a:ext>
            </a:extLst>
          </p:cNvPr>
          <p:cNvSpPr>
            <a:spLocks noGrp="1"/>
          </p:cNvSpPr>
          <p:nvPr>
            <p:ph type="sldNum" sz="quarter" idx="12"/>
          </p:nvPr>
        </p:nvSpPr>
        <p:spPr/>
        <p:txBody>
          <a:bodyPr/>
          <a:lstStyle/>
          <a:p>
            <a:fld id="{EF79ADEA-B933-47CC-A4E9-04E6298B917C}" type="slidenum">
              <a:rPr lang="en-US" smtClean="0"/>
              <a:pPr/>
              <a:t>93</a:t>
            </a:fld>
            <a:endParaRPr lang="en-US"/>
          </a:p>
        </p:txBody>
      </p:sp>
      <p:graphicFrame>
        <p:nvGraphicFramePr>
          <p:cNvPr id="9" name="Table 8">
            <a:extLst>
              <a:ext uri="{FF2B5EF4-FFF2-40B4-BE49-F238E27FC236}">
                <a16:creationId xmlns:a16="http://schemas.microsoft.com/office/drawing/2014/main" id="{6C35CF20-CC32-7414-4A57-85F562F3D6E6}"/>
              </a:ext>
            </a:extLst>
          </p:cNvPr>
          <p:cNvGraphicFramePr>
            <a:graphicFrameLocks noGrp="1"/>
          </p:cNvGraphicFramePr>
          <p:nvPr/>
        </p:nvGraphicFramePr>
        <p:xfrm>
          <a:off x="2905083" y="2987905"/>
          <a:ext cx="6120680" cy="1752600"/>
        </p:xfrm>
        <a:graphic>
          <a:graphicData uri="http://schemas.openxmlformats.org/drawingml/2006/table">
            <a:tbl>
              <a:tblPr firstRow="1" bandRow="1">
                <a:tableStyleId>{5C22544A-7EE6-4342-B048-85BDC9FD1C3A}</a:tableStyleId>
              </a:tblPr>
              <a:tblGrid>
                <a:gridCol w="1224136">
                  <a:extLst>
                    <a:ext uri="{9D8B030D-6E8A-4147-A177-3AD203B41FA5}">
                      <a16:colId xmlns:a16="http://schemas.microsoft.com/office/drawing/2014/main" val="93215530"/>
                    </a:ext>
                  </a:extLst>
                </a:gridCol>
                <a:gridCol w="1368152">
                  <a:extLst>
                    <a:ext uri="{9D8B030D-6E8A-4147-A177-3AD203B41FA5}">
                      <a16:colId xmlns:a16="http://schemas.microsoft.com/office/drawing/2014/main" val="3446449462"/>
                    </a:ext>
                  </a:extLst>
                </a:gridCol>
                <a:gridCol w="864096">
                  <a:extLst>
                    <a:ext uri="{9D8B030D-6E8A-4147-A177-3AD203B41FA5}">
                      <a16:colId xmlns:a16="http://schemas.microsoft.com/office/drawing/2014/main" val="1659648679"/>
                    </a:ext>
                  </a:extLst>
                </a:gridCol>
                <a:gridCol w="1152128">
                  <a:extLst>
                    <a:ext uri="{9D8B030D-6E8A-4147-A177-3AD203B41FA5}">
                      <a16:colId xmlns:a16="http://schemas.microsoft.com/office/drawing/2014/main" val="2028385091"/>
                    </a:ext>
                  </a:extLst>
                </a:gridCol>
                <a:gridCol w="1512168">
                  <a:extLst>
                    <a:ext uri="{9D8B030D-6E8A-4147-A177-3AD203B41FA5}">
                      <a16:colId xmlns:a16="http://schemas.microsoft.com/office/drawing/2014/main" val="1607972955"/>
                    </a:ext>
                  </a:extLst>
                </a:gridCol>
              </a:tblGrid>
              <a:tr h="370840">
                <a:tc>
                  <a:txBody>
                    <a:bodyPr/>
                    <a:lstStyle/>
                    <a:p>
                      <a:r>
                        <a:rPr lang="en-CH" dirty="0">
                          <a:solidFill>
                            <a:schemeClr val="tx1"/>
                          </a:solidFill>
                        </a:rPr>
                        <a:t>Subject ID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r>
                        <a:rPr lang="en-CH" dirty="0">
                          <a:solidFill>
                            <a:schemeClr val="tx1"/>
                          </a:solidFill>
                        </a:rPr>
                        <a:t>Condition ID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r>
                        <a:rPr lang="en-CH" dirty="0">
                          <a:solidFill>
                            <a:schemeClr val="tx1"/>
                          </a:solidFill>
                        </a:rPr>
                        <a:t>Trial nr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r>
                        <a:rPr lang="en-CH" dirty="0">
                          <a:solidFill>
                            <a:schemeClr val="tx1"/>
                          </a:solidFill>
                        </a:rPr>
                        <a:t>Response time (ms)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r>
                        <a:rPr lang="en-CH" dirty="0">
                          <a:solidFill>
                            <a:schemeClr val="tx1"/>
                          </a:solidFill>
                        </a:rPr>
                        <a:t>Response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extLst>
                  <a:ext uri="{0D108BD9-81ED-4DB2-BD59-A6C34878D82A}">
                    <a16:rowId xmlns:a16="http://schemas.microsoft.com/office/drawing/2014/main" val="2870368738"/>
                  </a:ext>
                </a:extLst>
              </a:tr>
              <a:tr h="370840">
                <a:tc>
                  <a:txBody>
                    <a:bodyPr/>
                    <a:lstStyle/>
                    <a:p>
                      <a:r>
                        <a:rPr lang="en-CH" dirty="0"/>
                        <a:t>VM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r>
                        <a:rPr lang="en-CH" dirty="0"/>
                        <a:t>732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r>
                        <a:rPr lang="en-CH" dirty="0"/>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r>
                        <a:rPr lang="en-CH" dirty="0"/>
                        <a:t>28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r>
                        <a:rPr lang="en-CH" dirty="0"/>
                        <a:t>LEFT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24643759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H" dirty="0"/>
                        <a:t>VM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r>
                        <a:rPr lang="en-CH" dirty="0"/>
                        <a:t>732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r>
                        <a:rPr lang="en-CH" dirty="0"/>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r>
                        <a:rPr lang="en-CH" dirty="0"/>
                        <a:t>41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r>
                        <a:rPr lang="en-CH" dirty="0"/>
                        <a:t>RIGHT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3427425730"/>
                  </a:ext>
                </a:extLst>
              </a:tr>
              <a:tr h="370840">
                <a:tc>
                  <a:txBody>
                    <a:bodyPr/>
                    <a:lstStyle/>
                    <a:p>
                      <a:r>
                        <a:rPr lang="en-CH" dirty="0"/>
                        <a:t>PB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r>
                        <a:rPr lang="en-CH" dirty="0"/>
                        <a:t>665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r>
                        <a:rPr lang="en-CH"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r>
                        <a:rPr lang="en-CH" dirty="0"/>
                        <a:t>73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r>
                        <a:rPr lang="en-CH" dirty="0"/>
                        <a:t>LEFT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819247753"/>
                  </a:ext>
                </a:extLst>
              </a:tr>
            </a:tbl>
          </a:graphicData>
        </a:graphic>
      </p:graphicFrame>
      <p:sp>
        <p:nvSpPr>
          <p:cNvPr id="11" name="TextBox 10">
            <a:extLst>
              <a:ext uri="{FF2B5EF4-FFF2-40B4-BE49-F238E27FC236}">
                <a16:creationId xmlns:a16="http://schemas.microsoft.com/office/drawing/2014/main" id="{2BF1288F-821A-ACF3-8A17-56CE80156B6E}"/>
              </a:ext>
            </a:extLst>
          </p:cNvPr>
          <p:cNvSpPr txBox="1"/>
          <p:nvPr/>
        </p:nvSpPr>
        <p:spPr>
          <a:xfrm>
            <a:off x="2763908" y="2329716"/>
            <a:ext cx="6403031" cy="523220"/>
          </a:xfrm>
          <a:prstGeom prst="rect">
            <a:avLst/>
          </a:prstGeom>
          <a:noFill/>
        </p:spPr>
        <p:txBody>
          <a:bodyPr wrap="square" rtlCol="0">
            <a:spAutoFit/>
          </a:bodyPr>
          <a:lstStyle/>
          <a:p>
            <a:pPr algn="ctr"/>
            <a:r>
              <a:rPr lang="en-CH" sz="2800" b="1" dirty="0">
                <a:solidFill>
                  <a:schemeClr val="accent6"/>
                </a:solidFill>
              </a:rPr>
              <a:t>Variables (or features, attributes)</a:t>
            </a:r>
          </a:p>
        </p:txBody>
      </p:sp>
      <p:sp>
        <p:nvSpPr>
          <p:cNvPr id="12" name="TextBox 11">
            <a:extLst>
              <a:ext uri="{FF2B5EF4-FFF2-40B4-BE49-F238E27FC236}">
                <a16:creationId xmlns:a16="http://schemas.microsoft.com/office/drawing/2014/main" id="{347249CF-8F7B-4C67-6E21-B7451485250E}"/>
              </a:ext>
            </a:extLst>
          </p:cNvPr>
          <p:cNvSpPr txBox="1"/>
          <p:nvPr/>
        </p:nvSpPr>
        <p:spPr>
          <a:xfrm rot="16200000">
            <a:off x="712954" y="3464221"/>
            <a:ext cx="2375248" cy="954107"/>
          </a:xfrm>
          <a:prstGeom prst="rect">
            <a:avLst/>
          </a:prstGeom>
          <a:noFill/>
        </p:spPr>
        <p:txBody>
          <a:bodyPr wrap="square" rtlCol="0">
            <a:spAutoFit/>
          </a:bodyPr>
          <a:lstStyle/>
          <a:p>
            <a:pPr algn="ctr"/>
            <a:r>
              <a:rPr lang="en-CH" sz="2800" b="1" dirty="0">
                <a:solidFill>
                  <a:schemeClr val="accent5"/>
                </a:solidFill>
              </a:rPr>
              <a:t>Observations (or samples)</a:t>
            </a:r>
          </a:p>
        </p:txBody>
      </p:sp>
      <p:sp>
        <p:nvSpPr>
          <p:cNvPr id="13" name="TextBox 12">
            <a:extLst>
              <a:ext uri="{FF2B5EF4-FFF2-40B4-BE49-F238E27FC236}">
                <a16:creationId xmlns:a16="http://schemas.microsoft.com/office/drawing/2014/main" id="{BBFF2F5A-7D92-CD6D-FCAB-F802D7514DCE}"/>
              </a:ext>
            </a:extLst>
          </p:cNvPr>
          <p:cNvSpPr txBox="1"/>
          <p:nvPr/>
        </p:nvSpPr>
        <p:spPr>
          <a:xfrm>
            <a:off x="4223792" y="311285"/>
            <a:ext cx="6552728" cy="1569660"/>
          </a:xfrm>
          <a:custGeom>
            <a:avLst/>
            <a:gdLst>
              <a:gd name="connsiteX0" fmla="*/ 0 w 6552728"/>
              <a:gd name="connsiteY0" fmla="*/ 0 h 1569660"/>
              <a:gd name="connsiteX1" fmla="*/ 524218 w 6552728"/>
              <a:gd name="connsiteY1" fmla="*/ 0 h 1569660"/>
              <a:gd name="connsiteX2" fmla="*/ 1048436 w 6552728"/>
              <a:gd name="connsiteY2" fmla="*/ 0 h 1569660"/>
              <a:gd name="connsiteX3" fmla="*/ 1507127 w 6552728"/>
              <a:gd name="connsiteY3" fmla="*/ 0 h 1569660"/>
              <a:gd name="connsiteX4" fmla="*/ 2293455 w 6552728"/>
              <a:gd name="connsiteY4" fmla="*/ 0 h 1569660"/>
              <a:gd name="connsiteX5" fmla="*/ 2752146 w 6552728"/>
              <a:gd name="connsiteY5" fmla="*/ 0 h 1569660"/>
              <a:gd name="connsiteX6" fmla="*/ 3472946 w 6552728"/>
              <a:gd name="connsiteY6" fmla="*/ 0 h 1569660"/>
              <a:gd name="connsiteX7" fmla="*/ 3931637 w 6552728"/>
              <a:gd name="connsiteY7" fmla="*/ 0 h 1569660"/>
              <a:gd name="connsiteX8" fmla="*/ 4652437 w 6552728"/>
              <a:gd name="connsiteY8" fmla="*/ 0 h 1569660"/>
              <a:gd name="connsiteX9" fmla="*/ 5307710 w 6552728"/>
              <a:gd name="connsiteY9" fmla="*/ 0 h 1569660"/>
              <a:gd name="connsiteX10" fmla="*/ 5831928 w 6552728"/>
              <a:gd name="connsiteY10" fmla="*/ 0 h 1569660"/>
              <a:gd name="connsiteX11" fmla="*/ 6552728 w 6552728"/>
              <a:gd name="connsiteY11" fmla="*/ 0 h 1569660"/>
              <a:gd name="connsiteX12" fmla="*/ 6552728 w 6552728"/>
              <a:gd name="connsiteY12" fmla="*/ 554613 h 1569660"/>
              <a:gd name="connsiteX13" fmla="*/ 6552728 w 6552728"/>
              <a:gd name="connsiteY13" fmla="*/ 1030743 h 1569660"/>
              <a:gd name="connsiteX14" fmla="*/ 6552728 w 6552728"/>
              <a:gd name="connsiteY14" fmla="*/ 1569660 h 1569660"/>
              <a:gd name="connsiteX15" fmla="*/ 6028510 w 6552728"/>
              <a:gd name="connsiteY15" fmla="*/ 1569660 h 1569660"/>
              <a:gd name="connsiteX16" fmla="*/ 5569819 w 6552728"/>
              <a:gd name="connsiteY16" fmla="*/ 1569660 h 1569660"/>
              <a:gd name="connsiteX17" fmla="*/ 4849019 w 6552728"/>
              <a:gd name="connsiteY17" fmla="*/ 1569660 h 1569660"/>
              <a:gd name="connsiteX18" fmla="*/ 4259273 w 6552728"/>
              <a:gd name="connsiteY18" fmla="*/ 1569660 h 1569660"/>
              <a:gd name="connsiteX19" fmla="*/ 3538473 w 6552728"/>
              <a:gd name="connsiteY19" fmla="*/ 1569660 h 1569660"/>
              <a:gd name="connsiteX20" fmla="*/ 3014255 w 6552728"/>
              <a:gd name="connsiteY20" fmla="*/ 1569660 h 1569660"/>
              <a:gd name="connsiteX21" fmla="*/ 2555564 w 6552728"/>
              <a:gd name="connsiteY21" fmla="*/ 1569660 h 1569660"/>
              <a:gd name="connsiteX22" fmla="*/ 1834764 w 6552728"/>
              <a:gd name="connsiteY22" fmla="*/ 1569660 h 1569660"/>
              <a:gd name="connsiteX23" fmla="*/ 1179491 w 6552728"/>
              <a:gd name="connsiteY23" fmla="*/ 1569660 h 1569660"/>
              <a:gd name="connsiteX24" fmla="*/ 0 w 6552728"/>
              <a:gd name="connsiteY24" fmla="*/ 1569660 h 1569660"/>
              <a:gd name="connsiteX25" fmla="*/ 0 w 6552728"/>
              <a:gd name="connsiteY25" fmla="*/ 1046440 h 1569660"/>
              <a:gd name="connsiteX26" fmla="*/ 0 w 6552728"/>
              <a:gd name="connsiteY26" fmla="*/ 523220 h 1569660"/>
              <a:gd name="connsiteX27" fmla="*/ 0 w 6552728"/>
              <a:gd name="connsiteY27" fmla="*/ 0 h 1569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552728" h="1569660" fill="none" extrusionOk="0">
                <a:moveTo>
                  <a:pt x="0" y="0"/>
                </a:moveTo>
                <a:cubicBezTo>
                  <a:pt x="166419" y="-423"/>
                  <a:pt x="359212" y="-15014"/>
                  <a:pt x="524218" y="0"/>
                </a:cubicBezTo>
                <a:cubicBezTo>
                  <a:pt x="689224" y="15014"/>
                  <a:pt x="788676" y="-4207"/>
                  <a:pt x="1048436" y="0"/>
                </a:cubicBezTo>
                <a:cubicBezTo>
                  <a:pt x="1308196" y="4207"/>
                  <a:pt x="1291664" y="14801"/>
                  <a:pt x="1507127" y="0"/>
                </a:cubicBezTo>
                <a:cubicBezTo>
                  <a:pt x="1722590" y="-14801"/>
                  <a:pt x="1966041" y="7224"/>
                  <a:pt x="2293455" y="0"/>
                </a:cubicBezTo>
                <a:cubicBezTo>
                  <a:pt x="2620869" y="-7224"/>
                  <a:pt x="2527916" y="10517"/>
                  <a:pt x="2752146" y="0"/>
                </a:cubicBezTo>
                <a:cubicBezTo>
                  <a:pt x="2976376" y="-10517"/>
                  <a:pt x="3162926" y="28823"/>
                  <a:pt x="3472946" y="0"/>
                </a:cubicBezTo>
                <a:cubicBezTo>
                  <a:pt x="3782966" y="-28823"/>
                  <a:pt x="3740348" y="15487"/>
                  <a:pt x="3931637" y="0"/>
                </a:cubicBezTo>
                <a:cubicBezTo>
                  <a:pt x="4122926" y="-15487"/>
                  <a:pt x="4292237" y="-19151"/>
                  <a:pt x="4652437" y="0"/>
                </a:cubicBezTo>
                <a:cubicBezTo>
                  <a:pt x="5012637" y="19151"/>
                  <a:pt x="5176641" y="-9385"/>
                  <a:pt x="5307710" y="0"/>
                </a:cubicBezTo>
                <a:cubicBezTo>
                  <a:pt x="5438779" y="9385"/>
                  <a:pt x="5635367" y="24036"/>
                  <a:pt x="5831928" y="0"/>
                </a:cubicBezTo>
                <a:cubicBezTo>
                  <a:pt x="6028489" y="-24036"/>
                  <a:pt x="6315045" y="-1572"/>
                  <a:pt x="6552728" y="0"/>
                </a:cubicBezTo>
                <a:cubicBezTo>
                  <a:pt x="6578896" y="167135"/>
                  <a:pt x="6545030" y="433517"/>
                  <a:pt x="6552728" y="554613"/>
                </a:cubicBezTo>
                <a:cubicBezTo>
                  <a:pt x="6560426" y="675709"/>
                  <a:pt x="6558548" y="796698"/>
                  <a:pt x="6552728" y="1030743"/>
                </a:cubicBezTo>
                <a:cubicBezTo>
                  <a:pt x="6546909" y="1264788"/>
                  <a:pt x="6548253" y="1346613"/>
                  <a:pt x="6552728" y="1569660"/>
                </a:cubicBezTo>
                <a:cubicBezTo>
                  <a:pt x="6306048" y="1578089"/>
                  <a:pt x="6257480" y="1588739"/>
                  <a:pt x="6028510" y="1569660"/>
                </a:cubicBezTo>
                <a:cubicBezTo>
                  <a:pt x="5799540" y="1550581"/>
                  <a:pt x="5750000" y="1549130"/>
                  <a:pt x="5569819" y="1569660"/>
                </a:cubicBezTo>
                <a:cubicBezTo>
                  <a:pt x="5389638" y="1590190"/>
                  <a:pt x="5109329" y="1543701"/>
                  <a:pt x="4849019" y="1569660"/>
                </a:cubicBezTo>
                <a:cubicBezTo>
                  <a:pt x="4588709" y="1595619"/>
                  <a:pt x="4435227" y="1569163"/>
                  <a:pt x="4259273" y="1569660"/>
                </a:cubicBezTo>
                <a:cubicBezTo>
                  <a:pt x="4083319" y="1570157"/>
                  <a:pt x="3776601" y="1572099"/>
                  <a:pt x="3538473" y="1569660"/>
                </a:cubicBezTo>
                <a:cubicBezTo>
                  <a:pt x="3300345" y="1567221"/>
                  <a:pt x="3220535" y="1563996"/>
                  <a:pt x="3014255" y="1569660"/>
                </a:cubicBezTo>
                <a:cubicBezTo>
                  <a:pt x="2807975" y="1575324"/>
                  <a:pt x="2680474" y="1586876"/>
                  <a:pt x="2555564" y="1569660"/>
                </a:cubicBezTo>
                <a:cubicBezTo>
                  <a:pt x="2430654" y="1552444"/>
                  <a:pt x="1981924" y="1555011"/>
                  <a:pt x="1834764" y="1569660"/>
                </a:cubicBezTo>
                <a:cubicBezTo>
                  <a:pt x="1687604" y="1584309"/>
                  <a:pt x="1504110" y="1589358"/>
                  <a:pt x="1179491" y="1569660"/>
                </a:cubicBezTo>
                <a:cubicBezTo>
                  <a:pt x="854872" y="1549962"/>
                  <a:pt x="497714" y="1555029"/>
                  <a:pt x="0" y="1569660"/>
                </a:cubicBezTo>
                <a:cubicBezTo>
                  <a:pt x="-16176" y="1418876"/>
                  <a:pt x="23450" y="1211321"/>
                  <a:pt x="0" y="1046440"/>
                </a:cubicBezTo>
                <a:cubicBezTo>
                  <a:pt x="-23450" y="881559"/>
                  <a:pt x="-10584" y="681472"/>
                  <a:pt x="0" y="523220"/>
                </a:cubicBezTo>
                <a:cubicBezTo>
                  <a:pt x="10584" y="364968"/>
                  <a:pt x="8015" y="138700"/>
                  <a:pt x="0" y="0"/>
                </a:cubicBezTo>
                <a:close/>
              </a:path>
              <a:path w="6552728" h="1569660" stroke="0" extrusionOk="0">
                <a:moveTo>
                  <a:pt x="0" y="0"/>
                </a:moveTo>
                <a:cubicBezTo>
                  <a:pt x="237273" y="21323"/>
                  <a:pt x="373062" y="16468"/>
                  <a:pt x="655273" y="0"/>
                </a:cubicBezTo>
                <a:cubicBezTo>
                  <a:pt x="937484" y="-16468"/>
                  <a:pt x="1225304" y="39289"/>
                  <a:pt x="1441600" y="0"/>
                </a:cubicBezTo>
                <a:cubicBezTo>
                  <a:pt x="1657896" y="-39289"/>
                  <a:pt x="1832535" y="-1542"/>
                  <a:pt x="2162400" y="0"/>
                </a:cubicBezTo>
                <a:cubicBezTo>
                  <a:pt x="2492265" y="1542"/>
                  <a:pt x="2728296" y="17429"/>
                  <a:pt x="2883200" y="0"/>
                </a:cubicBezTo>
                <a:cubicBezTo>
                  <a:pt x="3038104" y="-17429"/>
                  <a:pt x="3204829" y="7231"/>
                  <a:pt x="3472946" y="0"/>
                </a:cubicBezTo>
                <a:cubicBezTo>
                  <a:pt x="3741063" y="-7231"/>
                  <a:pt x="3807774" y="-16854"/>
                  <a:pt x="4062691" y="0"/>
                </a:cubicBezTo>
                <a:cubicBezTo>
                  <a:pt x="4317608" y="16854"/>
                  <a:pt x="4387418" y="-764"/>
                  <a:pt x="4521382" y="0"/>
                </a:cubicBezTo>
                <a:cubicBezTo>
                  <a:pt x="4655346" y="764"/>
                  <a:pt x="5016904" y="5362"/>
                  <a:pt x="5242182" y="0"/>
                </a:cubicBezTo>
                <a:cubicBezTo>
                  <a:pt x="5467460" y="-5362"/>
                  <a:pt x="5478829" y="3331"/>
                  <a:pt x="5700873" y="0"/>
                </a:cubicBezTo>
                <a:cubicBezTo>
                  <a:pt x="5922917" y="-3331"/>
                  <a:pt x="6214951" y="-10856"/>
                  <a:pt x="6552728" y="0"/>
                </a:cubicBezTo>
                <a:cubicBezTo>
                  <a:pt x="6548587" y="175294"/>
                  <a:pt x="6536344" y="339906"/>
                  <a:pt x="6552728" y="554613"/>
                </a:cubicBezTo>
                <a:cubicBezTo>
                  <a:pt x="6569112" y="769320"/>
                  <a:pt x="6539640" y="886963"/>
                  <a:pt x="6552728" y="1093530"/>
                </a:cubicBezTo>
                <a:cubicBezTo>
                  <a:pt x="6565816" y="1300097"/>
                  <a:pt x="6544049" y="1466238"/>
                  <a:pt x="6552728" y="1569660"/>
                </a:cubicBezTo>
                <a:cubicBezTo>
                  <a:pt x="6206451" y="1573109"/>
                  <a:pt x="6114152" y="1560077"/>
                  <a:pt x="5766401" y="1569660"/>
                </a:cubicBezTo>
                <a:cubicBezTo>
                  <a:pt x="5418650" y="1579243"/>
                  <a:pt x="5424681" y="1583451"/>
                  <a:pt x="5176655" y="1569660"/>
                </a:cubicBezTo>
                <a:cubicBezTo>
                  <a:pt x="4928629" y="1555869"/>
                  <a:pt x="4667278" y="1597241"/>
                  <a:pt x="4521382" y="1569660"/>
                </a:cubicBezTo>
                <a:cubicBezTo>
                  <a:pt x="4375486" y="1542079"/>
                  <a:pt x="4101707" y="1581799"/>
                  <a:pt x="3931637" y="1569660"/>
                </a:cubicBezTo>
                <a:cubicBezTo>
                  <a:pt x="3761568" y="1557521"/>
                  <a:pt x="3579898" y="1585538"/>
                  <a:pt x="3472946" y="1569660"/>
                </a:cubicBezTo>
                <a:cubicBezTo>
                  <a:pt x="3365994" y="1553782"/>
                  <a:pt x="3009255" y="1569223"/>
                  <a:pt x="2817673" y="1569660"/>
                </a:cubicBezTo>
                <a:cubicBezTo>
                  <a:pt x="2626091" y="1570097"/>
                  <a:pt x="2440158" y="1559255"/>
                  <a:pt x="2227928" y="1569660"/>
                </a:cubicBezTo>
                <a:cubicBezTo>
                  <a:pt x="2015699" y="1580065"/>
                  <a:pt x="1923066" y="1581389"/>
                  <a:pt x="1703709" y="1569660"/>
                </a:cubicBezTo>
                <a:cubicBezTo>
                  <a:pt x="1484352" y="1557931"/>
                  <a:pt x="1166821" y="1567437"/>
                  <a:pt x="982909" y="1569660"/>
                </a:cubicBezTo>
                <a:cubicBezTo>
                  <a:pt x="798997" y="1571883"/>
                  <a:pt x="248179" y="1599336"/>
                  <a:pt x="0" y="1569660"/>
                </a:cubicBezTo>
                <a:cubicBezTo>
                  <a:pt x="-3033" y="1415200"/>
                  <a:pt x="21133" y="1186207"/>
                  <a:pt x="0" y="1062137"/>
                </a:cubicBezTo>
                <a:cubicBezTo>
                  <a:pt x="-21133" y="938067"/>
                  <a:pt x="11829" y="822262"/>
                  <a:pt x="0" y="586006"/>
                </a:cubicBezTo>
                <a:cubicBezTo>
                  <a:pt x="-11829" y="349750"/>
                  <a:pt x="16853" y="271378"/>
                  <a:pt x="0" y="0"/>
                </a:cubicBezTo>
                <a:close/>
              </a:path>
            </a:pathLst>
          </a:custGeom>
          <a:solidFill>
            <a:schemeClr val="bg1">
              <a:lumMod val="95000"/>
            </a:schemeClr>
          </a:solidFill>
          <a:ln w="38100">
            <a:solidFill>
              <a:schemeClr val="tx1"/>
            </a:solidFill>
            <a:extLst>
              <a:ext uri="{C807C97D-BFC1-408E-A445-0C87EB9F89A2}">
                <ask:lineSketchStyleProps xmlns:ask="http://schemas.microsoft.com/office/drawing/2018/sketchyshapes" sd="1399290122">
                  <a:prstGeom prst="rect">
                    <a:avLst/>
                  </a:prstGeom>
                  <ask:type>
                    <ask:lineSketchFreehand/>
                  </ask:type>
                </ask:lineSketchStyleProps>
              </a:ext>
            </a:extLst>
          </a:ln>
        </p:spPr>
        <p:txBody>
          <a:bodyPr wrap="square" rtlCol="0">
            <a:spAutoFit/>
          </a:bodyPr>
          <a:lstStyle/>
          <a:p>
            <a:r>
              <a:rPr lang="en-US" sz="2400" dirty="0">
                <a:effectLst/>
                <a:latin typeface="CMR10"/>
              </a:rPr>
              <a:t>In tidy data:</a:t>
            </a:r>
            <a:endParaRPr lang="en-US" sz="3600" dirty="0">
              <a:latin typeface="CMR10"/>
            </a:endParaRPr>
          </a:p>
          <a:p>
            <a:r>
              <a:rPr lang="en-US" sz="2400" dirty="0">
                <a:effectLst/>
                <a:latin typeface="CMR10"/>
              </a:rPr>
              <a:t>1. Each variable forms a column</a:t>
            </a:r>
            <a:br>
              <a:rPr lang="en-US" sz="2400" dirty="0">
                <a:effectLst/>
                <a:latin typeface="CMR10"/>
              </a:rPr>
            </a:br>
            <a:r>
              <a:rPr lang="en-US" sz="2400" dirty="0">
                <a:effectLst/>
                <a:latin typeface="CMR10"/>
              </a:rPr>
              <a:t>2. Each observation forms a row</a:t>
            </a:r>
            <a:br>
              <a:rPr lang="en-US" sz="2400" dirty="0">
                <a:effectLst/>
                <a:latin typeface="CMR10"/>
              </a:rPr>
            </a:br>
            <a:r>
              <a:rPr lang="en-US" sz="2400" dirty="0">
                <a:effectLst/>
                <a:latin typeface="CMR10"/>
              </a:rPr>
              <a:t>3. Each type of observational unit forms a table</a:t>
            </a:r>
            <a:endParaRPr lang="en-CH" sz="3600" dirty="0"/>
          </a:p>
        </p:txBody>
      </p:sp>
      <p:sp>
        <p:nvSpPr>
          <p:cNvPr id="14" name="TextBox 13">
            <a:extLst>
              <a:ext uri="{FF2B5EF4-FFF2-40B4-BE49-F238E27FC236}">
                <a16:creationId xmlns:a16="http://schemas.microsoft.com/office/drawing/2014/main" id="{FD3B8836-5E6E-9180-8E34-C3EB920A19B9}"/>
              </a:ext>
            </a:extLst>
          </p:cNvPr>
          <p:cNvSpPr txBox="1"/>
          <p:nvPr/>
        </p:nvSpPr>
        <p:spPr>
          <a:xfrm>
            <a:off x="1050220" y="5146626"/>
            <a:ext cx="2937825" cy="923330"/>
          </a:xfrm>
          <a:prstGeom prst="rect">
            <a:avLst/>
          </a:prstGeom>
          <a:noFill/>
        </p:spPr>
        <p:txBody>
          <a:bodyPr wrap="square" rtlCol="0">
            <a:spAutoFit/>
          </a:bodyPr>
          <a:lstStyle/>
          <a:p>
            <a:r>
              <a:rPr lang="en-CH" b="1" dirty="0">
                <a:solidFill>
                  <a:schemeClr val="accent5">
                    <a:lumMod val="75000"/>
                  </a:schemeClr>
                </a:solidFill>
              </a:rPr>
              <a:t>Observations</a:t>
            </a:r>
            <a:r>
              <a:rPr lang="en-CH" dirty="0"/>
              <a:t> increase when new units (dates, subjects, …) are measured</a:t>
            </a:r>
          </a:p>
        </p:txBody>
      </p:sp>
      <p:sp>
        <p:nvSpPr>
          <p:cNvPr id="10" name="TextBox 9">
            <a:extLst>
              <a:ext uri="{FF2B5EF4-FFF2-40B4-BE49-F238E27FC236}">
                <a16:creationId xmlns:a16="http://schemas.microsoft.com/office/drawing/2014/main" id="{168F8412-4849-55AA-C7CC-E4D20776079A}"/>
              </a:ext>
            </a:extLst>
          </p:cNvPr>
          <p:cNvSpPr txBox="1"/>
          <p:nvPr/>
        </p:nvSpPr>
        <p:spPr>
          <a:xfrm>
            <a:off x="9388645" y="2387740"/>
            <a:ext cx="2395987" cy="1200329"/>
          </a:xfrm>
          <a:prstGeom prst="rect">
            <a:avLst/>
          </a:prstGeom>
          <a:noFill/>
        </p:spPr>
        <p:txBody>
          <a:bodyPr wrap="square">
            <a:spAutoFit/>
          </a:bodyPr>
          <a:lstStyle/>
          <a:p>
            <a:r>
              <a:rPr lang="en-CH" sz="1800" b="1" dirty="0">
                <a:solidFill>
                  <a:schemeClr val="accent6"/>
                </a:solidFill>
              </a:rPr>
              <a:t>Variables</a:t>
            </a:r>
            <a:r>
              <a:rPr lang="en-CH" sz="1800" dirty="0"/>
              <a:t> increase when new types of measurements are introduced</a:t>
            </a:r>
            <a:endParaRPr lang="en-CH" sz="1600" dirty="0"/>
          </a:p>
        </p:txBody>
      </p:sp>
    </p:spTree>
    <p:extLst>
      <p:ext uri="{BB962C8B-B14F-4D97-AF65-F5344CB8AC3E}">
        <p14:creationId xmlns:p14="http://schemas.microsoft.com/office/powerpoint/2010/main" val="181835963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786A421-EF51-5658-2A8B-E7D8999A4CDC}"/>
              </a:ext>
            </a:extLst>
          </p:cNvPr>
          <p:cNvSpPr>
            <a:spLocks noGrp="1"/>
          </p:cNvSpPr>
          <p:nvPr>
            <p:ph type="title"/>
          </p:nvPr>
        </p:nvSpPr>
        <p:spPr/>
        <p:txBody>
          <a:bodyPr>
            <a:normAutofit/>
          </a:bodyPr>
          <a:lstStyle/>
          <a:p>
            <a:r>
              <a:rPr lang="en-CH" dirty="0"/>
              <a:t>Hands-on</a:t>
            </a:r>
          </a:p>
        </p:txBody>
      </p:sp>
      <p:sp>
        <p:nvSpPr>
          <p:cNvPr id="4" name="Date Placeholder 3">
            <a:extLst>
              <a:ext uri="{FF2B5EF4-FFF2-40B4-BE49-F238E27FC236}">
                <a16:creationId xmlns:a16="http://schemas.microsoft.com/office/drawing/2014/main" id="{79F409F3-5ABC-7329-1204-77785F9E92DB}"/>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4FE26C25-ACDA-6490-E40A-64DB279D82E4}"/>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B24E8E31-AC5A-E43D-EAAF-C5511C91F511}"/>
              </a:ext>
            </a:extLst>
          </p:cNvPr>
          <p:cNvSpPr>
            <a:spLocks noGrp="1"/>
          </p:cNvSpPr>
          <p:nvPr>
            <p:ph type="sldNum" sz="quarter" idx="12"/>
          </p:nvPr>
        </p:nvSpPr>
        <p:spPr/>
        <p:txBody>
          <a:bodyPr/>
          <a:lstStyle/>
          <a:p>
            <a:fld id="{EF79ADEA-B933-47CC-A4E9-04E6298B917C}" type="slidenum">
              <a:rPr lang="en-US" smtClean="0"/>
              <a:pPr/>
              <a:t>94</a:t>
            </a:fld>
            <a:endParaRPr lang="en-US"/>
          </a:p>
        </p:txBody>
      </p:sp>
      <p:sp>
        <p:nvSpPr>
          <p:cNvPr id="14" name="TextBox 13">
            <a:extLst>
              <a:ext uri="{FF2B5EF4-FFF2-40B4-BE49-F238E27FC236}">
                <a16:creationId xmlns:a16="http://schemas.microsoft.com/office/drawing/2014/main" id="{2A63F808-83DF-48C8-6B40-F1DF4BEFC0A6}"/>
              </a:ext>
            </a:extLst>
          </p:cNvPr>
          <p:cNvSpPr txBox="1"/>
          <p:nvPr/>
        </p:nvSpPr>
        <p:spPr>
          <a:xfrm>
            <a:off x="386336" y="850660"/>
            <a:ext cx="5976664" cy="830997"/>
          </a:xfrm>
          <a:prstGeom prst="rect">
            <a:avLst/>
          </a:prstGeom>
          <a:noFill/>
        </p:spPr>
        <p:txBody>
          <a:bodyPr wrap="square">
            <a:spAutoFit/>
          </a:bodyPr>
          <a:lstStyle/>
          <a:p>
            <a:r>
              <a:rPr lang="en-CH" sz="2400" dirty="0"/>
              <a:t>Identify variables, observations, and values. What would a tidy version look like?</a:t>
            </a:r>
          </a:p>
        </p:txBody>
      </p:sp>
      <p:sp>
        <p:nvSpPr>
          <p:cNvPr id="2" name="Rectangle 1">
            <a:extLst>
              <a:ext uri="{FF2B5EF4-FFF2-40B4-BE49-F238E27FC236}">
                <a16:creationId xmlns:a16="http://schemas.microsoft.com/office/drawing/2014/main" id="{B82C835F-C2F5-A2F1-289F-6BD4BC739DA9}"/>
              </a:ext>
            </a:extLst>
          </p:cNvPr>
          <p:cNvSpPr/>
          <p:nvPr/>
        </p:nvSpPr>
        <p:spPr>
          <a:xfrm>
            <a:off x="11052383" y="205950"/>
            <a:ext cx="827981" cy="702769"/>
          </a:xfrm>
          <a:prstGeom prst="rect">
            <a:avLst/>
          </a:prstGeom>
          <a:solidFill>
            <a:schemeClr val="accent6">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latin typeface="Courier New" panose="02070309020205020404" pitchFamily="49" charset="0"/>
              <a:cs typeface="Courier New" panose="02070309020205020404" pitchFamily="49" charset="0"/>
            </a:endParaRPr>
          </a:p>
        </p:txBody>
      </p:sp>
      <p:pic>
        <p:nvPicPr>
          <p:cNvPr id="12" name="Graphic 11">
            <a:extLst>
              <a:ext uri="{FF2B5EF4-FFF2-40B4-BE49-F238E27FC236}">
                <a16:creationId xmlns:a16="http://schemas.microsoft.com/office/drawing/2014/main" id="{63E5D985-0A2D-15EB-BAAF-DF0FF140298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119144" y="279550"/>
            <a:ext cx="694459" cy="555568"/>
          </a:xfrm>
          <a:prstGeom prst="rect">
            <a:avLst/>
          </a:prstGeom>
        </p:spPr>
      </p:pic>
      <p:pic>
        <p:nvPicPr>
          <p:cNvPr id="13" name="Picture 12">
            <a:extLst>
              <a:ext uri="{FF2B5EF4-FFF2-40B4-BE49-F238E27FC236}">
                <a16:creationId xmlns:a16="http://schemas.microsoft.com/office/drawing/2014/main" id="{7070B5AF-B953-BEBF-7784-4B49353D3236}"/>
              </a:ext>
            </a:extLst>
          </p:cNvPr>
          <p:cNvPicPr>
            <a:picLocks noChangeAspect="1"/>
          </p:cNvPicPr>
          <p:nvPr/>
        </p:nvPicPr>
        <p:blipFill>
          <a:blip r:embed="rId4"/>
          <a:stretch>
            <a:fillRect/>
          </a:stretch>
        </p:blipFill>
        <p:spPr>
          <a:xfrm>
            <a:off x="318702" y="2106297"/>
            <a:ext cx="7772400" cy="3675673"/>
          </a:xfrm>
          <a:prstGeom prst="rect">
            <a:avLst/>
          </a:prstGeom>
        </p:spPr>
      </p:pic>
    </p:spTree>
    <p:extLst>
      <p:ext uri="{BB962C8B-B14F-4D97-AF65-F5344CB8AC3E}">
        <p14:creationId xmlns:p14="http://schemas.microsoft.com/office/powerpoint/2010/main" val="408080918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786A421-EF51-5658-2A8B-E7D8999A4CDC}"/>
              </a:ext>
            </a:extLst>
          </p:cNvPr>
          <p:cNvSpPr>
            <a:spLocks noGrp="1"/>
          </p:cNvSpPr>
          <p:nvPr>
            <p:ph type="title"/>
          </p:nvPr>
        </p:nvSpPr>
        <p:spPr/>
        <p:txBody>
          <a:bodyPr>
            <a:normAutofit/>
          </a:bodyPr>
          <a:lstStyle/>
          <a:p>
            <a:r>
              <a:rPr lang="en-CH" dirty="0"/>
              <a:t>Hands-on</a:t>
            </a:r>
          </a:p>
        </p:txBody>
      </p:sp>
      <p:sp>
        <p:nvSpPr>
          <p:cNvPr id="4" name="Date Placeholder 3">
            <a:extLst>
              <a:ext uri="{FF2B5EF4-FFF2-40B4-BE49-F238E27FC236}">
                <a16:creationId xmlns:a16="http://schemas.microsoft.com/office/drawing/2014/main" id="{79F409F3-5ABC-7329-1204-77785F9E92DB}"/>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4FE26C25-ACDA-6490-E40A-64DB279D82E4}"/>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B24E8E31-AC5A-E43D-EAAF-C5511C91F511}"/>
              </a:ext>
            </a:extLst>
          </p:cNvPr>
          <p:cNvSpPr>
            <a:spLocks noGrp="1"/>
          </p:cNvSpPr>
          <p:nvPr>
            <p:ph type="sldNum" sz="quarter" idx="12"/>
          </p:nvPr>
        </p:nvSpPr>
        <p:spPr/>
        <p:txBody>
          <a:bodyPr/>
          <a:lstStyle/>
          <a:p>
            <a:fld id="{EF79ADEA-B933-47CC-A4E9-04E6298B917C}" type="slidenum">
              <a:rPr lang="en-US" smtClean="0"/>
              <a:pPr/>
              <a:t>95</a:t>
            </a:fld>
            <a:endParaRPr lang="en-US"/>
          </a:p>
        </p:txBody>
      </p:sp>
      <p:pic>
        <p:nvPicPr>
          <p:cNvPr id="8" name="Picture 7">
            <a:extLst>
              <a:ext uri="{FF2B5EF4-FFF2-40B4-BE49-F238E27FC236}">
                <a16:creationId xmlns:a16="http://schemas.microsoft.com/office/drawing/2014/main" id="{73312DE4-906F-E8B9-62BF-847CFE37CD57}"/>
              </a:ext>
            </a:extLst>
          </p:cNvPr>
          <p:cNvPicPr>
            <a:picLocks noChangeAspect="1"/>
          </p:cNvPicPr>
          <p:nvPr/>
        </p:nvPicPr>
        <p:blipFill>
          <a:blip r:embed="rId2"/>
          <a:stretch>
            <a:fillRect/>
          </a:stretch>
        </p:blipFill>
        <p:spPr>
          <a:xfrm>
            <a:off x="318702" y="2106297"/>
            <a:ext cx="7772400" cy="3675673"/>
          </a:xfrm>
          <a:prstGeom prst="rect">
            <a:avLst/>
          </a:prstGeom>
        </p:spPr>
      </p:pic>
      <p:sp>
        <p:nvSpPr>
          <p:cNvPr id="14" name="TextBox 13">
            <a:extLst>
              <a:ext uri="{FF2B5EF4-FFF2-40B4-BE49-F238E27FC236}">
                <a16:creationId xmlns:a16="http://schemas.microsoft.com/office/drawing/2014/main" id="{2A63F808-83DF-48C8-6B40-F1DF4BEFC0A6}"/>
              </a:ext>
            </a:extLst>
          </p:cNvPr>
          <p:cNvSpPr txBox="1"/>
          <p:nvPr/>
        </p:nvSpPr>
        <p:spPr>
          <a:xfrm>
            <a:off x="386336" y="850660"/>
            <a:ext cx="5976664" cy="830997"/>
          </a:xfrm>
          <a:prstGeom prst="rect">
            <a:avLst/>
          </a:prstGeom>
          <a:noFill/>
        </p:spPr>
        <p:txBody>
          <a:bodyPr wrap="square">
            <a:spAutoFit/>
          </a:bodyPr>
          <a:lstStyle/>
          <a:p>
            <a:r>
              <a:rPr lang="en-CH" sz="2400" dirty="0"/>
              <a:t>Identify variables, observations, and values. What would a tidy version look like?</a:t>
            </a:r>
          </a:p>
        </p:txBody>
      </p:sp>
      <p:pic>
        <p:nvPicPr>
          <p:cNvPr id="15" name="Picture 14">
            <a:extLst>
              <a:ext uri="{FF2B5EF4-FFF2-40B4-BE49-F238E27FC236}">
                <a16:creationId xmlns:a16="http://schemas.microsoft.com/office/drawing/2014/main" id="{9149115E-4886-9C63-7462-66A8893696F3}"/>
              </a:ext>
            </a:extLst>
          </p:cNvPr>
          <p:cNvPicPr>
            <a:picLocks noChangeAspect="1"/>
          </p:cNvPicPr>
          <p:nvPr/>
        </p:nvPicPr>
        <p:blipFill>
          <a:blip r:embed="rId3"/>
          <a:stretch>
            <a:fillRect/>
          </a:stretch>
        </p:blipFill>
        <p:spPr>
          <a:xfrm>
            <a:off x="8256240" y="2106296"/>
            <a:ext cx="3476936" cy="3266919"/>
          </a:xfrm>
          <a:prstGeom prst="rect">
            <a:avLst/>
          </a:prstGeom>
        </p:spPr>
      </p:pic>
      <p:sp>
        <p:nvSpPr>
          <p:cNvPr id="2" name="Rectangle 1">
            <a:extLst>
              <a:ext uri="{FF2B5EF4-FFF2-40B4-BE49-F238E27FC236}">
                <a16:creationId xmlns:a16="http://schemas.microsoft.com/office/drawing/2014/main" id="{B82C835F-C2F5-A2F1-289F-6BD4BC739DA9}"/>
              </a:ext>
            </a:extLst>
          </p:cNvPr>
          <p:cNvSpPr/>
          <p:nvPr/>
        </p:nvSpPr>
        <p:spPr>
          <a:xfrm>
            <a:off x="11052383" y="205950"/>
            <a:ext cx="827981" cy="702769"/>
          </a:xfrm>
          <a:prstGeom prst="rect">
            <a:avLst/>
          </a:prstGeom>
          <a:solidFill>
            <a:schemeClr val="accent6">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latin typeface="Courier New" panose="02070309020205020404" pitchFamily="49" charset="0"/>
              <a:cs typeface="Courier New" panose="02070309020205020404" pitchFamily="49" charset="0"/>
            </a:endParaRPr>
          </a:p>
        </p:txBody>
      </p:sp>
      <p:pic>
        <p:nvPicPr>
          <p:cNvPr id="12" name="Graphic 11">
            <a:extLst>
              <a:ext uri="{FF2B5EF4-FFF2-40B4-BE49-F238E27FC236}">
                <a16:creationId xmlns:a16="http://schemas.microsoft.com/office/drawing/2014/main" id="{63E5D985-0A2D-15EB-BAAF-DF0FF140298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119144" y="279550"/>
            <a:ext cx="694459" cy="555568"/>
          </a:xfrm>
          <a:prstGeom prst="rect">
            <a:avLst/>
          </a:prstGeom>
        </p:spPr>
      </p:pic>
    </p:spTree>
    <p:extLst>
      <p:ext uri="{BB962C8B-B14F-4D97-AF65-F5344CB8AC3E}">
        <p14:creationId xmlns:p14="http://schemas.microsoft.com/office/powerpoint/2010/main" val="360895670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16C8B0-09AA-0E8E-2EFF-1D75C90F7E35}"/>
              </a:ext>
            </a:extLst>
          </p:cNvPr>
          <p:cNvSpPr>
            <a:spLocks noGrp="1"/>
          </p:cNvSpPr>
          <p:nvPr>
            <p:ph type="title"/>
          </p:nvPr>
        </p:nvSpPr>
        <p:spPr/>
        <p:txBody>
          <a:bodyPr/>
          <a:lstStyle/>
          <a:p>
            <a:r>
              <a:rPr lang="en-CH" dirty="0"/>
              <a:t>Messy data</a:t>
            </a:r>
          </a:p>
        </p:txBody>
      </p:sp>
      <p:sp>
        <p:nvSpPr>
          <p:cNvPr id="4" name="Date Placeholder 3">
            <a:extLst>
              <a:ext uri="{FF2B5EF4-FFF2-40B4-BE49-F238E27FC236}">
                <a16:creationId xmlns:a16="http://schemas.microsoft.com/office/drawing/2014/main" id="{179330ED-F1AB-1709-11F2-63B3746E4DD3}"/>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476DE569-8388-219E-1C80-2F022E7F74F6}"/>
              </a:ext>
            </a:extLst>
          </p:cNvPr>
          <p:cNvSpPr>
            <a:spLocks noGrp="1"/>
          </p:cNvSpPr>
          <p:nvPr>
            <p:ph type="ftr" sz="quarter" idx="11"/>
          </p:nvPr>
        </p:nvSpPr>
        <p:spPr/>
        <p:txBody>
          <a:bodyPr/>
          <a:lstStyle/>
          <a:p>
            <a:r>
              <a:rPr lang="en-US" dirty="0"/>
              <a:t>Data, v1.0</a:t>
            </a:r>
          </a:p>
        </p:txBody>
      </p:sp>
      <p:sp>
        <p:nvSpPr>
          <p:cNvPr id="6" name="Slide Number Placeholder 5">
            <a:extLst>
              <a:ext uri="{FF2B5EF4-FFF2-40B4-BE49-F238E27FC236}">
                <a16:creationId xmlns:a16="http://schemas.microsoft.com/office/drawing/2014/main" id="{65A68631-531B-6585-112C-372D44F7678F}"/>
              </a:ext>
            </a:extLst>
          </p:cNvPr>
          <p:cNvSpPr>
            <a:spLocks noGrp="1"/>
          </p:cNvSpPr>
          <p:nvPr>
            <p:ph type="sldNum" sz="quarter" idx="12"/>
          </p:nvPr>
        </p:nvSpPr>
        <p:spPr/>
        <p:txBody>
          <a:bodyPr/>
          <a:lstStyle/>
          <a:p>
            <a:fld id="{EF79ADEA-B933-47CC-A4E9-04E6298B917C}" type="slidenum">
              <a:rPr lang="en-US" smtClean="0"/>
              <a:pPr/>
              <a:t>96</a:t>
            </a:fld>
            <a:endParaRPr lang="en-US"/>
          </a:p>
        </p:txBody>
      </p:sp>
      <p:sp>
        <p:nvSpPr>
          <p:cNvPr id="7" name="TextBox 6">
            <a:extLst>
              <a:ext uri="{FF2B5EF4-FFF2-40B4-BE49-F238E27FC236}">
                <a16:creationId xmlns:a16="http://schemas.microsoft.com/office/drawing/2014/main" id="{2BA0A93C-FD05-D6EE-87D3-09E932F02046}"/>
              </a:ext>
            </a:extLst>
          </p:cNvPr>
          <p:cNvSpPr txBox="1"/>
          <p:nvPr/>
        </p:nvSpPr>
        <p:spPr>
          <a:xfrm>
            <a:off x="6879740" y="244059"/>
            <a:ext cx="4896544" cy="1200329"/>
          </a:xfrm>
          <a:prstGeom prst="rect">
            <a:avLst/>
          </a:prstGeom>
          <a:solidFill>
            <a:srgbClr val="F20000">
              <a:alpha val="9020"/>
            </a:srgbClr>
          </a:solidFill>
        </p:spPr>
        <p:txBody>
          <a:bodyPr wrap="square">
            <a:spAutoFit/>
          </a:bodyPr>
          <a:lstStyle/>
          <a:p>
            <a:r>
              <a:rPr lang="en-US" sz="2400" i="1" dirty="0">
                <a:latin typeface="Baskerville" panose="02020502070401020303" pitchFamily="18" charset="0"/>
                <a:ea typeface="Baskerville" panose="02020502070401020303" pitchFamily="18" charset="0"/>
              </a:rPr>
              <a:t>“T</a:t>
            </a:r>
            <a:r>
              <a:rPr lang="en-US" sz="2400" i="1" dirty="0">
                <a:effectLst/>
                <a:latin typeface="Baskerville" panose="02020502070401020303" pitchFamily="18" charset="0"/>
                <a:ea typeface="Baskerville" panose="02020502070401020303" pitchFamily="18" charset="0"/>
              </a:rPr>
              <a:t>idy datasets are all alike but every messy dataset is messy in its own way” </a:t>
            </a:r>
            <a:br>
              <a:rPr lang="en-US" sz="2400" i="1" dirty="0">
                <a:effectLst/>
                <a:latin typeface="Baskerville" panose="02020502070401020303" pitchFamily="18" charset="0"/>
                <a:ea typeface="Baskerville" panose="02020502070401020303" pitchFamily="18" charset="0"/>
              </a:rPr>
            </a:br>
            <a:r>
              <a:rPr lang="en-US" sz="2400" i="1" dirty="0">
                <a:effectLst/>
                <a:latin typeface="Baskerville" panose="02020502070401020303" pitchFamily="18" charset="0"/>
                <a:ea typeface="Baskerville" panose="02020502070401020303" pitchFamily="18" charset="0"/>
              </a:rPr>
              <a:t>– Hadley Wickham</a:t>
            </a:r>
            <a:endParaRPr lang="en-US" sz="2400" i="1" dirty="0">
              <a:latin typeface="Baskerville" panose="02020502070401020303" pitchFamily="18" charset="0"/>
              <a:ea typeface="Baskerville" panose="02020502070401020303" pitchFamily="18" charset="0"/>
            </a:endParaRPr>
          </a:p>
        </p:txBody>
      </p:sp>
      <p:pic>
        <p:nvPicPr>
          <p:cNvPr id="9" name="Picture 8">
            <a:extLst>
              <a:ext uri="{FF2B5EF4-FFF2-40B4-BE49-F238E27FC236}">
                <a16:creationId xmlns:a16="http://schemas.microsoft.com/office/drawing/2014/main" id="{38A8FB4B-9753-29C2-33D0-12D08082AEC0}"/>
              </a:ext>
            </a:extLst>
          </p:cNvPr>
          <p:cNvPicPr>
            <a:picLocks noChangeAspect="1"/>
          </p:cNvPicPr>
          <p:nvPr/>
        </p:nvPicPr>
        <p:blipFill>
          <a:blip r:embed="rId2"/>
          <a:stretch>
            <a:fillRect/>
          </a:stretch>
        </p:blipFill>
        <p:spPr>
          <a:xfrm>
            <a:off x="3647728" y="4149080"/>
            <a:ext cx="2077666" cy="1686222"/>
          </a:xfrm>
          <a:prstGeom prst="rect">
            <a:avLst/>
          </a:prstGeom>
        </p:spPr>
      </p:pic>
      <p:sp>
        <p:nvSpPr>
          <p:cNvPr id="10" name="TextBox 9">
            <a:extLst>
              <a:ext uri="{FF2B5EF4-FFF2-40B4-BE49-F238E27FC236}">
                <a16:creationId xmlns:a16="http://schemas.microsoft.com/office/drawing/2014/main" id="{F89672DA-A5D0-A598-CD4E-BA359D3E5438}"/>
              </a:ext>
            </a:extLst>
          </p:cNvPr>
          <p:cNvSpPr txBox="1"/>
          <p:nvPr/>
        </p:nvSpPr>
        <p:spPr>
          <a:xfrm>
            <a:off x="3594592" y="2889180"/>
            <a:ext cx="1728192" cy="923330"/>
          </a:xfrm>
          <a:prstGeom prst="rect">
            <a:avLst/>
          </a:prstGeom>
          <a:noFill/>
        </p:spPr>
        <p:txBody>
          <a:bodyPr wrap="square" rtlCol="0">
            <a:spAutoFit/>
          </a:bodyPr>
          <a:lstStyle/>
          <a:p>
            <a:r>
              <a:rPr lang="en-CH" dirty="0"/>
              <a:t>Column headers are values, not variable names</a:t>
            </a:r>
          </a:p>
        </p:txBody>
      </p:sp>
      <p:sp>
        <p:nvSpPr>
          <p:cNvPr id="11" name="TextBox 10">
            <a:extLst>
              <a:ext uri="{FF2B5EF4-FFF2-40B4-BE49-F238E27FC236}">
                <a16:creationId xmlns:a16="http://schemas.microsoft.com/office/drawing/2014/main" id="{F53A8084-2B8F-AAC1-80E7-CB0D36047475}"/>
              </a:ext>
            </a:extLst>
          </p:cNvPr>
          <p:cNvSpPr txBox="1"/>
          <p:nvPr/>
        </p:nvSpPr>
        <p:spPr>
          <a:xfrm>
            <a:off x="5254131" y="3182313"/>
            <a:ext cx="929930" cy="707886"/>
          </a:xfrm>
          <a:prstGeom prst="rect">
            <a:avLst/>
          </a:prstGeom>
          <a:noFill/>
        </p:spPr>
        <p:txBody>
          <a:bodyPr wrap="square" rtlCol="0">
            <a:spAutoFit/>
          </a:bodyPr>
          <a:lstStyle/>
          <a:p>
            <a:r>
              <a:rPr lang="en-CH" sz="4000" b="0" i="0" dirty="0">
                <a:solidFill>
                  <a:srgbClr val="1F1F1F"/>
                </a:solidFill>
                <a:effectLst/>
                <a:highlight>
                  <a:srgbClr val="FFFFFF"/>
                </a:highlight>
                <a:latin typeface="Google Sans"/>
              </a:rPr>
              <a:t>😱 </a:t>
            </a:r>
            <a:endParaRPr lang="en-CH" sz="4000" dirty="0"/>
          </a:p>
        </p:txBody>
      </p:sp>
      <p:pic>
        <p:nvPicPr>
          <p:cNvPr id="12" name="Picture 11">
            <a:extLst>
              <a:ext uri="{FF2B5EF4-FFF2-40B4-BE49-F238E27FC236}">
                <a16:creationId xmlns:a16="http://schemas.microsoft.com/office/drawing/2014/main" id="{A4E68280-6BF7-9B37-0951-ADAEB996E996}"/>
              </a:ext>
            </a:extLst>
          </p:cNvPr>
          <p:cNvPicPr>
            <a:picLocks noChangeAspect="1"/>
          </p:cNvPicPr>
          <p:nvPr/>
        </p:nvPicPr>
        <p:blipFill>
          <a:blip r:embed="rId3"/>
          <a:stretch>
            <a:fillRect/>
          </a:stretch>
        </p:blipFill>
        <p:spPr>
          <a:xfrm>
            <a:off x="565347" y="2919709"/>
            <a:ext cx="2525446" cy="2352601"/>
          </a:xfrm>
          <a:prstGeom prst="rect">
            <a:avLst/>
          </a:prstGeom>
        </p:spPr>
      </p:pic>
      <p:sp>
        <p:nvSpPr>
          <p:cNvPr id="13" name="TextBox 12">
            <a:extLst>
              <a:ext uri="{FF2B5EF4-FFF2-40B4-BE49-F238E27FC236}">
                <a16:creationId xmlns:a16="http://schemas.microsoft.com/office/drawing/2014/main" id="{2C83E8A9-52AD-F9AF-A73D-259E306E6BB0}"/>
              </a:ext>
            </a:extLst>
          </p:cNvPr>
          <p:cNvSpPr txBox="1"/>
          <p:nvPr/>
        </p:nvSpPr>
        <p:spPr>
          <a:xfrm>
            <a:off x="542734" y="1756340"/>
            <a:ext cx="1952866" cy="923330"/>
          </a:xfrm>
          <a:prstGeom prst="rect">
            <a:avLst/>
          </a:prstGeom>
          <a:noFill/>
        </p:spPr>
        <p:txBody>
          <a:bodyPr wrap="square" rtlCol="0">
            <a:spAutoFit/>
          </a:bodyPr>
          <a:lstStyle/>
          <a:p>
            <a:r>
              <a:rPr lang="en-CH" dirty="0"/>
              <a:t>Variables are stored in both rows and columns</a:t>
            </a:r>
          </a:p>
        </p:txBody>
      </p:sp>
      <p:sp>
        <p:nvSpPr>
          <p:cNvPr id="14" name="TextBox 13">
            <a:extLst>
              <a:ext uri="{FF2B5EF4-FFF2-40B4-BE49-F238E27FC236}">
                <a16:creationId xmlns:a16="http://schemas.microsoft.com/office/drawing/2014/main" id="{756CCC0E-EA6A-A52D-0DCC-D8560357CD6C}"/>
              </a:ext>
            </a:extLst>
          </p:cNvPr>
          <p:cNvSpPr txBox="1"/>
          <p:nvPr/>
        </p:nvSpPr>
        <p:spPr>
          <a:xfrm>
            <a:off x="2376744" y="2011938"/>
            <a:ext cx="929930" cy="707886"/>
          </a:xfrm>
          <a:prstGeom prst="rect">
            <a:avLst/>
          </a:prstGeom>
          <a:noFill/>
        </p:spPr>
        <p:txBody>
          <a:bodyPr wrap="square" rtlCol="0">
            <a:spAutoFit/>
          </a:bodyPr>
          <a:lstStyle/>
          <a:p>
            <a:r>
              <a:rPr lang="en-CH" sz="4000" b="0" i="0" dirty="0">
                <a:solidFill>
                  <a:srgbClr val="1F1F1F"/>
                </a:solidFill>
                <a:effectLst/>
                <a:highlight>
                  <a:srgbClr val="FFFFFF"/>
                </a:highlight>
                <a:latin typeface="Google Sans"/>
              </a:rPr>
              <a:t>😱 </a:t>
            </a:r>
            <a:endParaRPr lang="en-CH" sz="4000" dirty="0"/>
          </a:p>
        </p:txBody>
      </p:sp>
      <p:pic>
        <p:nvPicPr>
          <p:cNvPr id="15" name="Picture 14">
            <a:extLst>
              <a:ext uri="{FF2B5EF4-FFF2-40B4-BE49-F238E27FC236}">
                <a16:creationId xmlns:a16="http://schemas.microsoft.com/office/drawing/2014/main" id="{A11FA38E-4BB6-185A-9696-19A3A4C75385}"/>
              </a:ext>
            </a:extLst>
          </p:cNvPr>
          <p:cNvPicPr>
            <a:picLocks noChangeAspect="1"/>
          </p:cNvPicPr>
          <p:nvPr/>
        </p:nvPicPr>
        <p:blipFill>
          <a:blip r:embed="rId4"/>
          <a:stretch>
            <a:fillRect/>
          </a:stretch>
        </p:blipFill>
        <p:spPr>
          <a:xfrm>
            <a:off x="9229961" y="3901331"/>
            <a:ext cx="2234187" cy="2173804"/>
          </a:xfrm>
          <a:prstGeom prst="rect">
            <a:avLst/>
          </a:prstGeom>
        </p:spPr>
      </p:pic>
      <p:sp>
        <p:nvSpPr>
          <p:cNvPr id="16" name="TextBox 15">
            <a:extLst>
              <a:ext uri="{FF2B5EF4-FFF2-40B4-BE49-F238E27FC236}">
                <a16:creationId xmlns:a16="http://schemas.microsoft.com/office/drawing/2014/main" id="{364933A4-8DA3-7A8A-1A18-EDF8FB586420}"/>
              </a:ext>
            </a:extLst>
          </p:cNvPr>
          <p:cNvSpPr txBox="1"/>
          <p:nvPr/>
        </p:nvSpPr>
        <p:spPr>
          <a:xfrm>
            <a:off x="9228044" y="2710325"/>
            <a:ext cx="1908515" cy="923330"/>
          </a:xfrm>
          <a:prstGeom prst="rect">
            <a:avLst/>
          </a:prstGeom>
          <a:noFill/>
        </p:spPr>
        <p:txBody>
          <a:bodyPr wrap="square" rtlCol="0">
            <a:spAutoFit/>
          </a:bodyPr>
          <a:lstStyle/>
          <a:p>
            <a:r>
              <a:rPr lang="en-CH" dirty="0"/>
              <a:t>Multiple variables are stored in one column</a:t>
            </a:r>
          </a:p>
        </p:txBody>
      </p:sp>
      <p:sp>
        <p:nvSpPr>
          <p:cNvPr id="17" name="TextBox 16">
            <a:extLst>
              <a:ext uri="{FF2B5EF4-FFF2-40B4-BE49-F238E27FC236}">
                <a16:creationId xmlns:a16="http://schemas.microsoft.com/office/drawing/2014/main" id="{B073B417-8FB5-5C48-CDBC-A88926A8BC38}"/>
              </a:ext>
            </a:extLst>
          </p:cNvPr>
          <p:cNvSpPr txBox="1"/>
          <p:nvPr/>
        </p:nvSpPr>
        <p:spPr>
          <a:xfrm>
            <a:off x="11044646" y="2879108"/>
            <a:ext cx="929930" cy="707886"/>
          </a:xfrm>
          <a:prstGeom prst="rect">
            <a:avLst/>
          </a:prstGeom>
          <a:noFill/>
        </p:spPr>
        <p:txBody>
          <a:bodyPr wrap="square" rtlCol="0">
            <a:spAutoFit/>
          </a:bodyPr>
          <a:lstStyle/>
          <a:p>
            <a:r>
              <a:rPr lang="en-CH" sz="4000" b="0" i="0" dirty="0">
                <a:solidFill>
                  <a:srgbClr val="1F1F1F"/>
                </a:solidFill>
                <a:effectLst/>
                <a:highlight>
                  <a:srgbClr val="FFFFFF"/>
                </a:highlight>
                <a:latin typeface="Google Sans"/>
              </a:rPr>
              <a:t>😱 </a:t>
            </a:r>
            <a:endParaRPr lang="en-CH" sz="4000" dirty="0"/>
          </a:p>
        </p:txBody>
      </p:sp>
      <p:sp>
        <p:nvSpPr>
          <p:cNvPr id="18" name="TextBox 17">
            <a:extLst>
              <a:ext uri="{FF2B5EF4-FFF2-40B4-BE49-F238E27FC236}">
                <a16:creationId xmlns:a16="http://schemas.microsoft.com/office/drawing/2014/main" id="{D1446EE0-BB0B-91FB-6E03-C95A8C1D2D81}"/>
              </a:ext>
            </a:extLst>
          </p:cNvPr>
          <p:cNvSpPr txBox="1"/>
          <p:nvPr/>
        </p:nvSpPr>
        <p:spPr>
          <a:xfrm>
            <a:off x="6187264" y="1749529"/>
            <a:ext cx="1728192" cy="923330"/>
          </a:xfrm>
          <a:prstGeom prst="rect">
            <a:avLst/>
          </a:prstGeom>
          <a:noFill/>
        </p:spPr>
        <p:txBody>
          <a:bodyPr wrap="square" rtlCol="0">
            <a:spAutoFit/>
          </a:bodyPr>
          <a:lstStyle/>
          <a:p>
            <a:r>
              <a:rPr lang="en-CH" dirty="0"/>
              <a:t>Some variables are stored in the file names</a:t>
            </a:r>
          </a:p>
        </p:txBody>
      </p:sp>
      <p:sp>
        <p:nvSpPr>
          <p:cNvPr id="19" name="TextBox 18">
            <a:extLst>
              <a:ext uri="{FF2B5EF4-FFF2-40B4-BE49-F238E27FC236}">
                <a16:creationId xmlns:a16="http://schemas.microsoft.com/office/drawing/2014/main" id="{F3479B04-6B92-A2E8-7FC5-B4A5FA3A3B4F}"/>
              </a:ext>
            </a:extLst>
          </p:cNvPr>
          <p:cNvSpPr txBox="1"/>
          <p:nvPr/>
        </p:nvSpPr>
        <p:spPr>
          <a:xfrm>
            <a:off x="7915456" y="1884380"/>
            <a:ext cx="929930" cy="707886"/>
          </a:xfrm>
          <a:prstGeom prst="rect">
            <a:avLst/>
          </a:prstGeom>
          <a:noFill/>
        </p:spPr>
        <p:txBody>
          <a:bodyPr wrap="square" rtlCol="0">
            <a:spAutoFit/>
          </a:bodyPr>
          <a:lstStyle/>
          <a:p>
            <a:r>
              <a:rPr lang="en-CH" sz="4000" b="0" i="0" dirty="0">
                <a:solidFill>
                  <a:srgbClr val="1F1F1F"/>
                </a:solidFill>
                <a:effectLst/>
                <a:highlight>
                  <a:srgbClr val="FFFFFF"/>
                </a:highlight>
                <a:latin typeface="Google Sans"/>
              </a:rPr>
              <a:t>😱 </a:t>
            </a:r>
            <a:endParaRPr lang="en-CH" sz="4000" dirty="0"/>
          </a:p>
        </p:txBody>
      </p:sp>
      <p:sp>
        <p:nvSpPr>
          <p:cNvPr id="21" name="TextBox 20">
            <a:extLst>
              <a:ext uri="{FF2B5EF4-FFF2-40B4-BE49-F238E27FC236}">
                <a16:creationId xmlns:a16="http://schemas.microsoft.com/office/drawing/2014/main" id="{3D1D91CF-C8D3-AAE1-90AA-D0CB9E5456A2}"/>
              </a:ext>
            </a:extLst>
          </p:cNvPr>
          <p:cNvSpPr txBox="1"/>
          <p:nvPr/>
        </p:nvSpPr>
        <p:spPr>
          <a:xfrm>
            <a:off x="6187435" y="2890391"/>
            <a:ext cx="2690499" cy="1077218"/>
          </a:xfrm>
          <a:prstGeom prst="rect">
            <a:avLst/>
          </a:prstGeom>
          <a:solidFill>
            <a:schemeClr val="bg1">
              <a:lumMod val="95000"/>
            </a:schemeClr>
          </a:solidFill>
        </p:spPr>
        <p:txBody>
          <a:bodyPr wrap="square">
            <a:spAutoFit/>
          </a:bodyPr>
          <a:lstStyle/>
          <a:p>
            <a:r>
              <a:rPr lang="en-US" sz="1600" dirty="0">
                <a:latin typeface="Consolas" panose="020B0609020204030204" pitchFamily="49" charset="0"/>
                <a:cs typeface="Consolas" panose="020B0609020204030204" pitchFamily="49" charset="0"/>
              </a:rPr>
              <a:t>2024-01_prices_DE.csv</a:t>
            </a:r>
            <a:br>
              <a:rPr lang="en-US" sz="1600" dirty="0">
                <a:latin typeface="Consolas" panose="020B0609020204030204" pitchFamily="49" charset="0"/>
                <a:cs typeface="Consolas" panose="020B0609020204030204" pitchFamily="49" charset="0"/>
              </a:rPr>
            </a:br>
            <a:r>
              <a:rPr lang="en-US" sz="1600" dirty="0">
                <a:latin typeface="Consolas" panose="020B0609020204030204" pitchFamily="49" charset="0"/>
                <a:cs typeface="Consolas" panose="020B0609020204030204" pitchFamily="49" charset="0"/>
              </a:rPr>
              <a:t>2024-01_prices_FR.csv</a:t>
            </a:r>
            <a:br>
              <a:rPr lang="en-US" sz="1600" dirty="0">
                <a:latin typeface="Consolas" panose="020B0609020204030204" pitchFamily="49" charset="0"/>
                <a:cs typeface="Consolas" panose="020B0609020204030204" pitchFamily="49" charset="0"/>
              </a:rPr>
            </a:br>
            <a:r>
              <a:rPr lang="en-US" sz="1600" dirty="0">
                <a:latin typeface="Consolas" panose="020B0609020204030204" pitchFamily="49" charset="0"/>
                <a:cs typeface="Consolas" panose="020B0609020204030204" pitchFamily="49" charset="0"/>
              </a:rPr>
              <a:t>2024-02_prices_DE.csv</a:t>
            </a:r>
            <a:br>
              <a:rPr lang="en-US" sz="1600" dirty="0">
                <a:latin typeface="Consolas" panose="020B0609020204030204" pitchFamily="49" charset="0"/>
                <a:cs typeface="Consolas" panose="020B0609020204030204" pitchFamily="49" charset="0"/>
              </a:rPr>
            </a:br>
            <a:r>
              <a:rPr lang="en-US" sz="1600" dirty="0">
                <a:latin typeface="Consolas" panose="020B0609020204030204" pitchFamily="49" charset="0"/>
                <a:cs typeface="Consolas" panose="020B0609020204030204" pitchFamily="49" charset="0"/>
              </a:rPr>
              <a:t>2024-02_prices_FR.csv</a:t>
            </a:r>
            <a:endParaRPr lang="en-CH" sz="160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58202212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D2E1EC-EEF5-0B16-38B1-4B0B001841B7}"/>
              </a:ext>
            </a:extLst>
          </p:cNvPr>
          <p:cNvSpPr>
            <a:spLocks noGrp="1"/>
          </p:cNvSpPr>
          <p:nvPr>
            <p:ph type="title"/>
          </p:nvPr>
        </p:nvSpPr>
        <p:spPr>
          <a:xfrm>
            <a:off x="335360" y="347439"/>
            <a:ext cx="9145016" cy="903635"/>
          </a:xfrm>
        </p:spPr>
        <p:txBody>
          <a:bodyPr>
            <a:normAutofit fontScale="90000"/>
          </a:bodyPr>
          <a:lstStyle/>
          <a:p>
            <a:r>
              <a:rPr lang="en-CH" dirty="0"/>
              <a:t>The life-changing magic of tidying up data</a:t>
            </a:r>
          </a:p>
        </p:txBody>
      </p:sp>
      <p:sp>
        <p:nvSpPr>
          <p:cNvPr id="3" name="Content Placeholder 2">
            <a:extLst>
              <a:ext uri="{FF2B5EF4-FFF2-40B4-BE49-F238E27FC236}">
                <a16:creationId xmlns:a16="http://schemas.microsoft.com/office/drawing/2014/main" id="{106D6340-84EC-D66C-0A94-95F448B58721}"/>
              </a:ext>
            </a:extLst>
          </p:cNvPr>
          <p:cNvSpPr>
            <a:spLocks noGrp="1"/>
          </p:cNvSpPr>
          <p:nvPr>
            <p:ph idx="1"/>
          </p:nvPr>
        </p:nvSpPr>
        <p:spPr/>
        <p:txBody>
          <a:bodyPr/>
          <a:lstStyle/>
          <a:p>
            <a:pPr marL="0" indent="0">
              <a:buNone/>
            </a:pPr>
            <a:r>
              <a:rPr lang="en-CH" dirty="0"/>
              <a:t>Pivoting – we know this one</a:t>
            </a:r>
          </a:p>
          <a:p>
            <a:endParaRPr lang="en-CH" dirty="0"/>
          </a:p>
          <a:p>
            <a:endParaRPr lang="en-CH" dirty="0"/>
          </a:p>
          <a:p>
            <a:endParaRPr lang="en-CH" dirty="0"/>
          </a:p>
          <a:p>
            <a:endParaRPr lang="en-CH" dirty="0"/>
          </a:p>
          <a:p>
            <a:endParaRPr lang="en-CH" dirty="0"/>
          </a:p>
          <a:p>
            <a:endParaRPr lang="en-CH" dirty="0"/>
          </a:p>
          <a:p>
            <a:endParaRPr lang="en-CH" dirty="0"/>
          </a:p>
        </p:txBody>
      </p:sp>
      <p:sp>
        <p:nvSpPr>
          <p:cNvPr id="4" name="Date Placeholder 3">
            <a:extLst>
              <a:ext uri="{FF2B5EF4-FFF2-40B4-BE49-F238E27FC236}">
                <a16:creationId xmlns:a16="http://schemas.microsoft.com/office/drawing/2014/main" id="{60355732-06FE-FB83-8F8F-3E5DB0E06E91}"/>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9B675FD7-C055-003C-D03A-D6DABA0ACE32}"/>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248341AD-FD1D-F25F-DC57-1D34AA909177}"/>
              </a:ext>
            </a:extLst>
          </p:cNvPr>
          <p:cNvSpPr>
            <a:spLocks noGrp="1"/>
          </p:cNvSpPr>
          <p:nvPr>
            <p:ph type="sldNum" sz="quarter" idx="12"/>
          </p:nvPr>
        </p:nvSpPr>
        <p:spPr/>
        <p:txBody>
          <a:bodyPr/>
          <a:lstStyle/>
          <a:p>
            <a:fld id="{EF79ADEA-B933-47CC-A4E9-04E6298B917C}" type="slidenum">
              <a:rPr lang="en-US" smtClean="0"/>
              <a:pPr/>
              <a:t>97</a:t>
            </a:fld>
            <a:endParaRPr lang="en-US"/>
          </a:p>
        </p:txBody>
      </p:sp>
      <p:pic>
        <p:nvPicPr>
          <p:cNvPr id="2054" name="Picture 6" descr="Image">
            <a:extLst>
              <a:ext uri="{FF2B5EF4-FFF2-40B4-BE49-F238E27FC236}">
                <a16:creationId xmlns:a16="http://schemas.microsoft.com/office/drawing/2014/main" id="{FD513AE6-FA89-A3FA-C601-72E4E0828A1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3464" r="8351"/>
          <a:stretch/>
        </p:blipFill>
        <p:spPr bwMode="auto">
          <a:xfrm>
            <a:off x="9264352" y="588134"/>
            <a:ext cx="2721884" cy="348132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E2C9611B-0C85-5394-7674-D2BD278ACE83}"/>
              </a:ext>
            </a:extLst>
          </p:cNvPr>
          <p:cNvSpPr txBox="1"/>
          <p:nvPr/>
        </p:nvSpPr>
        <p:spPr>
          <a:xfrm>
            <a:off x="3180772" y="5094338"/>
            <a:ext cx="6264696" cy="1200329"/>
          </a:xfrm>
          <a:prstGeom prst="rect">
            <a:avLst/>
          </a:prstGeom>
          <a:solidFill>
            <a:schemeClr val="accent6">
              <a:lumMod val="20000"/>
              <a:lumOff val="80000"/>
            </a:schemeClr>
          </a:solidFill>
        </p:spPr>
        <p:txBody>
          <a:bodyPr wrap="square">
            <a:spAutoFit/>
          </a:bodyPr>
          <a:lstStyle/>
          <a:p>
            <a:r>
              <a:rPr lang="en-US" noProof="1">
                <a:latin typeface="Consolas" panose="020B0609020204030204" pitchFamily="49" charset="0"/>
                <a:cs typeface="Consolas" panose="020B0609020204030204" pitchFamily="49" charset="0"/>
              </a:rPr>
              <a:t>df.pivot_table</a:t>
            </a:r>
            <a:r>
              <a:rPr lang="en-US" dirty="0">
                <a:latin typeface="Consolas" panose="020B0609020204030204" pitchFamily="49" charset="0"/>
                <a:cs typeface="Consolas" panose="020B0609020204030204" pitchFamily="49" charset="0"/>
              </a:rPr>
              <a:t>(</a:t>
            </a:r>
            <a:br>
              <a:rPr lang="en-US" dirty="0">
                <a:latin typeface="Consolas" panose="020B0609020204030204" pitchFamily="49" charset="0"/>
                <a:cs typeface="Consolas" panose="020B0609020204030204" pitchFamily="49" charset="0"/>
              </a:rPr>
            </a:br>
            <a:r>
              <a:rPr lang="en-US" dirty="0">
                <a:latin typeface="Consolas" panose="020B0609020204030204" pitchFamily="49" charset="0"/>
                <a:cs typeface="Consolas" panose="020B0609020204030204" pitchFamily="49" charset="0"/>
              </a:rPr>
              <a:t>	index=['city', 'date'], columns='type’, </a:t>
            </a:r>
            <a:br>
              <a:rPr lang="en-US" dirty="0">
                <a:latin typeface="Consolas" panose="020B0609020204030204" pitchFamily="49" charset="0"/>
                <a:cs typeface="Consolas" panose="020B0609020204030204" pitchFamily="49" charset="0"/>
              </a:rPr>
            </a:br>
            <a:r>
              <a:rPr lang="en-US" dirty="0">
                <a:latin typeface="Consolas" panose="020B0609020204030204" pitchFamily="49" charset="0"/>
                <a:cs typeface="Consolas" panose="020B0609020204030204" pitchFamily="49" charset="0"/>
              </a:rPr>
              <a:t>	values='temperature', aggfunc='max’,</a:t>
            </a:r>
          </a:p>
          <a:p>
            <a:r>
              <a:rPr lang="en-US" dirty="0">
                <a:latin typeface="Consolas" panose="020B0609020204030204" pitchFamily="49" charset="0"/>
                <a:cs typeface="Consolas" panose="020B0609020204030204" pitchFamily="49" charset="0"/>
              </a:rPr>
              <a:t>)</a:t>
            </a:r>
            <a:endParaRPr lang="en-CH" dirty="0">
              <a:latin typeface="Consolas" panose="020B0609020204030204" pitchFamily="49" charset="0"/>
              <a:cs typeface="Consolas" panose="020B0609020204030204" pitchFamily="49" charset="0"/>
            </a:endParaRPr>
          </a:p>
        </p:txBody>
      </p:sp>
      <p:pic>
        <p:nvPicPr>
          <p:cNvPr id="7" name="Picture 6">
            <a:extLst>
              <a:ext uri="{FF2B5EF4-FFF2-40B4-BE49-F238E27FC236}">
                <a16:creationId xmlns:a16="http://schemas.microsoft.com/office/drawing/2014/main" id="{474322FB-4D0E-687F-0FA2-C4A01C54E4C1}"/>
              </a:ext>
            </a:extLst>
          </p:cNvPr>
          <p:cNvPicPr>
            <a:picLocks noChangeAspect="1"/>
          </p:cNvPicPr>
          <p:nvPr/>
        </p:nvPicPr>
        <p:blipFill>
          <a:blip r:embed="rId3"/>
          <a:stretch>
            <a:fillRect/>
          </a:stretch>
        </p:blipFill>
        <p:spPr>
          <a:xfrm>
            <a:off x="882751" y="2480838"/>
            <a:ext cx="2525446" cy="2352601"/>
          </a:xfrm>
          <a:prstGeom prst="rect">
            <a:avLst/>
          </a:prstGeom>
        </p:spPr>
      </p:pic>
      <p:pic>
        <p:nvPicPr>
          <p:cNvPr id="11" name="Picture 10">
            <a:extLst>
              <a:ext uri="{FF2B5EF4-FFF2-40B4-BE49-F238E27FC236}">
                <a16:creationId xmlns:a16="http://schemas.microsoft.com/office/drawing/2014/main" id="{2B650C47-91CB-64BE-9B28-E71EAABB2C6A}"/>
              </a:ext>
            </a:extLst>
          </p:cNvPr>
          <p:cNvPicPr>
            <a:picLocks noChangeAspect="1"/>
          </p:cNvPicPr>
          <p:nvPr/>
        </p:nvPicPr>
        <p:blipFill>
          <a:blip r:embed="rId4"/>
          <a:stretch>
            <a:fillRect/>
          </a:stretch>
        </p:blipFill>
        <p:spPr>
          <a:xfrm>
            <a:off x="6022911" y="2629367"/>
            <a:ext cx="2553483" cy="1825469"/>
          </a:xfrm>
          <a:prstGeom prst="rect">
            <a:avLst/>
          </a:prstGeom>
        </p:spPr>
      </p:pic>
      <p:sp>
        <p:nvSpPr>
          <p:cNvPr id="12" name="TextBox 11">
            <a:extLst>
              <a:ext uri="{FF2B5EF4-FFF2-40B4-BE49-F238E27FC236}">
                <a16:creationId xmlns:a16="http://schemas.microsoft.com/office/drawing/2014/main" id="{3DE1CF8B-0CCC-3CBB-7E3B-2032BE87D249}"/>
              </a:ext>
            </a:extLst>
          </p:cNvPr>
          <p:cNvSpPr txBox="1"/>
          <p:nvPr/>
        </p:nvSpPr>
        <p:spPr>
          <a:xfrm>
            <a:off x="3800998" y="2127599"/>
            <a:ext cx="2302582" cy="646331"/>
          </a:xfrm>
          <a:prstGeom prst="rect">
            <a:avLst/>
          </a:prstGeom>
          <a:noFill/>
        </p:spPr>
        <p:txBody>
          <a:bodyPr wrap="square" rtlCol="0">
            <a:spAutoFit/>
          </a:bodyPr>
          <a:lstStyle/>
          <a:p>
            <a:r>
              <a:rPr lang="en-CH" dirty="0"/>
              <a:t>The “type” column is storing variable names</a:t>
            </a:r>
          </a:p>
        </p:txBody>
      </p:sp>
      <p:sp>
        <p:nvSpPr>
          <p:cNvPr id="14" name="Right Arrow 13">
            <a:extLst>
              <a:ext uri="{FF2B5EF4-FFF2-40B4-BE49-F238E27FC236}">
                <a16:creationId xmlns:a16="http://schemas.microsoft.com/office/drawing/2014/main" id="{975FA11A-1246-DA04-406C-A92A056DACAA}"/>
              </a:ext>
            </a:extLst>
          </p:cNvPr>
          <p:cNvSpPr/>
          <p:nvPr/>
        </p:nvSpPr>
        <p:spPr>
          <a:xfrm>
            <a:off x="3946108" y="3754966"/>
            <a:ext cx="1769368" cy="43204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5" name="TextBox 14">
            <a:extLst>
              <a:ext uri="{FF2B5EF4-FFF2-40B4-BE49-F238E27FC236}">
                <a16:creationId xmlns:a16="http://schemas.microsoft.com/office/drawing/2014/main" id="{A2638D16-BB99-83A7-0BB9-AE1855E6A907}"/>
              </a:ext>
            </a:extLst>
          </p:cNvPr>
          <p:cNvSpPr txBox="1"/>
          <p:nvPr/>
        </p:nvSpPr>
        <p:spPr>
          <a:xfrm>
            <a:off x="3963690" y="3465154"/>
            <a:ext cx="1666420" cy="369332"/>
          </a:xfrm>
          <a:prstGeom prst="rect">
            <a:avLst/>
          </a:prstGeom>
          <a:noFill/>
        </p:spPr>
        <p:txBody>
          <a:bodyPr wrap="square" rtlCol="0">
            <a:spAutoFit/>
          </a:bodyPr>
          <a:lstStyle/>
          <a:p>
            <a:pPr algn="ctr"/>
            <a:r>
              <a:rPr lang="en-CH" dirty="0"/>
              <a:t>pivot</a:t>
            </a:r>
          </a:p>
        </p:txBody>
      </p:sp>
      <p:sp>
        <p:nvSpPr>
          <p:cNvPr id="9" name="TextBox 8">
            <a:extLst>
              <a:ext uri="{FF2B5EF4-FFF2-40B4-BE49-F238E27FC236}">
                <a16:creationId xmlns:a16="http://schemas.microsoft.com/office/drawing/2014/main" id="{C740DB77-3713-91A4-D715-E16186397D4A}"/>
              </a:ext>
            </a:extLst>
          </p:cNvPr>
          <p:cNvSpPr txBox="1"/>
          <p:nvPr/>
        </p:nvSpPr>
        <p:spPr>
          <a:xfrm>
            <a:off x="6017986" y="2161637"/>
            <a:ext cx="929930" cy="707886"/>
          </a:xfrm>
          <a:prstGeom prst="rect">
            <a:avLst/>
          </a:prstGeom>
          <a:noFill/>
        </p:spPr>
        <p:txBody>
          <a:bodyPr wrap="square" rtlCol="0">
            <a:spAutoFit/>
          </a:bodyPr>
          <a:lstStyle/>
          <a:p>
            <a:r>
              <a:rPr lang="en-CH" sz="4000" b="0" i="0" dirty="0">
                <a:solidFill>
                  <a:srgbClr val="1F1F1F"/>
                </a:solidFill>
                <a:effectLst/>
                <a:highlight>
                  <a:srgbClr val="FFFFFF"/>
                </a:highlight>
                <a:latin typeface="Google Sans"/>
              </a:rPr>
              <a:t>😱 </a:t>
            </a:r>
            <a:endParaRPr lang="en-CH" sz="4000" dirty="0"/>
          </a:p>
        </p:txBody>
      </p:sp>
    </p:spTree>
    <p:extLst>
      <p:ext uri="{BB962C8B-B14F-4D97-AF65-F5344CB8AC3E}">
        <p14:creationId xmlns:p14="http://schemas.microsoft.com/office/powerpoint/2010/main" val="362856634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4" descr="Image">
            <a:extLst>
              <a:ext uri="{FF2B5EF4-FFF2-40B4-BE49-F238E27FC236}">
                <a16:creationId xmlns:a16="http://schemas.microsoft.com/office/drawing/2014/main" id="{C6C6D1FF-24BE-0089-E8D5-BF235A3021B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6023" r="5952"/>
          <a:stretch/>
        </p:blipFill>
        <p:spPr bwMode="auto">
          <a:xfrm>
            <a:off x="9262966" y="581000"/>
            <a:ext cx="2721884" cy="348845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75D2E1EC-EEF5-0B16-38B1-4B0B001841B7}"/>
              </a:ext>
            </a:extLst>
          </p:cNvPr>
          <p:cNvSpPr>
            <a:spLocks noGrp="1"/>
          </p:cNvSpPr>
          <p:nvPr>
            <p:ph type="title"/>
          </p:nvPr>
        </p:nvSpPr>
        <p:spPr>
          <a:xfrm>
            <a:off x="335360" y="347439"/>
            <a:ext cx="9145016" cy="903635"/>
          </a:xfrm>
        </p:spPr>
        <p:txBody>
          <a:bodyPr>
            <a:normAutofit fontScale="90000"/>
          </a:bodyPr>
          <a:lstStyle/>
          <a:p>
            <a:r>
              <a:rPr lang="en-CH" dirty="0"/>
              <a:t>The life-changing magic of tidying up data</a:t>
            </a:r>
          </a:p>
        </p:txBody>
      </p:sp>
      <p:sp>
        <p:nvSpPr>
          <p:cNvPr id="3" name="Content Placeholder 2">
            <a:extLst>
              <a:ext uri="{FF2B5EF4-FFF2-40B4-BE49-F238E27FC236}">
                <a16:creationId xmlns:a16="http://schemas.microsoft.com/office/drawing/2014/main" id="{106D6340-84EC-D66C-0A94-95F448B58721}"/>
              </a:ext>
            </a:extLst>
          </p:cNvPr>
          <p:cNvSpPr>
            <a:spLocks noGrp="1"/>
          </p:cNvSpPr>
          <p:nvPr>
            <p:ph idx="1"/>
          </p:nvPr>
        </p:nvSpPr>
        <p:spPr/>
        <p:txBody>
          <a:bodyPr/>
          <a:lstStyle/>
          <a:p>
            <a:pPr marL="0" indent="0">
              <a:buNone/>
            </a:pPr>
            <a:r>
              <a:rPr lang="en-CH" dirty="0"/>
              <a:t>Melting – it’s kind of the opposite of pivoting</a:t>
            </a:r>
          </a:p>
          <a:p>
            <a:endParaRPr lang="en-CH" dirty="0"/>
          </a:p>
          <a:p>
            <a:endParaRPr lang="en-CH" dirty="0"/>
          </a:p>
          <a:p>
            <a:endParaRPr lang="en-CH" dirty="0"/>
          </a:p>
          <a:p>
            <a:endParaRPr lang="en-CH" dirty="0"/>
          </a:p>
          <a:p>
            <a:endParaRPr lang="en-CH" dirty="0"/>
          </a:p>
          <a:p>
            <a:endParaRPr lang="en-CH" dirty="0"/>
          </a:p>
          <a:p>
            <a:endParaRPr lang="en-CH" dirty="0"/>
          </a:p>
        </p:txBody>
      </p:sp>
      <p:sp>
        <p:nvSpPr>
          <p:cNvPr id="4" name="Date Placeholder 3">
            <a:extLst>
              <a:ext uri="{FF2B5EF4-FFF2-40B4-BE49-F238E27FC236}">
                <a16:creationId xmlns:a16="http://schemas.microsoft.com/office/drawing/2014/main" id="{60355732-06FE-FB83-8F8F-3E5DB0E06E91}"/>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9B675FD7-C055-003C-D03A-D6DABA0ACE32}"/>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248341AD-FD1D-F25F-DC57-1D34AA909177}"/>
              </a:ext>
            </a:extLst>
          </p:cNvPr>
          <p:cNvSpPr>
            <a:spLocks noGrp="1"/>
          </p:cNvSpPr>
          <p:nvPr>
            <p:ph type="sldNum" sz="quarter" idx="12"/>
          </p:nvPr>
        </p:nvSpPr>
        <p:spPr/>
        <p:txBody>
          <a:bodyPr/>
          <a:lstStyle/>
          <a:p>
            <a:fld id="{EF79ADEA-B933-47CC-A4E9-04E6298B917C}" type="slidenum">
              <a:rPr lang="en-US" smtClean="0"/>
              <a:pPr/>
              <a:t>98</a:t>
            </a:fld>
            <a:endParaRPr lang="en-US"/>
          </a:p>
        </p:txBody>
      </p:sp>
      <p:pic>
        <p:nvPicPr>
          <p:cNvPr id="9" name="Picture 8">
            <a:extLst>
              <a:ext uri="{FF2B5EF4-FFF2-40B4-BE49-F238E27FC236}">
                <a16:creationId xmlns:a16="http://schemas.microsoft.com/office/drawing/2014/main" id="{CE8991CD-EDAB-D91B-B4B3-83F4AFA26DAC}"/>
              </a:ext>
            </a:extLst>
          </p:cNvPr>
          <p:cNvPicPr>
            <a:picLocks noChangeAspect="1"/>
          </p:cNvPicPr>
          <p:nvPr/>
        </p:nvPicPr>
        <p:blipFill>
          <a:blip r:embed="rId3"/>
          <a:stretch>
            <a:fillRect/>
          </a:stretch>
        </p:blipFill>
        <p:spPr>
          <a:xfrm>
            <a:off x="1503013" y="2860325"/>
            <a:ext cx="2077666" cy="1686222"/>
          </a:xfrm>
          <a:prstGeom prst="rect">
            <a:avLst/>
          </a:prstGeom>
        </p:spPr>
      </p:pic>
      <p:pic>
        <p:nvPicPr>
          <p:cNvPr id="10" name="Picture 9">
            <a:extLst>
              <a:ext uri="{FF2B5EF4-FFF2-40B4-BE49-F238E27FC236}">
                <a16:creationId xmlns:a16="http://schemas.microsoft.com/office/drawing/2014/main" id="{EE8C18E4-1D46-2F6B-3979-A306C57D4F15}"/>
              </a:ext>
            </a:extLst>
          </p:cNvPr>
          <p:cNvPicPr>
            <a:picLocks noChangeAspect="1"/>
          </p:cNvPicPr>
          <p:nvPr/>
        </p:nvPicPr>
        <p:blipFill>
          <a:blip r:embed="rId4"/>
          <a:stretch>
            <a:fillRect/>
          </a:stretch>
        </p:blipFill>
        <p:spPr>
          <a:xfrm>
            <a:off x="5969996" y="2067151"/>
            <a:ext cx="2870593" cy="2991037"/>
          </a:xfrm>
          <a:prstGeom prst="rect">
            <a:avLst/>
          </a:prstGeom>
        </p:spPr>
      </p:pic>
      <p:sp>
        <p:nvSpPr>
          <p:cNvPr id="8" name="TextBox 7">
            <a:extLst>
              <a:ext uri="{FF2B5EF4-FFF2-40B4-BE49-F238E27FC236}">
                <a16:creationId xmlns:a16="http://schemas.microsoft.com/office/drawing/2014/main" id="{E2C9611B-0C85-5394-7674-D2BD278ACE83}"/>
              </a:ext>
            </a:extLst>
          </p:cNvPr>
          <p:cNvSpPr txBox="1"/>
          <p:nvPr/>
        </p:nvSpPr>
        <p:spPr>
          <a:xfrm>
            <a:off x="1379476" y="5172453"/>
            <a:ext cx="9433048" cy="369332"/>
          </a:xfrm>
          <a:prstGeom prst="rect">
            <a:avLst/>
          </a:prstGeom>
          <a:solidFill>
            <a:schemeClr val="accent6">
              <a:lumMod val="20000"/>
              <a:lumOff val="80000"/>
            </a:schemeClr>
          </a:solidFill>
        </p:spPr>
        <p:txBody>
          <a:bodyPr wrap="square">
            <a:spAutoFit/>
          </a:bodyPr>
          <a:lstStyle/>
          <a:p>
            <a:pPr algn="ctr"/>
            <a:r>
              <a:rPr lang="en-CH" dirty="0">
                <a:latin typeface="Consolas" panose="020B0609020204030204" pitchFamily="49" charset="0"/>
                <a:cs typeface="Consolas" panose="020B0609020204030204" pitchFamily="49" charset="0"/>
              </a:rPr>
              <a:t>pd.melt(data, id_vars=['subject', 'date'], value_name='response_time')</a:t>
            </a:r>
          </a:p>
        </p:txBody>
      </p:sp>
      <p:sp>
        <p:nvSpPr>
          <p:cNvPr id="11" name="TextBox 10">
            <a:extLst>
              <a:ext uri="{FF2B5EF4-FFF2-40B4-BE49-F238E27FC236}">
                <a16:creationId xmlns:a16="http://schemas.microsoft.com/office/drawing/2014/main" id="{5AA1C4F6-15FF-EECF-1D3C-46CB632B39FC}"/>
              </a:ext>
            </a:extLst>
          </p:cNvPr>
          <p:cNvSpPr txBox="1"/>
          <p:nvPr/>
        </p:nvSpPr>
        <p:spPr>
          <a:xfrm>
            <a:off x="857155" y="1936995"/>
            <a:ext cx="2139070" cy="923330"/>
          </a:xfrm>
          <a:prstGeom prst="rect">
            <a:avLst/>
          </a:prstGeom>
          <a:noFill/>
        </p:spPr>
        <p:txBody>
          <a:bodyPr wrap="square" rtlCol="0">
            <a:spAutoFit/>
          </a:bodyPr>
          <a:lstStyle/>
          <a:p>
            <a:r>
              <a:rPr lang="en-CH" dirty="0"/>
              <a:t>The treatment values are stored as a column name</a:t>
            </a:r>
          </a:p>
        </p:txBody>
      </p:sp>
      <p:sp>
        <p:nvSpPr>
          <p:cNvPr id="12" name="TextBox 11">
            <a:extLst>
              <a:ext uri="{FF2B5EF4-FFF2-40B4-BE49-F238E27FC236}">
                <a16:creationId xmlns:a16="http://schemas.microsoft.com/office/drawing/2014/main" id="{D33118D2-97E4-C197-2DAB-FC9D78D31087}"/>
              </a:ext>
            </a:extLst>
          </p:cNvPr>
          <p:cNvSpPr txBox="1"/>
          <p:nvPr/>
        </p:nvSpPr>
        <p:spPr>
          <a:xfrm>
            <a:off x="3069114" y="2192708"/>
            <a:ext cx="625492" cy="523220"/>
          </a:xfrm>
          <a:prstGeom prst="rect">
            <a:avLst/>
          </a:prstGeom>
          <a:noFill/>
        </p:spPr>
        <p:txBody>
          <a:bodyPr wrap="none" rtlCol="0">
            <a:spAutoFit/>
          </a:bodyPr>
          <a:lstStyle/>
          <a:p>
            <a:r>
              <a:rPr lang="en-CH" sz="2800" b="0" i="0" dirty="0">
                <a:solidFill>
                  <a:srgbClr val="1F1F1F"/>
                </a:solidFill>
                <a:effectLst/>
                <a:highlight>
                  <a:srgbClr val="FFFFFF"/>
                </a:highlight>
                <a:latin typeface="Google Sans"/>
              </a:rPr>
              <a:t>😱 </a:t>
            </a:r>
            <a:endParaRPr lang="en-CH" sz="2800" dirty="0"/>
          </a:p>
        </p:txBody>
      </p:sp>
      <p:sp>
        <p:nvSpPr>
          <p:cNvPr id="13" name="Right Arrow 12">
            <a:extLst>
              <a:ext uri="{FF2B5EF4-FFF2-40B4-BE49-F238E27FC236}">
                <a16:creationId xmlns:a16="http://schemas.microsoft.com/office/drawing/2014/main" id="{9E1BEE3C-171B-3C4D-A177-28B50F15F0D2}"/>
              </a:ext>
            </a:extLst>
          </p:cNvPr>
          <p:cNvSpPr/>
          <p:nvPr/>
        </p:nvSpPr>
        <p:spPr>
          <a:xfrm>
            <a:off x="3946108" y="3487289"/>
            <a:ext cx="1769368" cy="43204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4" name="TextBox 13">
            <a:extLst>
              <a:ext uri="{FF2B5EF4-FFF2-40B4-BE49-F238E27FC236}">
                <a16:creationId xmlns:a16="http://schemas.microsoft.com/office/drawing/2014/main" id="{25E59571-924F-AEC6-FC1C-7A09C3D5EDFE}"/>
              </a:ext>
            </a:extLst>
          </p:cNvPr>
          <p:cNvSpPr txBox="1"/>
          <p:nvPr/>
        </p:nvSpPr>
        <p:spPr>
          <a:xfrm>
            <a:off x="3963690" y="3197477"/>
            <a:ext cx="1666420" cy="369332"/>
          </a:xfrm>
          <a:prstGeom prst="rect">
            <a:avLst/>
          </a:prstGeom>
          <a:noFill/>
        </p:spPr>
        <p:txBody>
          <a:bodyPr wrap="square" rtlCol="0">
            <a:spAutoFit/>
          </a:bodyPr>
          <a:lstStyle/>
          <a:p>
            <a:pPr algn="ctr"/>
            <a:r>
              <a:rPr lang="en-CH" dirty="0"/>
              <a:t>melt</a:t>
            </a:r>
          </a:p>
        </p:txBody>
      </p:sp>
      <p:sp>
        <p:nvSpPr>
          <p:cNvPr id="7" name="TextBox 6">
            <a:extLst>
              <a:ext uri="{FF2B5EF4-FFF2-40B4-BE49-F238E27FC236}">
                <a16:creationId xmlns:a16="http://schemas.microsoft.com/office/drawing/2014/main" id="{E7821395-9433-0878-6C3C-D556E3EA020B}"/>
              </a:ext>
            </a:extLst>
          </p:cNvPr>
          <p:cNvSpPr txBox="1"/>
          <p:nvPr/>
        </p:nvSpPr>
        <p:spPr>
          <a:xfrm>
            <a:off x="1379476" y="5628418"/>
            <a:ext cx="9615735" cy="646331"/>
          </a:xfrm>
          <a:prstGeom prst="rect">
            <a:avLst/>
          </a:prstGeom>
          <a:noFill/>
        </p:spPr>
        <p:txBody>
          <a:bodyPr wrap="square" rtlCol="0">
            <a:spAutoFit/>
          </a:bodyPr>
          <a:lstStyle/>
          <a:p>
            <a:r>
              <a:rPr lang="en-CH" dirty="0"/>
              <a:t>Split the columns in (A) “id_vars” and (B) non-”id_vars”. The column names in (B) are used as new values in a new column “variable”. The values in columns (B) go into a new column, “response_time”.</a:t>
            </a:r>
          </a:p>
        </p:txBody>
      </p:sp>
    </p:spTree>
    <p:extLst>
      <p:ext uri="{BB962C8B-B14F-4D97-AF65-F5344CB8AC3E}">
        <p14:creationId xmlns:p14="http://schemas.microsoft.com/office/powerpoint/2010/main" val="259174920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Image">
            <a:extLst>
              <a:ext uri="{FF2B5EF4-FFF2-40B4-BE49-F238E27FC236}">
                <a16:creationId xmlns:a16="http://schemas.microsoft.com/office/drawing/2014/main" id="{FF5E2D6F-EBF6-2A51-C37D-651BB13238D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156" r="23760" b="5247"/>
          <a:stretch/>
        </p:blipFill>
        <p:spPr bwMode="auto">
          <a:xfrm>
            <a:off x="9264352" y="588133"/>
            <a:ext cx="2721884" cy="348132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75D2E1EC-EEF5-0B16-38B1-4B0B001841B7}"/>
              </a:ext>
            </a:extLst>
          </p:cNvPr>
          <p:cNvSpPr>
            <a:spLocks noGrp="1"/>
          </p:cNvSpPr>
          <p:nvPr>
            <p:ph type="title"/>
          </p:nvPr>
        </p:nvSpPr>
        <p:spPr>
          <a:xfrm>
            <a:off x="335360" y="347439"/>
            <a:ext cx="9145016" cy="903635"/>
          </a:xfrm>
        </p:spPr>
        <p:txBody>
          <a:bodyPr>
            <a:normAutofit fontScale="90000"/>
          </a:bodyPr>
          <a:lstStyle/>
          <a:p>
            <a:r>
              <a:rPr lang="en-CH" dirty="0"/>
              <a:t>The life-changing magic of tidying up data</a:t>
            </a:r>
          </a:p>
        </p:txBody>
      </p:sp>
      <p:sp>
        <p:nvSpPr>
          <p:cNvPr id="3" name="Content Placeholder 2">
            <a:extLst>
              <a:ext uri="{FF2B5EF4-FFF2-40B4-BE49-F238E27FC236}">
                <a16:creationId xmlns:a16="http://schemas.microsoft.com/office/drawing/2014/main" id="{106D6340-84EC-D66C-0A94-95F448B58721}"/>
              </a:ext>
            </a:extLst>
          </p:cNvPr>
          <p:cNvSpPr>
            <a:spLocks noGrp="1"/>
          </p:cNvSpPr>
          <p:nvPr>
            <p:ph idx="1"/>
          </p:nvPr>
        </p:nvSpPr>
        <p:spPr>
          <a:xfrm>
            <a:off x="838200" y="1340768"/>
            <a:ext cx="8138120" cy="4836195"/>
          </a:xfrm>
        </p:spPr>
        <p:txBody>
          <a:bodyPr/>
          <a:lstStyle/>
          <a:p>
            <a:pPr marL="0" indent="0">
              <a:buNone/>
            </a:pPr>
            <a:r>
              <a:rPr lang="en-CH" sz="2400" dirty="0">
                <a:latin typeface="Consolas" panose="020B0609020204030204" pitchFamily="49" charset="0"/>
                <a:cs typeface="Consolas" panose="020B0609020204030204" pitchFamily="49" charset="0"/>
              </a:rPr>
              <a:t>pd.concat </a:t>
            </a:r>
            <a:r>
              <a:rPr lang="en-CH" dirty="0"/>
              <a:t>– add together tables with the same variables (columns)</a:t>
            </a:r>
          </a:p>
          <a:p>
            <a:endParaRPr lang="en-CH" dirty="0"/>
          </a:p>
          <a:p>
            <a:endParaRPr lang="en-CH" dirty="0"/>
          </a:p>
          <a:p>
            <a:endParaRPr lang="en-CH" dirty="0"/>
          </a:p>
          <a:p>
            <a:endParaRPr lang="en-CH" dirty="0"/>
          </a:p>
          <a:p>
            <a:endParaRPr lang="en-CH" dirty="0"/>
          </a:p>
          <a:p>
            <a:endParaRPr lang="en-CH" dirty="0"/>
          </a:p>
        </p:txBody>
      </p:sp>
      <p:sp>
        <p:nvSpPr>
          <p:cNvPr id="4" name="Date Placeholder 3">
            <a:extLst>
              <a:ext uri="{FF2B5EF4-FFF2-40B4-BE49-F238E27FC236}">
                <a16:creationId xmlns:a16="http://schemas.microsoft.com/office/drawing/2014/main" id="{60355732-06FE-FB83-8F8F-3E5DB0E06E91}"/>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9B675FD7-C055-003C-D03A-D6DABA0ACE32}"/>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248341AD-FD1D-F25F-DC57-1D34AA909177}"/>
              </a:ext>
            </a:extLst>
          </p:cNvPr>
          <p:cNvSpPr>
            <a:spLocks noGrp="1"/>
          </p:cNvSpPr>
          <p:nvPr>
            <p:ph type="sldNum" sz="quarter" idx="12"/>
          </p:nvPr>
        </p:nvSpPr>
        <p:spPr/>
        <p:txBody>
          <a:bodyPr/>
          <a:lstStyle/>
          <a:p>
            <a:fld id="{EF79ADEA-B933-47CC-A4E9-04E6298B917C}" type="slidenum">
              <a:rPr lang="en-US" smtClean="0"/>
              <a:pPr/>
              <a:t>99</a:t>
            </a:fld>
            <a:endParaRPr lang="en-US"/>
          </a:p>
        </p:txBody>
      </p:sp>
      <p:sp>
        <p:nvSpPr>
          <p:cNvPr id="7" name="TextBox 6">
            <a:extLst>
              <a:ext uri="{FF2B5EF4-FFF2-40B4-BE49-F238E27FC236}">
                <a16:creationId xmlns:a16="http://schemas.microsoft.com/office/drawing/2014/main" id="{6D3AB242-A522-89A1-883D-8134A7DBCA97}"/>
              </a:ext>
            </a:extLst>
          </p:cNvPr>
          <p:cNvSpPr txBox="1"/>
          <p:nvPr/>
        </p:nvSpPr>
        <p:spPr>
          <a:xfrm>
            <a:off x="788979" y="2541664"/>
            <a:ext cx="1728192" cy="923330"/>
          </a:xfrm>
          <a:prstGeom prst="rect">
            <a:avLst/>
          </a:prstGeom>
          <a:noFill/>
        </p:spPr>
        <p:txBody>
          <a:bodyPr wrap="square" rtlCol="0">
            <a:spAutoFit/>
          </a:bodyPr>
          <a:lstStyle/>
          <a:p>
            <a:r>
              <a:rPr lang="en-CH" dirty="0"/>
              <a:t>Some variables are stored in the file names</a:t>
            </a:r>
          </a:p>
        </p:txBody>
      </p:sp>
      <p:sp>
        <p:nvSpPr>
          <p:cNvPr id="15" name="TextBox 14">
            <a:extLst>
              <a:ext uri="{FF2B5EF4-FFF2-40B4-BE49-F238E27FC236}">
                <a16:creationId xmlns:a16="http://schemas.microsoft.com/office/drawing/2014/main" id="{4C4642BF-9A16-CD0C-F6D4-2725CF711172}"/>
              </a:ext>
            </a:extLst>
          </p:cNvPr>
          <p:cNvSpPr txBox="1"/>
          <p:nvPr/>
        </p:nvSpPr>
        <p:spPr>
          <a:xfrm>
            <a:off x="2597068" y="2776107"/>
            <a:ext cx="625492" cy="523220"/>
          </a:xfrm>
          <a:prstGeom prst="rect">
            <a:avLst/>
          </a:prstGeom>
          <a:noFill/>
        </p:spPr>
        <p:txBody>
          <a:bodyPr wrap="none" rtlCol="0">
            <a:spAutoFit/>
          </a:bodyPr>
          <a:lstStyle/>
          <a:p>
            <a:r>
              <a:rPr lang="en-CH" sz="2800" b="0" i="0" dirty="0">
                <a:solidFill>
                  <a:srgbClr val="1F1F1F"/>
                </a:solidFill>
                <a:effectLst/>
                <a:highlight>
                  <a:srgbClr val="FFFFFF"/>
                </a:highlight>
                <a:latin typeface="Google Sans"/>
              </a:rPr>
              <a:t>😱 </a:t>
            </a:r>
            <a:endParaRPr lang="en-CH" sz="2800" dirty="0"/>
          </a:p>
        </p:txBody>
      </p:sp>
      <p:sp>
        <p:nvSpPr>
          <p:cNvPr id="16" name="TextBox 15">
            <a:extLst>
              <a:ext uri="{FF2B5EF4-FFF2-40B4-BE49-F238E27FC236}">
                <a16:creationId xmlns:a16="http://schemas.microsoft.com/office/drawing/2014/main" id="{582A659A-5C4F-09C2-9390-7960C3AF77B9}"/>
              </a:ext>
            </a:extLst>
          </p:cNvPr>
          <p:cNvSpPr txBox="1"/>
          <p:nvPr/>
        </p:nvSpPr>
        <p:spPr>
          <a:xfrm>
            <a:off x="838200" y="3530850"/>
            <a:ext cx="2690499" cy="1077218"/>
          </a:xfrm>
          <a:prstGeom prst="rect">
            <a:avLst/>
          </a:prstGeom>
          <a:solidFill>
            <a:schemeClr val="bg1">
              <a:lumMod val="95000"/>
            </a:schemeClr>
          </a:solidFill>
        </p:spPr>
        <p:txBody>
          <a:bodyPr wrap="square">
            <a:spAutoFit/>
          </a:bodyPr>
          <a:lstStyle/>
          <a:p>
            <a:r>
              <a:rPr lang="en-US" sz="1600" dirty="0">
                <a:latin typeface="Consolas" panose="020B0609020204030204" pitchFamily="49" charset="0"/>
                <a:cs typeface="Consolas" panose="020B0609020204030204" pitchFamily="49" charset="0"/>
              </a:rPr>
              <a:t>2024-01_prices_DE.csv</a:t>
            </a:r>
            <a:br>
              <a:rPr lang="en-US" sz="1600" dirty="0">
                <a:latin typeface="Consolas" panose="020B0609020204030204" pitchFamily="49" charset="0"/>
                <a:cs typeface="Consolas" panose="020B0609020204030204" pitchFamily="49" charset="0"/>
              </a:rPr>
            </a:br>
            <a:r>
              <a:rPr lang="en-US" sz="1600" dirty="0">
                <a:latin typeface="Consolas" panose="020B0609020204030204" pitchFamily="49" charset="0"/>
                <a:cs typeface="Consolas" panose="020B0609020204030204" pitchFamily="49" charset="0"/>
              </a:rPr>
              <a:t>2024-01_prices_FR.csv</a:t>
            </a:r>
            <a:br>
              <a:rPr lang="en-US" sz="1600" dirty="0">
                <a:latin typeface="Consolas" panose="020B0609020204030204" pitchFamily="49" charset="0"/>
                <a:cs typeface="Consolas" panose="020B0609020204030204" pitchFamily="49" charset="0"/>
              </a:rPr>
            </a:br>
            <a:r>
              <a:rPr lang="en-US" sz="1600" dirty="0">
                <a:latin typeface="Consolas" panose="020B0609020204030204" pitchFamily="49" charset="0"/>
                <a:cs typeface="Consolas" panose="020B0609020204030204" pitchFamily="49" charset="0"/>
              </a:rPr>
              <a:t>2024-02_prices_DE.csv</a:t>
            </a:r>
            <a:br>
              <a:rPr lang="en-US" sz="1600" dirty="0">
                <a:latin typeface="Consolas" panose="020B0609020204030204" pitchFamily="49" charset="0"/>
                <a:cs typeface="Consolas" panose="020B0609020204030204" pitchFamily="49" charset="0"/>
              </a:rPr>
            </a:br>
            <a:r>
              <a:rPr lang="en-US" sz="1600" dirty="0">
                <a:latin typeface="Consolas" panose="020B0609020204030204" pitchFamily="49" charset="0"/>
                <a:cs typeface="Consolas" panose="020B0609020204030204" pitchFamily="49" charset="0"/>
              </a:rPr>
              <a:t>2024-02_prices_FR.csv</a:t>
            </a:r>
            <a:endParaRPr lang="en-CH" sz="1600" dirty="0">
              <a:latin typeface="Consolas" panose="020B0609020204030204" pitchFamily="49" charset="0"/>
              <a:cs typeface="Consolas" panose="020B0609020204030204" pitchFamily="49" charset="0"/>
            </a:endParaRPr>
          </a:p>
        </p:txBody>
      </p:sp>
      <p:sp>
        <p:nvSpPr>
          <p:cNvPr id="17" name="TextBox 16">
            <a:extLst>
              <a:ext uri="{FF2B5EF4-FFF2-40B4-BE49-F238E27FC236}">
                <a16:creationId xmlns:a16="http://schemas.microsoft.com/office/drawing/2014/main" id="{5ED5E6AB-3ED7-2856-9EE7-70C079FA4CE3}"/>
              </a:ext>
            </a:extLst>
          </p:cNvPr>
          <p:cNvSpPr txBox="1"/>
          <p:nvPr/>
        </p:nvSpPr>
        <p:spPr>
          <a:xfrm>
            <a:off x="4367808" y="2602240"/>
            <a:ext cx="6392577" cy="3539430"/>
          </a:xfrm>
          <a:prstGeom prst="rect">
            <a:avLst/>
          </a:prstGeom>
          <a:solidFill>
            <a:srgbClr val="E2F0D9">
              <a:alpha val="71373"/>
            </a:srgbClr>
          </a:solidFill>
        </p:spPr>
        <p:txBody>
          <a:bodyPr wrap="square">
            <a:spAutoFit/>
          </a:bodyPr>
          <a:lstStyle/>
          <a:p>
            <a:r>
              <a:rPr lang="en-US" sz="1600" noProof="1">
                <a:latin typeface="Consolas" panose="020B0609020204030204" pitchFamily="49" charset="0"/>
                <a:cs typeface="Consolas" panose="020B0609020204030204" pitchFamily="49" charset="0"/>
              </a:rPr>
              <a:t>tables = []</a:t>
            </a:r>
          </a:p>
          <a:p>
            <a:r>
              <a:rPr lang="en-US" sz="1600" noProof="1">
                <a:latin typeface="Consolas" panose="020B0609020204030204" pitchFamily="49" charset="0"/>
                <a:cs typeface="Consolas" panose="020B0609020204030204" pitchFamily="49" charset="0"/>
              </a:rPr>
              <a:t>for filename in filenames:   </a:t>
            </a:r>
          </a:p>
          <a:p>
            <a:r>
              <a:rPr lang="en-US" sz="1600" noProof="1">
                <a:latin typeface="Consolas" panose="020B0609020204030204" pitchFamily="49" charset="0"/>
                <a:cs typeface="Consolas" panose="020B0609020204030204" pitchFamily="49" charset="0"/>
              </a:rPr>
              <a:t>    # Parse filename</a:t>
            </a:r>
          </a:p>
          <a:p>
            <a:r>
              <a:rPr lang="en-US" sz="1600" noProof="1">
                <a:latin typeface="Consolas" panose="020B0609020204030204" pitchFamily="49" charset="0"/>
                <a:cs typeface="Consolas" panose="020B0609020204030204" pitchFamily="49" charset="0"/>
              </a:rPr>
              <a:t>    year_month, _, country = filename[:-4].split('_')</a:t>
            </a:r>
          </a:p>
          <a:p>
            <a:r>
              <a:rPr lang="en-US" sz="1600" noProof="1">
                <a:latin typeface="Consolas" panose="020B0609020204030204" pitchFamily="49" charset="0"/>
                <a:cs typeface="Consolas" panose="020B0609020204030204" pitchFamily="49" charset="0"/>
              </a:rPr>
              <a:t>    # Read table and add columns for the variables</a:t>
            </a:r>
          </a:p>
          <a:p>
            <a:r>
              <a:rPr lang="en-US" sz="1600" noProof="1">
                <a:latin typeface="Consolas" panose="020B0609020204030204" pitchFamily="49" charset="0"/>
                <a:cs typeface="Consolas" panose="020B0609020204030204" pitchFamily="49" charset="0"/>
              </a:rPr>
              <a:t>    df = pd.read_csv(filename)</a:t>
            </a:r>
          </a:p>
          <a:p>
            <a:r>
              <a:rPr lang="en-US" sz="1600" noProof="1">
                <a:latin typeface="Consolas" panose="020B0609020204030204" pitchFamily="49" charset="0"/>
                <a:cs typeface="Consolas" panose="020B0609020204030204" pitchFamily="49" charset="0"/>
              </a:rPr>
              <a:t>    </a:t>
            </a:r>
            <a:r>
              <a:rPr lang="en-US" sz="1600" b="1" noProof="1">
                <a:latin typeface="Consolas" panose="020B0609020204030204" pitchFamily="49" charset="0"/>
                <a:cs typeface="Consolas" panose="020B0609020204030204" pitchFamily="49" charset="0"/>
              </a:rPr>
              <a:t># Add the variables that were in the filename</a:t>
            </a:r>
          </a:p>
          <a:p>
            <a:r>
              <a:rPr lang="en-US" sz="1600" b="1" noProof="1">
                <a:latin typeface="Consolas" panose="020B0609020204030204" pitchFamily="49" charset="0"/>
                <a:cs typeface="Consolas" panose="020B0609020204030204" pitchFamily="49" charset="0"/>
              </a:rPr>
              <a:t>    df['year_month'] = year_month</a:t>
            </a:r>
          </a:p>
          <a:p>
            <a:r>
              <a:rPr lang="en-US" sz="1600" b="1" noProof="1">
                <a:latin typeface="Consolas" panose="020B0609020204030204" pitchFamily="49" charset="0"/>
                <a:cs typeface="Consolas" panose="020B0609020204030204" pitchFamily="49" charset="0"/>
              </a:rPr>
              <a:t>    df['country’] = country</a:t>
            </a:r>
          </a:p>
          <a:p>
            <a:r>
              <a:rPr lang="en-US" sz="1600" noProof="1">
                <a:latin typeface="Consolas" panose="020B0609020204030204" pitchFamily="49" charset="0"/>
                <a:cs typeface="Consolas" panose="020B0609020204030204" pitchFamily="49" charset="0"/>
              </a:rPr>
              <a:t>    # Store table</a:t>
            </a:r>
          </a:p>
          <a:p>
            <a:r>
              <a:rPr lang="en-US" sz="1600" noProof="1">
                <a:latin typeface="Consolas" panose="020B0609020204030204" pitchFamily="49" charset="0"/>
                <a:cs typeface="Consolas" panose="020B0609020204030204" pitchFamily="49" charset="0"/>
              </a:rPr>
              <a:t>    tables.append(df)</a:t>
            </a:r>
          </a:p>
          <a:p>
            <a:endParaRPr lang="en-US" sz="1600" noProof="1">
              <a:latin typeface="Consolas" panose="020B0609020204030204" pitchFamily="49" charset="0"/>
              <a:cs typeface="Consolas" panose="020B0609020204030204" pitchFamily="49" charset="0"/>
            </a:endParaRPr>
          </a:p>
          <a:p>
            <a:r>
              <a:rPr lang="en-US" sz="1600" noProof="1">
                <a:latin typeface="Consolas" panose="020B0609020204030204" pitchFamily="49" charset="0"/>
                <a:cs typeface="Consolas" panose="020B0609020204030204" pitchFamily="49" charset="0"/>
              </a:rPr>
              <a:t># Create complete table</a:t>
            </a:r>
          </a:p>
          <a:p>
            <a:r>
              <a:rPr lang="en-US" sz="1600" noProof="1">
                <a:latin typeface="Consolas" panose="020B0609020204030204" pitchFamily="49" charset="0"/>
                <a:cs typeface="Consolas" panose="020B0609020204030204" pitchFamily="49" charset="0"/>
              </a:rPr>
              <a:t>tidy_df = </a:t>
            </a:r>
            <a:r>
              <a:rPr lang="en-US" sz="1600" b="1" noProof="1">
                <a:latin typeface="Consolas" panose="020B0609020204030204" pitchFamily="49" charset="0"/>
                <a:cs typeface="Consolas" panose="020B0609020204030204" pitchFamily="49" charset="0"/>
              </a:rPr>
              <a:t>pd.concat(tables)</a:t>
            </a:r>
            <a:r>
              <a:rPr lang="en-CH" sz="1600" b="1" noProof="1">
                <a:latin typeface="Consolas" panose="020B0609020204030204" pitchFamily="49" charset="0"/>
                <a:cs typeface="Consolas" panose="020B0609020204030204" pitchFamily="49" charset="0"/>
              </a:rPr>
              <a:t>    </a:t>
            </a:r>
          </a:p>
        </p:txBody>
      </p:sp>
    </p:spTree>
    <p:extLst>
      <p:ext uri="{BB962C8B-B14F-4D97-AF65-F5344CB8AC3E}">
        <p14:creationId xmlns:p14="http://schemas.microsoft.com/office/powerpoint/2010/main" val="69342534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102954</TotalTime>
  <Words>8370</Words>
  <Application>Microsoft Macintosh PowerPoint</Application>
  <PresentationFormat>Widescreen</PresentationFormat>
  <Paragraphs>1824</Paragraphs>
  <Slides>114</Slides>
  <Notes>25</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114</vt:i4>
      </vt:variant>
    </vt:vector>
  </HeadingPairs>
  <TitlesOfParts>
    <vt:vector size="129" baseType="lpstr">
      <vt:lpstr>Aptos</vt:lpstr>
      <vt:lpstr>Arial</vt:lpstr>
      <vt:lpstr>Baskerville</vt:lpstr>
      <vt:lpstr>Calibri</vt:lpstr>
      <vt:lpstr>Calibri Light</vt:lpstr>
      <vt:lpstr>CMR10</vt:lpstr>
      <vt:lpstr>Consolas</vt:lpstr>
      <vt:lpstr>Courier New</vt:lpstr>
      <vt:lpstr>Google Sans</vt:lpstr>
      <vt:lpstr>Harding</vt:lpstr>
      <vt:lpstr>Helvetica Neue</vt:lpstr>
      <vt:lpstr>SegoeUI</vt:lpstr>
      <vt:lpstr>Source Sans Pro</vt:lpstr>
      <vt:lpstr>Wingdings</vt:lpstr>
      <vt:lpstr>Office Theme</vt:lpstr>
      <vt:lpstr>PowerPoint Presentation</vt:lpstr>
      <vt:lpstr>Things one thinks about when thinking about data</vt:lpstr>
      <vt:lpstr>Things one thinks about when thinking about data</vt:lpstr>
      <vt:lpstr>Hands-on What data structure would you use to represent…</vt:lpstr>
      <vt:lpstr>Hands-on What data structure would you use to represent…</vt:lpstr>
      <vt:lpstr>Hands-on What data structure would you use to represent…</vt:lpstr>
      <vt:lpstr>Hands-on What data structure would you use to represent…</vt:lpstr>
      <vt:lpstr>Hands-on What data structure would you use to represent…</vt:lpstr>
      <vt:lpstr>Hands-on What data structure would you use to represent…</vt:lpstr>
      <vt:lpstr>Hands-on What data structure would you use to represent…</vt:lpstr>
      <vt:lpstr>You develop your code on a small data set, how is it going to scale to the complete data set? </vt:lpstr>
      <vt:lpstr>How performance scales: big-O</vt:lpstr>
      <vt:lpstr>Hands-on: Operations on lists</vt:lpstr>
      <vt:lpstr>Hands-on: Operations on lists</vt:lpstr>
      <vt:lpstr>Example: Find common words</vt:lpstr>
      <vt:lpstr>Implementation with two for-loops</vt:lpstr>
      <vt:lpstr>Implementation with two for-loops</vt:lpstr>
      <vt:lpstr>Implementation with sorted lists</vt:lpstr>
      <vt:lpstr>Implementation with sorted lists</vt:lpstr>
      <vt:lpstr>Implementation with sets</vt:lpstr>
      <vt:lpstr>Implementation with sets</vt:lpstr>
      <vt:lpstr>Basic reference sheet about Python data structures </vt:lpstr>
      <vt:lpstr>Hands-on </vt:lpstr>
      <vt:lpstr>How does rewriting in C change the performance? (rewriting in C, parallelization; same algorithm)</vt:lpstr>
      <vt:lpstr>How does rewriting in C change the performance? (rewriting in C, parallelization; same algorithm)</vt:lpstr>
      <vt:lpstr>How does rewriting in C change the performance? (rewriting in C, parallelization; same algorithm)</vt:lpstr>
      <vt:lpstr>How does rewriting in C change the performance? (rewriting in C, parallelization; same algorithm)</vt:lpstr>
      <vt:lpstr>COMING UP NEXT:  NumPy and the array data structure</vt:lpstr>
      <vt:lpstr>PowerPoint Presentation</vt:lpstr>
      <vt:lpstr>NumPy – huh, yeah – what’s it good for?</vt:lpstr>
      <vt:lpstr>NumPy – huh, yeah – what’s it good for?</vt:lpstr>
      <vt:lpstr>Efficiency of NumPy</vt:lpstr>
      <vt:lpstr>Efficiency of NumPy</vt:lpstr>
      <vt:lpstr>NumPy’s memory efficiency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Fancy indexing in NumPy – reference slide</vt:lpstr>
      <vt:lpstr>Operations that only change the metadata return a “view “ of the original memory block, otherwise a new memory block needs to be allocated, returning a “copy”</vt:lpstr>
      <vt:lpstr>NumPy views and copies</vt:lpstr>
      <vt:lpstr>NumPy views and copies</vt:lpstr>
      <vt:lpstr>A special kind of view: broadcasting operations</vt:lpstr>
      <vt:lpstr>A special kind of view: broadcasting operations</vt:lpstr>
      <vt:lpstr>NumPy uses broadcasting to perform operation on arrays of different shape without having to allocate extra memory</vt:lpstr>
      <vt:lpstr>Broadcasting notebook summary</vt:lpstr>
      <vt:lpstr>PowerPoint Presentation</vt:lpstr>
      <vt:lpstr>For-loops in Python vs in C</vt:lpstr>
      <vt:lpstr>PowerPoint Presentation</vt:lpstr>
      <vt:lpstr>PowerPoint Presentation</vt:lpstr>
      <vt:lpstr>Exercise: vectorize the code</vt:lpstr>
      <vt:lpstr>For-loops in Python vs in C</vt:lpstr>
      <vt:lpstr>PowerPoint Presentation</vt:lpstr>
      <vt:lpstr>Spreadsheets and databases rule the world!</vt:lpstr>
      <vt:lpstr>What is tabular data?</vt:lpstr>
      <vt:lpstr>What is tabular data?</vt:lpstr>
      <vt:lpstr>Many tools to handle tabular data</vt:lpstr>
      <vt:lpstr>Tabular data ideas and operations are universal for all tabular data tools</vt:lpstr>
      <vt:lpstr>Introduction to Pandas</vt:lpstr>
      <vt:lpstr>Introduction to Pandas</vt:lpstr>
      <vt:lpstr>Basic Pandas reference slide</vt:lpstr>
      <vt:lpstr>Tabular data example from the lab</vt:lpstr>
      <vt:lpstr>Variables</vt:lpstr>
      <vt:lpstr>Variables</vt:lpstr>
      <vt:lpstr>Variables</vt:lpstr>
      <vt:lpstr>Variables</vt:lpstr>
      <vt:lpstr>Hands-on Let’s have a look at the neural data</vt:lpstr>
      <vt:lpstr>TABULAR DATA OPERATIONS</vt:lpstr>
      <vt:lpstr>Common operations on tabular data</vt:lpstr>
      <vt:lpstr>Joins</vt:lpstr>
      <vt:lpstr>Join operations: combining informations from multiple tables</vt:lpstr>
      <vt:lpstr>Join operations</vt:lpstr>
      <vt:lpstr>Join operations</vt:lpstr>
      <vt:lpstr>Hands-on </vt:lpstr>
      <vt:lpstr>Split-apply-combine</vt:lpstr>
      <vt:lpstr>The basic structure of most numerical analyses</vt:lpstr>
      <vt:lpstr>Split-apply-combine  operations</vt:lpstr>
      <vt:lpstr>Split-apply-combine  operations</vt:lpstr>
      <vt:lpstr>PowerPoint Presentation</vt:lpstr>
      <vt:lpstr>PowerPoint Presentation</vt:lpstr>
      <vt:lpstr>Hands-on </vt:lpstr>
      <vt:lpstr>Hands-on </vt:lpstr>
      <vt:lpstr>Tidy Data</vt:lpstr>
      <vt:lpstr>Same data, different organization Which one is best for data analysis?</vt:lpstr>
      <vt:lpstr>Same data, different organization Which one is best for data analysis?</vt:lpstr>
      <vt:lpstr>Tidy data</vt:lpstr>
      <vt:lpstr>Hands-on</vt:lpstr>
      <vt:lpstr>Hands-on</vt:lpstr>
      <vt:lpstr>Messy data</vt:lpstr>
      <vt:lpstr>The life-changing magic of tidying up data</vt:lpstr>
      <vt:lpstr>The life-changing magic of tidying up data</vt:lpstr>
      <vt:lpstr>The life-changing magic of tidying up data</vt:lpstr>
      <vt:lpstr>Hands-on</vt:lpstr>
      <vt:lpstr>Why is tidy data good?</vt:lpstr>
      <vt:lpstr>Window functions</vt:lpstr>
      <vt:lpstr>Window functions: grouped row-by-row operations</vt:lpstr>
      <vt:lpstr>Window functions</vt:lpstr>
      <vt:lpstr>Window functions</vt:lpstr>
      <vt:lpstr>Window functions operations</vt:lpstr>
      <vt:lpstr>Hands-on</vt:lpstr>
      <vt:lpstr>Global summary</vt:lpstr>
      <vt:lpstr>What we didn’t talk about</vt:lpstr>
      <vt:lpstr>Thank you!</vt:lpstr>
      <vt:lpstr>PowerPoint Presentation</vt:lpstr>
      <vt:lpstr>Data organization</vt:lpstr>
      <vt:lpstr>Organizing multiple tables</vt:lpstr>
      <vt:lpstr>Dealing with changes in the data</vt:lpstr>
    </vt:vector>
  </TitlesOfParts>
  <Company>University of Pennsylvania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Pietro Berkes</dc:creator>
  <cp:lastModifiedBy>Pietro Berkes</cp:lastModifiedBy>
  <cp:revision>1612</cp:revision>
  <cp:lastPrinted>2017-08-28T05:46:03Z</cp:lastPrinted>
  <dcterms:created xsi:type="dcterms:W3CDTF">2010-10-01T16:09:12Z</dcterms:created>
  <dcterms:modified xsi:type="dcterms:W3CDTF">2024-08-27T13:21:00Z</dcterms:modified>
</cp:coreProperties>
</file>